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m4v" ContentType="video/mp4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8" r:id="rId2"/>
    <p:sldId id="270" r:id="rId3"/>
    <p:sldId id="1929" r:id="rId4"/>
    <p:sldId id="1787" r:id="rId5"/>
    <p:sldId id="1930" r:id="rId6"/>
    <p:sldId id="1893" r:id="rId7"/>
    <p:sldId id="293" r:id="rId8"/>
    <p:sldId id="1928" r:id="rId9"/>
    <p:sldId id="295" r:id="rId10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3242"/>
    <a:srgbClr val="1694E9"/>
    <a:srgbClr val="C24C28"/>
    <a:srgbClr val="FF3F3F"/>
    <a:srgbClr val="AC8300"/>
    <a:srgbClr val="DA6D00"/>
    <a:srgbClr val="559AD3"/>
    <a:srgbClr val="BAD637"/>
    <a:srgbClr val="E6BE43"/>
    <a:srgbClr val="B5CD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76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1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BE04B-0FEE-474E-98E3-E5C059B0E3D6}" type="datetimeFigureOut">
              <a:rPr lang="ru-RU" smtClean="0"/>
              <a:t>12.04.2022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8AAFC-F45B-4763-9C1F-8029DFCE03F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79451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26D62-0A69-489C-AD8A-DBBB454FE69F}" type="datetime1">
              <a:rPr lang="uk-UA" smtClean="0"/>
              <a:t>12.04.2022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95242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57AFC-C01B-4F35-8E90-7CDC7BDC9F41}" type="datetime1">
              <a:rPr lang="uk-UA" smtClean="0"/>
              <a:t>12.04.2022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79445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57DF8-A1C4-4191-9BCE-6255C9741248}" type="datetime1">
              <a:rPr lang="uk-UA" smtClean="0"/>
              <a:t>12.04.2022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20646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B527B-8C9A-436C-98CD-9931061FA41E}" type="datetime1">
              <a:rPr lang="uk-UA" smtClean="0"/>
              <a:t>12.04.2022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43066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E2E25-D864-431C-9803-DC1DF816B3B2}" type="datetime1">
              <a:rPr lang="uk-UA" smtClean="0"/>
              <a:t>12.04.2022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09923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627C-B8CA-44C8-AA80-F38F7E2DC942}" type="datetime1">
              <a:rPr lang="uk-UA" smtClean="0"/>
              <a:t>12.04.2022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3105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8820F-613B-4084-A210-F6071CA8AA12}" type="datetime1">
              <a:rPr lang="uk-UA" smtClean="0"/>
              <a:t>12.04.2022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7949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D5AF-C886-45A1-B5DC-5A526CB61C15}" type="datetime1">
              <a:rPr lang="uk-UA" smtClean="0"/>
              <a:t>12.04.2022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7212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D2A21-8E22-4A57-9D96-C14531AB525D}" type="datetime1">
              <a:rPr lang="uk-UA" smtClean="0"/>
              <a:t>12.04.2022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51652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41F5A-B942-463D-BFFB-A6C0BF2A95D9}" type="datetime1">
              <a:rPr lang="uk-UA" smtClean="0"/>
              <a:t>12.04.2022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36421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F5CA3-AACC-4614-BF69-00E689DA5E5C}" type="datetime1">
              <a:rPr lang="uk-UA" smtClean="0"/>
              <a:t>12.04.2022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88756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BF2D6-4F70-474E-8189-F1C29A9FD449}" type="datetime1">
              <a:rPr lang="uk-UA" smtClean="0"/>
              <a:t>12.04.2022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461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7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4v"/><Relationship Id="rId1" Type="http://schemas.microsoft.com/office/2007/relationships/media" Target="../media/media3.m4v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3.png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22.jpg"/><Relationship Id="rId5" Type="http://schemas.openxmlformats.org/officeDocument/2006/relationships/image" Target="../media/image21.png"/><Relationship Id="rId4" Type="http://schemas.openxmlformats.org/officeDocument/2006/relationships/image" Target="../media/image2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>
            <a:spLocks noGrp="1"/>
          </p:cNvSpPr>
          <p:nvPr>
            <p:ph type="dt" sz="half" idx="10"/>
          </p:nvPr>
        </p:nvSpPr>
        <p:spPr>
          <a:xfrm>
            <a:off x="1260389" y="1660783"/>
            <a:ext cx="1581665" cy="373964"/>
          </a:xfrm>
        </p:spPr>
        <p:txBody>
          <a:bodyPr/>
          <a:lstStyle/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12.04.2022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383957" y="119911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86248" y="2660821"/>
            <a:ext cx="15816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Урок</a:t>
            </a:r>
          </a:p>
          <a:p>
            <a:pPr algn="ctr"/>
            <a:r>
              <a:rPr lang="uk-UA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№</a:t>
            </a:r>
            <a:r>
              <a:rPr lang="ru-RU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2</a:t>
            </a:r>
            <a:r>
              <a:rPr lang="uk-UA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20499" y="3250379"/>
            <a:ext cx="907197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5400" b="1" dirty="0" err="1">
                <a:solidFill>
                  <a:srgbClr val="2F3242"/>
                </a:solidFill>
              </a:rPr>
              <a:t>Інструктаж</a:t>
            </a:r>
            <a:r>
              <a:rPr lang="ru-RU" sz="5400" b="1" dirty="0">
                <a:solidFill>
                  <a:srgbClr val="2F3242"/>
                </a:solidFill>
              </a:rPr>
              <a:t> з БЖ. </a:t>
            </a:r>
            <a:r>
              <a:rPr lang="ru-RU" sz="5400" b="1" dirty="0" err="1">
                <a:solidFill>
                  <a:srgbClr val="2F3242"/>
                </a:solidFill>
              </a:rPr>
              <a:t>Чому</a:t>
            </a:r>
            <a:r>
              <a:rPr lang="ru-RU" sz="5400" b="1" dirty="0">
                <a:solidFill>
                  <a:srgbClr val="2F3242"/>
                </a:solidFill>
              </a:rPr>
              <a:t> весна </a:t>
            </a:r>
            <a:r>
              <a:rPr lang="ru-RU" sz="5400" b="1" dirty="0" err="1">
                <a:solidFill>
                  <a:srgbClr val="2F3242"/>
                </a:solidFill>
              </a:rPr>
              <a:t>крилата</a:t>
            </a:r>
            <a:r>
              <a:rPr lang="ru-RU" sz="5400" b="1" dirty="0">
                <a:solidFill>
                  <a:srgbClr val="2F3242"/>
                </a:solidFill>
              </a:rPr>
              <a:t>? </a:t>
            </a:r>
            <a:r>
              <a:rPr lang="ru-RU" sz="5400" b="1" dirty="0" err="1">
                <a:solidFill>
                  <a:srgbClr val="2F3242"/>
                </a:solidFill>
              </a:rPr>
              <a:t>Витинанка</a:t>
            </a:r>
            <a:r>
              <a:rPr lang="ru-RU" sz="5400" b="1" dirty="0">
                <a:solidFill>
                  <a:srgbClr val="2F3242"/>
                </a:solidFill>
              </a:rPr>
              <a:t>, </a:t>
            </a:r>
            <a:r>
              <a:rPr lang="ru-RU" sz="5400" b="1" dirty="0" err="1">
                <a:solidFill>
                  <a:srgbClr val="2F3242"/>
                </a:solidFill>
              </a:rPr>
              <a:t>моделювання</a:t>
            </a:r>
            <a:r>
              <a:rPr lang="ru-RU" sz="5400" b="1" dirty="0">
                <a:solidFill>
                  <a:srgbClr val="2F3242"/>
                </a:solidFill>
              </a:rPr>
              <a:t>. </a:t>
            </a:r>
            <a:r>
              <a:rPr lang="ru-RU" sz="5400" b="1" dirty="0" err="1">
                <a:solidFill>
                  <a:srgbClr val="2F3242"/>
                </a:solidFill>
              </a:rPr>
              <a:t>Виготовлення</a:t>
            </a:r>
            <a:r>
              <a:rPr lang="ru-RU" sz="5400" b="1" dirty="0">
                <a:solidFill>
                  <a:srgbClr val="2F3242"/>
                </a:solidFill>
              </a:rPr>
              <a:t> </a:t>
            </a:r>
            <a:r>
              <a:rPr lang="ru-RU" sz="5400" b="1" dirty="0" err="1">
                <a:solidFill>
                  <a:srgbClr val="2F3242"/>
                </a:solidFill>
              </a:rPr>
              <a:t>весняної</a:t>
            </a:r>
            <a:r>
              <a:rPr lang="ru-RU" sz="5400" b="1" dirty="0">
                <a:solidFill>
                  <a:srgbClr val="2F3242"/>
                </a:solidFill>
              </a:rPr>
              <a:t> </a:t>
            </a:r>
            <a:r>
              <a:rPr lang="ru-RU" sz="5400" b="1" dirty="0" err="1">
                <a:solidFill>
                  <a:srgbClr val="2F3242"/>
                </a:solidFill>
              </a:rPr>
              <a:t>картини-витинанки</a:t>
            </a:r>
            <a:endParaRPr lang="ru-RU" sz="5400" b="1" dirty="0">
              <a:solidFill>
                <a:srgbClr val="2F3242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50106" y="368121"/>
            <a:ext cx="24022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Музичне мистецтво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3487A2A6-D413-4980-A586-24A34FC707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07"/>
          <a:stretch/>
        </p:blipFill>
        <p:spPr>
          <a:xfrm>
            <a:off x="7374830" y="157105"/>
            <a:ext cx="4478052" cy="3093274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85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12.04.2022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Пригадаємо загальні правила безпеки на уроках дизайну і технологій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CE4B1D07-6B49-4B37-99C8-3DF2CDC5DC5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04" t="7211" r="22312" b="15228"/>
          <a:stretch/>
        </p:blipFill>
        <p:spPr>
          <a:xfrm>
            <a:off x="439759" y="1600165"/>
            <a:ext cx="1838427" cy="2745823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A97C6A9C-7539-4DFE-B282-75D56423753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59"/>
          <a:stretch/>
        </p:blipFill>
        <p:spPr>
          <a:xfrm>
            <a:off x="1733068" y="4339446"/>
            <a:ext cx="2149085" cy="212953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F3952060-1B8F-4609-8845-039C6EBB2A5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439"/>
          <a:stretch/>
        </p:blipFill>
        <p:spPr>
          <a:xfrm>
            <a:off x="3633352" y="1835442"/>
            <a:ext cx="2597777" cy="198774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9EDC163A-F083-40EE-B533-AC853F2509E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16" r="35953" b="13965"/>
          <a:stretch/>
        </p:blipFill>
        <p:spPr>
          <a:xfrm>
            <a:off x="5867630" y="3694915"/>
            <a:ext cx="1622413" cy="2959938"/>
          </a:xfrm>
          <a:prstGeom prst="rect">
            <a:avLst/>
          </a:prstGeom>
        </p:spPr>
      </p:pic>
      <p:pic>
        <p:nvPicPr>
          <p:cNvPr id="14" name="Picture 2" descr="Старые ножницы | Премиум Фото">
            <a:extLst>
              <a:ext uri="{FF2B5EF4-FFF2-40B4-BE49-F238E27FC236}">
                <a16:creationId xmlns:a16="http://schemas.microsoft.com/office/drawing/2014/main" id="{5CFD9F57-01C9-4122-8251-CF0BA07E08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707736" y="1541462"/>
            <a:ext cx="2390352" cy="1592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C4FC7ACC-4CA4-41AC-A301-CAD5FD6E07BA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4" t="14504" r="5292" b="23930"/>
          <a:stretch/>
        </p:blipFill>
        <p:spPr>
          <a:xfrm>
            <a:off x="9133001" y="4345988"/>
            <a:ext cx="2844059" cy="2152237"/>
          </a:xfrm>
          <a:prstGeom prst="rect">
            <a:avLst/>
          </a:prstGeom>
        </p:spPr>
      </p:pic>
      <p:sp>
        <p:nvSpPr>
          <p:cNvPr id="17" name="Прямокутник: округлені кути 16">
            <a:extLst>
              <a:ext uri="{FF2B5EF4-FFF2-40B4-BE49-F238E27FC236}">
                <a16:creationId xmlns:a16="http://schemas.microsoft.com/office/drawing/2014/main" id="{33B1C148-5C22-4F48-877E-C8B6004084D9}"/>
              </a:ext>
            </a:extLst>
          </p:cNvPr>
          <p:cNvSpPr/>
          <p:nvPr/>
        </p:nvSpPr>
        <p:spPr>
          <a:xfrm>
            <a:off x="215126" y="3619099"/>
            <a:ext cx="2377438" cy="4710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5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400" b="1" dirty="0">
                <a:solidFill>
                  <a:schemeClr val="accent2">
                    <a:lumMod val="50000"/>
                  </a:schemeClr>
                </a:solidFill>
              </a:rPr>
              <a:t>Підготуй своє робоче місце</a:t>
            </a:r>
          </a:p>
        </p:txBody>
      </p:sp>
      <p:sp>
        <p:nvSpPr>
          <p:cNvPr id="18" name="Прямокутник: округлені кути 17">
            <a:extLst>
              <a:ext uri="{FF2B5EF4-FFF2-40B4-BE49-F238E27FC236}">
                <a16:creationId xmlns:a16="http://schemas.microsoft.com/office/drawing/2014/main" id="{E723384F-90F6-4EED-95FD-814EA2EEEFC7}"/>
              </a:ext>
            </a:extLst>
          </p:cNvPr>
          <p:cNvSpPr/>
          <p:nvPr/>
        </p:nvSpPr>
        <p:spPr>
          <a:xfrm>
            <a:off x="1403845" y="5927616"/>
            <a:ext cx="2876530" cy="66115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5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400" b="1" dirty="0">
                <a:solidFill>
                  <a:schemeClr val="accent2">
                    <a:lumMod val="50000"/>
                  </a:schemeClr>
                </a:solidFill>
              </a:rPr>
              <a:t>Коли вчитель починає говорити, потрібно припинити роботу й уважно слухати інструктаж!</a:t>
            </a:r>
          </a:p>
        </p:txBody>
      </p:sp>
      <p:sp>
        <p:nvSpPr>
          <p:cNvPr id="19" name="Прямокутник: округлені кути 18">
            <a:extLst>
              <a:ext uri="{FF2B5EF4-FFF2-40B4-BE49-F238E27FC236}">
                <a16:creationId xmlns:a16="http://schemas.microsoft.com/office/drawing/2014/main" id="{6708CD83-1C1D-48EC-9D63-8EC4DC10A7A0}"/>
              </a:ext>
            </a:extLst>
          </p:cNvPr>
          <p:cNvSpPr/>
          <p:nvPr/>
        </p:nvSpPr>
        <p:spPr>
          <a:xfrm>
            <a:off x="3718562" y="1229595"/>
            <a:ext cx="2377438" cy="66115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5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400" b="1" dirty="0">
                <a:solidFill>
                  <a:schemeClr val="accent2">
                    <a:lumMod val="50000"/>
                  </a:schemeClr>
                </a:solidFill>
              </a:rPr>
              <a:t>Перед роботою перевірте справність інструментів та наявність матеріалів</a:t>
            </a:r>
          </a:p>
        </p:txBody>
      </p:sp>
      <p:sp>
        <p:nvSpPr>
          <p:cNvPr id="20" name="Прямокутник: округлені кути 19">
            <a:extLst>
              <a:ext uri="{FF2B5EF4-FFF2-40B4-BE49-F238E27FC236}">
                <a16:creationId xmlns:a16="http://schemas.microsoft.com/office/drawing/2014/main" id="{5CD36663-43A0-40E4-A723-4ACE84036E32}"/>
              </a:ext>
            </a:extLst>
          </p:cNvPr>
          <p:cNvSpPr/>
          <p:nvPr/>
        </p:nvSpPr>
        <p:spPr>
          <a:xfrm>
            <a:off x="5867630" y="5916819"/>
            <a:ext cx="2377438" cy="66115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5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400" b="1" dirty="0">
                <a:solidFill>
                  <a:schemeClr val="accent2">
                    <a:lumMod val="50000"/>
                  </a:schemeClr>
                </a:solidFill>
              </a:rPr>
              <a:t>Роботу можна розпочинати лише з дозволу вчителя</a:t>
            </a:r>
          </a:p>
        </p:txBody>
      </p:sp>
      <p:sp>
        <p:nvSpPr>
          <p:cNvPr id="21" name="Прямокутник: округлені кути 20">
            <a:extLst>
              <a:ext uri="{FF2B5EF4-FFF2-40B4-BE49-F238E27FC236}">
                <a16:creationId xmlns:a16="http://schemas.microsoft.com/office/drawing/2014/main" id="{6D11DA5A-805D-4737-B8D4-0A8D02C6B946}"/>
              </a:ext>
            </a:extLst>
          </p:cNvPr>
          <p:cNvSpPr/>
          <p:nvPr/>
        </p:nvSpPr>
        <p:spPr>
          <a:xfrm>
            <a:off x="9053592" y="1230400"/>
            <a:ext cx="2377438" cy="66115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5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400" b="1" dirty="0">
                <a:solidFill>
                  <a:schemeClr val="accent2">
                    <a:lumMod val="50000"/>
                  </a:schemeClr>
                </a:solidFill>
              </a:rPr>
              <a:t>Забороняється працювати несправними чи тупими інструментами!</a:t>
            </a:r>
          </a:p>
        </p:txBody>
      </p:sp>
      <p:sp>
        <p:nvSpPr>
          <p:cNvPr id="22" name="Прямокутник: округлені кути 21">
            <a:extLst>
              <a:ext uri="{FF2B5EF4-FFF2-40B4-BE49-F238E27FC236}">
                <a16:creationId xmlns:a16="http://schemas.microsoft.com/office/drawing/2014/main" id="{3C37C8AB-CFB8-43F4-8288-332CBEB16A32}"/>
              </a:ext>
            </a:extLst>
          </p:cNvPr>
          <p:cNvSpPr/>
          <p:nvPr/>
        </p:nvSpPr>
        <p:spPr>
          <a:xfrm>
            <a:off x="9599436" y="3717027"/>
            <a:ext cx="2377438" cy="66115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5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400" b="1" dirty="0">
                <a:solidFill>
                  <a:schemeClr val="accent2">
                    <a:lumMod val="50000"/>
                  </a:schemeClr>
                </a:solidFill>
              </a:rPr>
              <a:t>Використовуйте інструмент лише за призначенням</a:t>
            </a:r>
          </a:p>
        </p:txBody>
      </p:sp>
    </p:spTree>
    <p:extLst>
      <p:ext uri="{BB962C8B-B14F-4D97-AF65-F5344CB8AC3E}">
        <p14:creationId xmlns:p14="http://schemas.microsoft.com/office/powerpoint/2010/main" val="665456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12.04.2022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Пригадай</a:t>
            </a:r>
            <a:r>
              <a:rPr lang="ru-RU" sz="2000" b="1" dirty="0">
                <a:solidFill>
                  <a:schemeClr val="bg1"/>
                </a:solidFill>
              </a:rPr>
              <a:t>, </a:t>
            </a:r>
            <a:r>
              <a:rPr lang="ru-RU" sz="2000" b="1" dirty="0" err="1">
                <a:solidFill>
                  <a:schemeClr val="bg1"/>
                </a:solidFill>
              </a:rPr>
              <a:t>що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таке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витинанка</a:t>
            </a:r>
            <a:r>
              <a:rPr lang="ru-RU" sz="2000" b="1" dirty="0">
                <a:solidFill>
                  <a:schemeClr val="bg1"/>
                </a:solidFill>
              </a:rPr>
              <a:t>?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CE3661E3-8B06-478F-AACA-DD385949EE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01" r="-667" b="9052"/>
          <a:stretch/>
        </p:blipFill>
        <p:spPr>
          <a:xfrm>
            <a:off x="4637573" y="1280472"/>
            <a:ext cx="3276505" cy="5397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569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12.04.2022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ED648E4-D741-4BA5-A81C-789775B773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07"/>
          <a:stretch/>
        </p:blipFill>
        <p:spPr>
          <a:xfrm>
            <a:off x="5096169" y="2997730"/>
            <a:ext cx="5362763" cy="3704400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3355596" y="494530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Запам’ятай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4E1DBDAA-117A-4F93-920B-28AEC16008D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299" y="2235406"/>
            <a:ext cx="4060563" cy="4463486"/>
          </a:xfrm>
          <a:prstGeom prst="rect">
            <a:avLst/>
          </a:prstGeom>
        </p:spPr>
      </p:pic>
      <p:sp>
        <p:nvSpPr>
          <p:cNvPr id="2" name="Прямоугольник: скругленные углы 1">
            <a:extLst>
              <a:ext uri="{FF2B5EF4-FFF2-40B4-BE49-F238E27FC236}">
                <a16:creationId xmlns:a16="http://schemas.microsoft.com/office/drawing/2014/main" id="{57FA1043-7738-498A-AC65-8ECCC8D04962}"/>
              </a:ext>
            </a:extLst>
          </p:cNvPr>
          <p:cNvSpPr/>
          <p:nvPr/>
        </p:nvSpPr>
        <p:spPr>
          <a:xfrm>
            <a:off x="1733068" y="1321979"/>
            <a:ext cx="10281201" cy="1749771"/>
          </a:xfrm>
          <a:prstGeom prst="roundRect">
            <a:avLst/>
          </a:prstGeom>
          <a:solidFill>
            <a:srgbClr val="FF3F3F"/>
          </a:solidFill>
          <a:ln>
            <a:solidFill>
              <a:srgbClr val="2F32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dirty="0" err="1">
                <a:solidFill>
                  <a:srgbClr val="FFFF00"/>
                </a:solidFill>
              </a:rPr>
              <a:t>Витинанка</a:t>
            </a:r>
            <a:r>
              <a:rPr lang="ru-RU" sz="4000" b="1" dirty="0">
                <a:solidFill>
                  <a:schemeClr val="bg1"/>
                </a:solidFill>
              </a:rPr>
              <a:t> — </a:t>
            </a:r>
            <a:r>
              <a:rPr lang="ru-RU" sz="4000" b="1" dirty="0" err="1">
                <a:solidFill>
                  <a:schemeClr val="bg1"/>
                </a:solidFill>
              </a:rPr>
              <a:t>це</a:t>
            </a:r>
            <a:r>
              <a:rPr lang="ru-RU" sz="4000" b="1" dirty="0">
                <a:solidFill>
                  <a:schemeClr val="bg1"/>
                </a:solidFill>
              </a:rPr>
              <a:t> вид народного декоративного </a:t>
            </a:r>
            <a:r>
              <a:rPr lang="ru-RU" sz="4000" b="1" dirty="0" err="1">
                <a:solidFill>
                  <a:schemeClr val="bg1"/>
                </a:solidFill>
              </a:rPr>
              <a:t>мистецтва</a:t>
            </a:r>
            <a:r>
              <a:rPr lang="ru-RU" sz="4000" b="1" dirty="0">
                <a:solidFill>
                  <a:schemeClr val="bg1"/>
                </a:solidFill>
              </a:rPr>
              <a:t>, </a:t>
            </a:r>
            <a:r>
              <a:rPr lang="ru-RU" sz="4000" b="1" dirty="0" err="1">
                <a:solidFill>
                  <a:schemeClr val="bg1"/>
                </a:solidFill>
              </a:rPr>
              <a:t>що</a:t>
            </a:r>
            <a:r>
              <a:rPr lang="ru-RU" sz="4000" b="1" dirty="0">
                <a:solidFill>
                  <a:schemeClr val="bg1"/>
                </a:solidFill>
              </a:rPr>
              <a:t> </a:t>
            </a:r>
            <a:r>
              <a:rPr lang="ru-RU" sz="4000" b="1" dirty="0" err="1">
                <a:solidFill>
                  <a:schemeClr val="bg1"/>
                </a:solidFill>
              </a:rPr>
              <a:t>поширений</a:t>
            </a:r>
            <a:r>
              <a:rPr lang="ru-RU" sz="4000" b="1" dirty="0">
                <a:solidFill>
                  <a:schemeClr val="bg1"/>
                </a:solidFill>
              </a:rPr>
              <a:t> в </a:t>
            </a:r>
            <a:r>
              <a:rPr lang="ru-RU" sz="4000" b="1" dirty="0" err="1">
                <a:solidFill>
                  <a:schemeClr val="bg1"/>
                </a:solidFill>
              </a:rPr>
              <a:t>Україні</a:t>
            </a:r>
            <a:r>
              <a:rPr lang="ru-RU" sz="4000" b="1" dirty="0">
                <a:solidFill>
                  <a:schemeClr val="bg1"/>
                </a:solidFill>
              </a:rPr>
              <a:t> і </a:t>
            </a:r>
            <a:r>
              <a:rPr lang="ru-RU" sz="4000" b="1" dirty="0" err="1">
                <a:solidFill>
                  <a:schemeClr val="bg1"/>
                </a:solidFill>
              </a:rPr>
              <a:t>світі</a:t>
            </a:r>
            <a:r>
              <a:rPr lang="ru-RU" sz="4000" b="1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69056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12.04.2022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701224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Їхньою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особливістю</a:t>
            </a:r>
            <a:r>
              <a:rPr lang="ru-RU" sz="2000" b="1" dirty="0">
                <a:solidFill>
                  <a:schemeClr val="bg1"/>
                </a:solidFill>
              </a:rPr>
              <a:t> є простота і </a:t>
            </a:r>
            <a:r>
              <a:rPr lang="ru-RU" sz="2000" b="1" dirty="0" err="1">
                <a:solidFill>
                  <a:schemeClr val="bg1"/>
                </a:solidFill>
              </a:rPr>
              <a:t>легкість</a:t>
            </a:r>
            <a:r>
              <a:rPr lang="ru-RU" sz="2000" b="1" dirty="0">
                <a:solidFill>
                  <a:schemeClr val="bg1"/>
                </a:solidFill>
              </a:rPr>
              <a:t>, так би </a:t>
            </a:r>
            <a:r>
              <a:rPr lang="ru-RU" sz="2000" b="1" dirty="0" err="1">
                <a:solidFill>
                  <a:schemeClr val="bg1"/>
                </a:solidFill>
              </a:rPr>
              <a:t>мовити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крилатість</a:t>
            </a:r>
            <a:r>
              <a:rPr lang="ru-RU" sz="2000" b="1" dirty="0">
                <a:solidFill>
                  <a:schemeClr val="bg1"/>
                </a:solidFill>
              </a:rPr>
              <a:t>. Тому й на наших </a:t>
            </a:r>
            <a:r>
              <a:rPr lang="ru-RU" sz="2000" b="1" dirty="0" err="1">
                <a:solidFill>
                  <a:schemeClr val="bg1"/>
                </a:solidFill>
              </a:rPr>
              <a:t>весняних</a:t>
            </a:r>
            <a:r>
              <a:rPr lang="ru-RU" sz="2000" b="1" dirty="0">
                <a:solidFill>
                  <a:schemeClr val="bg1"/>
                </a:solidFill>
              </a:rPr>
              <a:t> картинах </a:t>
            </a:r>
            <a:r>
              <a:rPr lang="ru-RU" sz="2000" b="1" dirty="0" err="1">
                <a:solidFill>
                  <a:schemeClr val="bg1"/>
                </a:solidFill>
              </a:rPr>
              <a:t>будуть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панувати</a:t>
            </a:r>
            <a:r>
              <a:rPr lang="ru-RU" sz="2000" b="1" dirty="0">
                <a:solidFill>
                  <a:schemeClr val="bg1"/>
                </a:solidFill>
              </a:rPr>
              <a:t> </a:t>
            </a:r>
            <a:r>
              <a:rPr lang="ru-RU" sz="2000" b="1" dirty="0" err="1">
                <a:solidFill>
                  <a:schemeClr val="bg1"/>
                </a:solidFill>
              </a:rPr>
              <a:t>квіти</a:t>
            </a:r>
            <a:r>
              <a:rPr lang="ru-RU" sz="2000" b="1" dirty="0">
                <a:solidFill>
                  <a:schemeClr val="bg1"/>
                </a:solidFill>
              </a:rPr>
              <a:t> й </a:t>
            </a:r>
            <a:r>
              <a:rPr lang="ru-RU" sz="2000" b="1" dirty="0" err="1">
                <a:solidFill>
                  <a:schemeClr val="bg1"/>
                </a:solidFill>
              </a:rPr>
              <a:t>ластівки</a:t>
            </a:r>
            <a:r>
              <a:rPr lang="ru-RU" sz="2000" b="1" dirty="0">
                <a:solidFill>
                  <a:schemeClr val="bg1"/>
                </a:solidFill>
              </a:rPr>
              <a:t>.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67E5705-EA71-4793-85A9-B86A532914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31" t="7211" r="4231" b="4820"/>
          <a:stretch/>
        </p:blipFill>
        <p:spPr>
          <a:xfrm>
            <a:off x="1061383" y="1314660"/>
            <a:ext cx="10069233" cy="5384232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0415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12.04.2022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6678" y="511308"/>
            <a:ext cx="8732066" cy="46166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Перегляньте відео про витинанки</a:t>
            </a:r>
          </a:p>
        </p:txBody>
      </p:sp>
      <p:pic>
        <p:nvPicPr>
          <p:cNvPr id="2" name="У Рівному відкрили виставку витинанок Наталії Дребот">
            <a:hlinkClick r:id="" action="ppaction://media"/>
            <a:extLst>
              <a:ext uri="{FF2B5EF4-FFF2-40B4-BE49-F238E27FC236}">
                <a16:creationId xmlns:a16="http://schemas.microsoft.com/office/drawing/2014/main" id="{19E4074F-BF1E-4D58-B637-F758F8A8EF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4042" y="1281089"/>
            <a:ext cx="9563916" cy="5379703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45469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165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12.04.2022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Відеодемонстрація роботи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62C3241-D222-46BD-8322-3DDBAC95C50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11"/>
          <a:stretch/>
        </p:blipFill>
        <p:spPr>
          <a:xfrm>
            <a:off x="374940" y="1456403"/>
            <a:ext cx="2340836" cy="1668756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8DC35035-9F54-455B-999F-28AED7804F6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137331" y="4628915"/>
            <a:ext cx="2578444" cy="2162846"/>
          </a:xfrm>
          <a:prstGeom prst="rect">
            <a:avLst/>
          </a:prstGeom>
        </p:spPr>
      </p:pic>
      <p:pic>
        <p:nvPicPr>
          <p:cNvPr id="10" name="Picture 2" descr="ÐÐ°ÑÑÐ¸Ð½ÐºÐ¸ Ð¿Ð¾ Ð·Ð°Ð¿ÑÐ¾ÑÑ Ð²Ð¸Ð´ÐµÐ¾">
            <a:extLst>
              <a:ext uri="{FF2B5EF4-FFF2-40B4-BE49-F238E27FC236}">
                <a16:creationId xmlns:a16="http://schemas.microsoft.com/office/drawing/2014/main" id="{0C063087-B817-43A2-B575-D4751FCCB5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374939" y="3272773"/>
            <a:ext cx="2257425" cy="1450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Витинанка Відео">
            <a:hlinkClick r:id="" action="ppaction://media"/>
            <a:extLst>
              <a:ext uri="{FF2B5EF4-FFF2-40B4-BE49-F238E27FC236}">
                <a16:creationId xmlns:a16="http://schemas.microsoft.com/office/drawing/2014/main" id="{17224952-130F-452E-807E-FD5852AFA6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869972" y="1306464"/>
            <a:ext cx="9164069" cy="5154789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46746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385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12.04.2022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/>
              <a:t>Фізкультхвилинка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A9119B7A-EE3F-4C85-B067-F5C3A20660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929" y="1266380"/>
            <a:ext cx="11814711" cy="5328928"/>
          </a:xfrm>
          <a:prstGeom prst="rect">
            <a:avLst/>
          </a:prstGeom>
        </p:spPr>
      </p:pic>
      <p:pic>
        <p:nvPicPr>
          <p:cNvPr id="2" name="Фізкультхвилинка №11">
            <a:hlinkClick r:id="" action="ppaction://media"/>
            <a:extLst>
              <a:ext uri="{FF2B5EF4-FFF2-40B4-BE49-F238E27FC236}">
                <a16:creationId xmlns:a16="http://schemas.microsoft.com/office/drawing/2014/main" id="{C09754E0-310E-4A19-8C26-F941B40FE23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126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50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12.04.2022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D255A5A7-8394-4630-8412-E856D07C49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360" y="1696454"/>
            <a:ext cx="3737944" cy="481160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Виготовлення витинанки, щодо обраного шаблону</a:t>
            </a:r>
          </a:p>
        </p:txBody>
      </p:sp>
      <p:pic>
        <p:nvPicPr>
          <p:cNvPr id="2" name="001 - Музика для образотворчого мистецва">
            <a:hlinkClick r:id="" action="ppaction://media"/>
            <a:extLst>
              <a:ext uri="{FF2B5EF4-FFF2-40B4-BE49-F238E27FC236}">
                <a16:creationId xmlns:a16="http://schemas.microsoft.com/office/drawing/2014/main" id="{EF20D39A-0986-47E5-8BC3-78D2216877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1757" y="6253578"/>
            <a:ext cx="508970" cy="50897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EC9D40A6-706A-4582-832E-8D77219B78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1625" y="1149518"/>
            <a:ext cx="3067050" cy="4307654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45BF4C74-5390-444B-AFDB-476683D5E68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597207" y="2272094"/>
            <a:ext cx="3719548" cy="5261361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EE0186D6-83C7-43CC-A6BB-58256C042A9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5274" y="1149518"/>
            <a:ext cx="1823369" cy="2392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279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20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2607</TotalTime>
  <Words>151</Words>
  <Application>Microsoft Office PowerPoint</Application>
  <PresentationFormat>Широкоэкранный</PresentationFormat>
  <Paragraphs>37</Paragraphs>
  <Slides>9</Slides>
  <Notes>0</Notes>
  <HiddenSlides>0</HiddenSlides>
  <MMClips>4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Monotype Corsiva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Vasyl Tsupa</dc:creator>
  <cp:lastModifiedBy>Пользователь Windows</cp:lastModifiedBy>
  <cp:revision>673</cp:revision>
  <dcterms:created xsi:type="dcterms:W3CDTF">2018-01-05T16:38:53Z</dcterms:created>
  <dcterms:modified xsi:type="dcterms:W3CDTF">2022-04-12T06:19:37Z</dcterms:modified>
</cp:coreProperties>
</file>