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516" r:id="rId2"/>
    <p:sldId id="518" r:id="rId3"/>
    <p:sldId id="376" r:id="rId4"/>
    <p:sldId id="509" r:id="rId5"/>
    <p:sldId id="510" r:id="rId6"/>
    <p:sldId id="511" r:id="rId7"/>
    <p:sldId id="520" r:id="rId8"/>
    <p:sldId id="521" r:id="rId9"/>
    <p:sldId id="522" r:id="rId10"/>
    <p:sldId id="519" r:id="rId11"/>
    <p:sldId id="523" r:id="rId12"/>
    <p:sldId id="423" r:id="rId13"/>
    <p:sldId id="491" r:id="rId14"/>
    <p:sldId id="415" r:id="rId15"/>
    <p:sldId id="492" r:id="rId16"/>
    <p:sldId id="275" r:id="rId17"/>
    <p:sldId id="493" r:id="rId18"/>
    <p:sldId id="494" r:id="rId19"/>
    <p:sldId id="353" r:id="rId20"/>
    <p:sldId id="512" r:id="rId21"/>
    <p:sldId id="515" r:id="rId22"/>
    <p:sldId id="517" r:id="rId23"/>
    <p:sldId id="370" r:id="rId24"/>
    <p:sldId id="514" r:id="rId25"/>
    <p:sldId id="52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33"/>
    <a:srgbClr val="FF0066"/>
    <a:srgbClr val="0000FF"/>
    <a:srgbClr val="66FFFF"/>
    <a:srgbClr val="447EF2"/>
    <a:srgbClr val="33CC33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5501" autoAdjust="0"/>
  </p:normalViewPr>
  <p:slideViewPr>
    <p:cSldViewPr>
      <p:cViewPr varScale="1">
        <p:scale>
          <a:sx n="85" d="100"/>
          <a:sy n="85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8145-BC4C-4EDE-8E34-44F77C5AA20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56D4F-B02E-4D64-9E0F-7623C685D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7.g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7.gif"/><Relationship Id="rId4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.jpeg"/><Relationship Id="rId7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.gif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7.gif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1.jpeg"/><Relationship Id="rId5" Type="http://schemas.openxmlformats.org/officeDocument/2006/relationships/image" Target="../media/image79.png"/><Relationship Id="rId10" Type="http://schemas.openxmlformats.org/officeDocument/2006/relationships/image" Target="../media/image10.jpeg"/><Relationship Id="rId4" Type="http://schemas.openxmlformats.org/officeDocument/2006/relationships/image" Target="../media/image78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7.gif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1.jpeg"/><Relationship Id="rId5" Type="http://schemas.openxmlformats.org/officeDocument/2006/relationships/image" Target="../media/image89.png"/><Relationship Id="rId10" Type="http://schemas.openxmlformats.org/officeDocument/2006/relationships/image" Target="../media/image10.jpeg"/><Relationship Id="rId4" Type="http://schemas.openxmlformats.org/officeDocument/2006/relationships/image" Target="../media/image88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.jpeg"/><Relationship Id="rId7" Type="http://schemas.openxmlformats.org/officeDocument/2006/relationships/image" Target="../media/image95.png"/><Relationship Id="rId12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71.png"/><Relationship Id="rId9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5.jpeg"/><Relationship Id="rId7" Type="http://schemas.openxmlformats.org/officeDocument/2006/relationships/image" Target="../media/image8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gif"/><Relationship Id="rId7" Type="http://schemas.openxmlformats.org/officeDocument/2006/relationships/image" Target="../media/image10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5016" y="4601482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Monotype Corsiva" pitchFamily="66" charset="0"/>
              </a:rPr>
              <a:t>7 клас. Геометрія.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383" y="445765"/>
            <a:ext cx="6172072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660066"/>
                </a:solidFill>
              </a:rPr>
              <a:t>Тема.</a:t>
            </a:r>
            <a:br>
              <a:rPr lang="uk-UA" dirty="0" smtClean="0">
                <a:solidFill>
                  <a:srgbClr val="660066"/>
                </a:solidFill>
              </a:rPr>
            </a:br>
            <a:r>
              <a:rPr lang="uk-UA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ВЛАСТИВОСТІ КОЛА. </a:t>
            </a:r>
            <a:r>
              <a:rPr lang="uk-UA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/>
            </a:r>
            <a:br>
              <a:rPr lang="uk-UA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</a:br>
            <a:r>
              <a:rPr lang="uk-UA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ДОТИЧНА </a:t>
            </a:r>
            <a:r>
              <a:rPr lang="uk-UA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ДО КОЛА</a:t>
            </a:r>
            <a:r>
              <a:rPr lang="uk-UA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710261" y="6871"/>
            <a:ext cx="1438225" cy="6858000"/>
            <a:chOff x="-9475" y="0"/>
            <a:chExt cx="1438225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7" y="687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93" y="511045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0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5"/>
          <p:cNvSpPr txBox="1">
            <a:spLocks/>
          </p:cNvSpPr>
          <p:nvPr/>
        </p:nvSpPr>
        <p:spPr>
          <a:xfrm>
            <a:off x="664042" y="-351918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Усний рахунок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692696"/>
            <a:ext cx="7336718" cy="1915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 між центрами двох кіл дорівнюють 14 см. Радіуси цих кіл дорівнюють 5 см і 7 см. Визначте взаємне розташування даних кіл.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782536"/>
            <a:ext cx="5796943" cy="1107087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 перетинаються у двох різних точках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1610" y="4041298"/>
            <a:ext cx="5795125" cy="710714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 мають зовнішній дотик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609" y="4881148"/>
            <a:ext cx="5795126" cy="710714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дотик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5604" y="5743122"/>
            <a:ext cx="5771131" cy="710714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 не перетинаються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63688" y="2970169"/>
                <a:ext cx="792088" cy="6831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А.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70169"/>
                <a:ext cx="792088" cy="683123"/>
              </a:xfrm>
              <a:prstGeom prst="rect">
                <a:avLst/>
              </a:prstGeom>
              <a:blipFill rotWithShape="0">
                <a:blip r:embed="rId2"/>
                <a:stretch>
                  <a:fillRect l="-23529" t="-19492" r="-23529" b="-44915"/>
                </a:stretch>
              </a:blipFill>
              <a:ln w="3810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63688" y="4061824"/>
                <a:ext cx="792088" cy="669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uk-UA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61824"/>
                <a:ext cx="792088" cy="669662"/>
              </a:xfrm>
              <a:prstGeom prst="rect">
                <a:avLst/>
              </a:prstGeom>
              <a:blipFill rotWithShape="0">
                <a:blip r:embed="rId3"/>
                <a:stretch>
                  <a:fillRect l="-21324" t="-20690" r="-21324" b="-46552"/>
                </a:stretch>
              </a:blipFill>
              <a:ln w="3810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63688" y="4901674"/>
                <a:ext cx="792088" cy="669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В.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901674"/>
                <a:ext cx="792088" cy="669662"/>
              </a:xfrm>
              <a:prstGeom prst="rect">
                <a:avLst/>
              </a:prstGeom>
              <a:blipFill rotWithShape="0">
                <a:blip r:embed="rId4"/>
                <a:stretch>
                  <a:fillRect l="-22059" t="-20690" r="-22059" b="-46552"/>
                </a:stretch>
              </a:blipFill>
              <a:ln w="3810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63688" y="5763648"/>
                <a:ext cx="792088" cy="669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63648"/>
                <a:ext cx="792088" cy="669662"/>
              </a:xfrm>
              <a:prstGeom prst="rect">
                <a:avLst/>
              </a:prstGeom>
              <a:blipFill rotWithShape="0">
                <a:blip r:embed="rId5"/>
                <a:stretch>
                  <a:fillRect l="-24265" t="-20690" r="-10294" b="-46552"/>
                </a:stretch>
              </a:blipFill>
              <a:ln w="3810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6041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951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8123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84164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2" y="124458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58033" y="2814609"/>
            <a:ext cx="2664296" cy="2828811"/>
          </a:xfrm>
          <a:prstGeom prst="ellipse">
            <a:avLst/>
          </a:prstGeom>
          <a:solidFill>
            <a:srgbClr val="E168EA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91477" y="3030633"/>
            <a:ext cx="2299056" cy="2396762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84697" y="3043802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93909" y="3060760"/>
            <a:ext cx="694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72312" y="4276478"/>
                <a:ext cx="1035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12" y="4276478"/>
                <a:ext cx="1035733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57702" y="4276479"/>
                <a:ext cx="10261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702" y="4276479"/>
                <a:ext cx="102611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>
            <a:endCxn id="2" idx="6"/>
          </p:cNvCxnSpPr>
          <p:nvPr/>
        </p:nvCxnSpPr>
        <p:spPr>
          <a:xfrm>
            <a:off x="2790179" y="4229014"/>
            <a:ext cx="1332150" cy="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24442" y="3622247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13" idx="2"/>
          </p:cNvCxnSpPr>
          <p:nvPr/>
        </p:nvCxnSpPr>
        <p:spPr>
          <a:xfrm>
            <a:off x="4791477" y="4229014"/>
            <a:ext cx="1076852" cy="136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5400000">
            <a:off x="3981133" y="2044879"/>
            <a:ext cx="657904" cy="304346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57609" y="2628654"/>
                <a:ext cx="13708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см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9" y="2628654"/>
                <a:ext cx="1370888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5094" r="-12889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10" y="5767612"/>
            <a:ext cx="763907" cy="1018542"/>
          </a:xfrm>
          <a:prstGeom prst="rect">
            <a:avLst/>
          </a:prstGeom>
        </p:spPr>
      </p:pic>
      <p:pic>
        <p:nvPicPr>
          <p:cNvPr id="27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6041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951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8123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mg-fotki.yandex.ru/get/9112/156792724.1b5/0_c8a62_fd08871d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84164"/>
            <a:ext cx="971599" cy="1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5"/>
          <p:cNvSpPr txBox="1">
            <a:spLocks/>
          </p:cNvSpPr>
          <p:nvPr/>
        </p:nvSpPr>
        <p:spPr>
          <a:xfrm>
            <a:off x="664042" y="-351918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Усний рахунок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25604" y="5743122"/>
            <a:ext cx="5771131" cy="710714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 не перетинаються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692696"/>
            <a:ext cx="7336718" cy="1915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 між центрами двох кіл дорівнюють 14 см. Радіуси цих кіл дорівнюють 5 см і 7 см. Визначте взаємне розташування даних кіл.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8397" y="3630147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lvug.com.ua/wp-content/uploads/2014/09/depositphotos_28886001-floral-decorative-orna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33"/>
            <a:ext cx="1187624" cy="17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lvug.com.ua/wp-content/uploads/2014/09/depositphotos_28886001-floral-decorative-orna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1187624" cy="1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vug.com.ua/wp-content/uploads/2014/09/depositphotos_28886001-floral-decorative-orna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3429002"/>
            <a:ext cx="118762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vug.com.ua/wp-content/uploads/2014/09/depositphotos_28886001-floral-decorative-orna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7" y="5157193"/>
            <a:ext cx="118762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1170923" y="-99392"/>
            <a:ext cx="7825858" cy="165618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 кола, перпендикулярний до хорди, ділить цю хорду навпіл.</a:t>
            </a:r>
            <a:endParaRPr lang="uk-UA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403648" y="2060848"/>
            <a:ext cx="3744416" cy="374441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33681" y="2772509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310" y="3783448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endCxn id="2" idx="4"/>
          </p:cNvCxnSpPr>
          <p:nvPr/>
        </p:nvCxnSpPr>
        <p:spPr>
          <a:xfrm>
            <a:off x="3247457" y="2060848"/>
            <a:ext cx="28399" cy="3744415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691680" y="2876456"/>
            <a:ext cx="3168352" cy="484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99318" y="2936892"/>
            <a:ext cx="342026" cy="33450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12148" y="214940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74" y="214940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666" y="234597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3494" y="2275135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2318" y="124665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5067" y="170777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4017" y="2131358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74568" y="1452264"/>
            <a:ext cx="4496644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Проведемо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</a:t>
            </a:r>
            <a:r>
              <a:rPr lang="uk-UA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іуси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37015" y="2334077"/>
            <a:ext cx="108046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57230" y="2334077"/>
            <a:ext cx="33505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2686" y="2334077"/>
            <a:ext cx="108046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723827" y="2932212"/>
            <a:ext cx="1483302" cy="104512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278599" y="2887093"/>
            <a:ext cx="1581433" cy="1065687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684514" y="3247118"/>
            <a:ext cx="3096344" cy="1045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Розглянемо трикутники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11328" y="4675996"/>
            <a:ext cx="1782232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∆АОМ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86907" y="4698139"/>
            <a:ext cx="335050" cy="684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44798" y="4687933"/>
            <a:ext cx="1782232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∆ВОМ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7425" y="5927835"/>
            <a:ext cx="2722407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рівні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61656" y="5927835"/>
            <a:ext cx="2917848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ДОВЕДІТЬ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6394" y="5917449"/>
            <a:ext cx="5712279" cy="713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прямокутні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4056" y="5898848"/>
            <a:ext cx="5577661" cy="713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 ОМ спільний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5264" y="5884900"/>
            <a:ext cx="6561478" cy="713112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ОА=ОВ=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-рівні гіпотенузи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2118" y="5849967"/>
            <a:ext cx="6813016" cy="757213"/>
          </a:xfrm>
          <a:prstGeom prst="rect">
            <a:avLst/>
          </a:prstGeom>
          <a:solidFill>
            <a:srgbClr val="CC99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∆АОМ=</a:t>
            </a: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ВОМ. Тоді АМ=МВ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lvug.com.ua/wp-content/uploads/2014/09/depositphotos_28886001-floral-decorative-orna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33"/>
            <a:ext cx="1187624" cy="17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lvug.com.ua/wp-content/uploads/2014/09/depositphotos_28886001-floral-decorative-orna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1187624" cy="1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vug.com.ua/wp-content/uploads/2014/09/depositphotos_28886001-floral-decorative-orna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3429002"/>
            <a:ext cx="118762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vug.com.ua/wp-content/uploads/2014/09/depositphotos_28886001-floral-decorative-orna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7" y="5157193"/>
            <a:ext cx="118762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03648" y="2060848"/>
            <a:ext cx="3744416" cy="374441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33681" y="2772509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310" y="3783448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endCxn id="2" idx="4"/>
          </p:cNvCxnSpPr>
          <p:nvPr/>
        </p:nvCxnSpPr>
        <p:spPr>
          <a:xfrm>
            <a:off x="3247457" y="2060848"/>
            <a:ext cx="28399" cy="3744415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691680" y="2876456"/>
            <a:ext cx="3168352" cy="484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75154" y="2924944"/>
            <a:ext cx="342026" cy="33450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67237" y="3064499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666" y="234597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3494" y="2275135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2449" y="151742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5067" y="170777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3451" y="2876456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34998" y="1714177"/>
            <a:ext cx="4496644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Проведемо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</a:t>
            </a:r>
            <a:r>
              <a:rPr lang="uk-UA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іуси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3845" y="2519900"/>
            <a:ext cx="108046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03613" y="2519900"/>
            <a:ext cx="33505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57971" y="2519900"/>
            <a:ext cx="108046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723827" y="2932212"/>
            <a:ext cx="1483302" cy="104512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278599" y="2887093"/>
            <a:ext cx="1581433" cy="1065687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Горизонтальный свиток 29"/>
          <p:cNvSpPr/>
          <p:nvPr/>
        </p:nvSpPr>
        <p:spPr>
          <a:xfrm>
            <a:off x="734698" y="-113266"/>
            <a:ext cx="8316416" cy="191602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 кола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ділить хорду, відмінну від діаметра навпіл, перпендикулярний до цієї  хорди. 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933788" y="2666811"/>
            <a:ext cx="27387" cy="41929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63753" y="2701504"/>
            <a:ext cx="27387" cy="41929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541681" y="3357746"/>
            <a:ext cx="3096344" cy="1045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Розглянемо трикутники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11328" y="4675996"/>
            <a:ext cx="1782232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∆АОМ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86907" y="4698139"/>
            <a:ext cx="335050" cy="684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44798" y="4687933"/>
            <a:ext cx="1782232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∆ВОМ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5637" y="5922085"/>
            <a:ext cx="2722407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рівні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61656" y="5927835"/>
            <a:ext cx="2917848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ДОВЕДІТЬ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8298" y="5942555"/>
            <a:ext cx="5729417" cy="713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 спільна сторона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8039" y="5921085"/>
            <a:ext cx="8483603" cy="742681"/>
          </a:xfrm>
          <a:prstGeom prst="rect">
            <a:avLst/>
          </a:prstGeom>
          <a:solidFill>
            <a:srgbClr val="CC99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ОА=ОВ=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АМ=МВ- за умовою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2806" y="5927835"/>
            <a:ext cx="8368835" cy="757213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∆АОМ=</a:t>
            </a: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ВОМ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третьою ознакою) 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9656" y="5756079"/>
            <a:ext cx="8369893" cy="1024594"/>
          </a:xfrm>
          <a:prstGeom prst="rect">
            <a:avLst/>
          </a:prstGeom>
          <a:solidFill>
            <a:srgbClr val="CC99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 </a:t>
            </a:r>
            <a:r>
              <a:rPr lang="uk-UA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АМО=∠ВМО=90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(Суміжні та рівні)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ushnychok.org.ua/gif/r4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80105" y="1429778"/>
            <a:ext cx="3810000" cy="9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ushnychok.org.ua/gif/r4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2405" y="4854018"/>
            <a:ext cx="3810000" cy="9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5"/>
          <p:cNvSpPr>
            <a:spLocks noGrp="1"/>
          </p:cNvSpPr>
          <p:nvPr>
            <p:ph type="title"/>
          </p:nvPr>
        </p:nvSpPr>
        <p:spPr>
          <a:xfrm>
            <a:off x="1063250" y="-170612"/>
            <a:ext cx="804897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Взаємне розташування кола і прямої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259632" y="1835517"/>
            <a:ext cx="2088232" cy="2016224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76799" y="1793775"/>
            <a:ext cx="2088232" cy="2016224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23928" y="4653136"/>
            <a:ext cx="2088232" cy="2016224"/>
          </a:xfrm>
          <a:prstGeom prst="ellipse">
            <a:avLst/>
          </a:prstGeom>
          <a:solidFill>
            <a:srgbClr val="FF66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025194" y="1628800"/>
            <a:ext cx="28987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3975" y="3976486"/>
            <a:ext cx="4299545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спільних точок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364088" y="1949091"/>
            <a:ext cx="3034186" cy="6387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60031" y="3964144"/>
            <a:ext cx="4252191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Мають дві спільні точки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1218537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8" name="TextBox 17"/>
          <p:cNvSpPr txBox="1"/>
          <p:nvPr/>
        </p:nvSpPr>
        <p:spPr>
          <a:xfrm>
            <a:off x="7409082" y="90109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584768" y="4155965"/>
            <a:ext cx="2854783" cy="18722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90859" y="5407034"/>
            <a:ext cx="2820140" cy="900712"/>
          </a:xfrm>
          <a:prstGeom prst="rect">
            <a:avLst/>
          </a:prstGeom>
          <a:solidFill>
            <a:srgbClr val="FF99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Мають одну спільну точку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8993" y="3664934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/>
      <p:bldP spid="18" grpId="0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ushnychok.org.ua/gif/r4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80105" y="1429778"/>
            <a:ext cx="3810000" cy="9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ushnychok.org.ua/gif/r4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2405" y="4854018"/>
            <a:ext cx="3810000" cy="9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5"/>
          <p:cNvSpPr>
            <a:spLocks noGrp="1"/>
          </p:cNvSpPr>
          <p:nvPr>
            <p:ph type="title"/>
          </p:nvPr>
        </p:nvSpPr>
        <p:spPr>
          <a:xfrm>
            <a:off x="1063250" y="-170612"/>
            <a:ext cx="804897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Взаємне розташування кола і прямої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51638" y="1408014"/>
            <a:ext cx="2088232" cy="2016224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51638" y="4321126"/>
            <a:ext cx="2088232" cy="2016224"/>
          </a:xfrm>
          <a:prstGeom prst="ellipse">
            <a:avLst/>
          </a:prstGeom>
          <a:solidFill>
            <a:srgbClr val="FF66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78661" y="1510118"/>
            <a:ext cx="3034186" cy="6387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4712" y="837050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3921" y="476526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377200" y="4841775"/>
            <a:ext cx="1235647" cy="20162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67048" y="4706134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3779912" y="3809999"/>
            <a:ext cx="5184576" cy="289645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Пряму, яка має з колом тільки одну спільну точку, називають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дотичною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кола.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752191" y="1126835"/>
            <a:ext cx="5184576" cy="257858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Пряму, яка має з колом   дві спільні точки, називають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січною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кола.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8258" y="570163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932312" y="3962399"/>
            <a:ext cx="5184576" cy="2896452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Точку А називають точкою дотику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3" y="38283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9367" y="3293612"/>
            <a:ext cx="2736302" cy="9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4992" y="721685"/>
            <a:ext cx="2396267" cy="9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4993" y="5854254"/>
            <a:ext cx="2396267" cy="9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1024221" y="692696"/>
            <a:ext cx="7920880" cy="223224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Дотична до кола перпендикулярна до радіуса, проведеного в точку дотику.</a:t>
            </a:r>
            <a:endParaRPr lang="uk-UA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5"/>
          <p:cNvSpPr>
            <a:spLocks noGrp="1"/>
          </p:cNvSpPr>
          <p:nvPr>
            <p:ph type="title"/>
          </p:nvPr>
        </p:nvSpPr>
        <p:spPr>
          <a:xfrm>
            <a:off x="960175" y="-9872"/>
            <a:ext cx="804897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ВЛАСТИВІСТЬ ДОТИЧНОЇ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15616" y="2924944"/>
            <a:ext cx="3744416" cy="374441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14151" y="3642590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4803" y="4717071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794886" y="2456095"/>
            <a:ext cx="2289282" cy="38746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8129" y="257818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54286" y="291385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987824" y="3764420"/>
            <a:ext cx="1608279" cy="1015457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3462145">
            <a:off x="4364872" y="3860933"/>
            <a:ext cx="342026" cy="33450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4" grpId="0"/>
      <p:bldP spid="15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8297" y="314993"/>
            <a:ext cx="1340765" cy="71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5"/>
          <p:cNvSpPr>
            <a:spLocks noGrp="1"/>
          </p:cNvSpPr>
          <p:nvPr>
            <p:ph type="title"/>
          </p:nvPr>
        </p:nvSpPr>
        <p:spPr>
          <a:xfrm>
            <a:off x="960175" y="-9872"/>
            <a:ext cx="804897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Ознака дотичної до кола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15616" y="2924944"/>
            <a:ext cx="3744416" cy="374441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14151" y="3642590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4803" y="4717071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794886" y="2456095"/>
            <a:ext cx="2289282" cy="38746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8129" y="257818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54286" y="291385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987824" y="3764420"/>
            <a:ext cx="1608279" cy="1015457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3462145">
            <a:off x="4364872" y="3860933"/>
            <a:ext cx="342026" cy="33450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57480" y="533150"/>
            <a:ext cx="8364211" cy="199248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пряма, яка проходить через точку кола, перпендикулярна до радіуса, проведеного в цю точку, то ця пряма є дотичною до даного кола.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0664" y="1653391"/>
            <a:ext cx="1340765" cy="7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3362" y="2953771"/>
            <a:ext cx="1340765" cy="7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8297" y="4299601"/>
            <a:ext cx="1340765" cy="7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8297" y="5617283"/>
            <a:ext cx="1340765" cy="7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5254" y="6945004"/>
            <a:ext cx="1340765" cy="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5253" y="301948"/>
            <a:ext cx="1340765" cy="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1115616" y="2924944"/>
            <a:ext cx="3744416" cy="374441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14151" y="3642590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6222" y="4744516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794886" y="2456095"/>
            <a:ext cx="2289282" cy="38746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8129" y="257818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54286" y="291385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987824" y="3764420"/>
            <a:ext cx="1608279" cy="1015457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3462145">
            <a:off x="4364872" y="3860933"/>
            <a:ext cx="342026" cy="33450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9987" y="1642713"/>
            <a:ext cx="1340765" cy="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5384" y="2945792"/>
            <a:ext cx="1340765" cy="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5254" y="4286557"/>
            <a:ext cx="1340765" cy="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5254" y="5604239"/>
            <a:ext cx="1340765" cy="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vit-vishivki.com.ua/sites/default/files/field/image/img_1249_-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5254" y="6945004"/>
            <a:ext cx="1340765" cy="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Горизонтальный свиток 23"/>
          <p:cNvSpPr/>
          <p:nvPr/>
        </p:nvSpPr>
        <p:spPr>
          <a:xfrm>
            <a:off x="520163" y="-46157"/>
            <a:ext cx="8496943" cy="213792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відстань від центра кола до деякої прямої дорівнює радіусу кола, то ця пряма є дотичною до даного кола.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s62.www.ex.ua/show/122507385/122507385.png?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6302" y="543337"/>
            <a:ext cx="2287263" cy="12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s62.www.ex.ua/show/122507385/122507385.png?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0655" y="2767089"/>
            <a:ext cx="2160240" cy="12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s62.www.ex.ua/show/122507385/122507385.png?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0979" y="5047262"/>
            <a:ext cx="2420888" cy="12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520163" y="-46158"/>
            <a:ext cx="8496943" cy="253905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через дану точку до кола проведено дві дотичні, то відрізки дотичних, які сполучають дану точку з точками дотику, рівні.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47664" y="3789040"/>
            <a:ext cx="2952328" cy="2808311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95853" y="4016340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9666" y="5169333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6525" y="1629661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5563" y="207739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42377" y="2860768"/>
            <a:ext cx="4357067" cy="17438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175959" y="2860767"/>
            <a:ext cx="891634" cy="38806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8445" y="2716751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67989" y="4316057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40540" y="326087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06141" y="5442394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436419" y="3948184"/>
            <a:ext cx="577078" cy="123613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90964" y="5184314"/>
            <a:ext cx="1382462" cy="29382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066435" y="2860766"/>
            <a:ext cx="1985947" cy="2313005"/>
          </a:xfrm>
          <a:prstGeom prst="line">
            <a:avLst/>
          </a:prstGeom>
          <a:ln w="762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3773358">
            <a:off x="2502178" y="3839759"/>
            <a:ext cx="342026" cy="334503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705470">
            <a:off x="4145546" y="5096100"/>
            <a:ext cx="342026" cy="334503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073432" y="212226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5687" y="390055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4030446">
            <a:off x="3302674" y="1584405"/>
            <a:ext cx="512618" cy="2764066"/>
          </a:xfrm>
          <a:prstGeom prst="leftBrac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фигурная скобка 25"/>
          <p:cNvSpPr/>
          <p:nvPr/>
        </p:nvSpPr>
        <p:spPr>
          <a:xfrm rot="11466428">
            <a:off x="4980654" y="2885878"/>
            <a:ext cx="512618" cy="2764066"/>
          </a:xfrm>
          <a:prstGeom prst="leftBrac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82195" y="3140968"/>
            <a:ext cx="169725" cy="39139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29976" y="4174858"/>
            <a:ext cx="169725" cy="39139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120533" y="2291521"/>
            <a:ext cx="2896573" cy="1240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Проведемо</a:t>
            </a:r>
            <a:endParaRPr lang="ru-RU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</a:t>
            </a:r>
            <a:r>
              <a:rPr lang="uk-UA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іуси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59285" y="3693309"/>
            <a:ext cx="108046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38638" y="3659784"/>
            <a:ext cx="33505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95888" y="3693309"/>
            <a:ext cx="1080460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35298" y="4533847"/>
            <a:ext cx="3096344" cy="1045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Розглянемо трикутники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31070" y="5909945"/>
            <a:ext cx="1782232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∆ОСВ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21637" y="5930950"/>
            <a:ext cx="335050" cy="684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67591" y="5916835"/>
            <a:ext cx="1800287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∆ОМВ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024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/>
      <p:bldP spid="14" grpId="0"/>
      <p:bldP spid="15" grpId="0"/>
      <p:bldP spid="20" grpId="0"/>
      <p:bldP spid="21" grpId="0"/>
      <p:bldP spid="23" grpId="0"/>
      <p:bldP spid="19" grpId="0"/>
      <p:bldP spid="27" grpId="0" animBg="1"/>
      <p:bldP spid="28" grpId="0" animBg="1"/>
      <p:bldP spid="29" grpId="0"/>
      <p:bldP spid="30" grpId="0"/>
      <p:bldP spid="2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s-media-cache-ak0.pinimg.com/736x/f4/fe/d5/f4fed5172497ff290aa9cc65e958a2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2" y="1"/>
            <a:ext cx="1171253" cy="12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-media-cache-ak0.pinimg.com/736x/f4/fe/d5/f4fed5172497ff290aa9cc65e958a2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6" y="1208820"/>
            <a:ext cx="1171253" cy="12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-media-cache-ak0.pinimg.com/736x/f4/fe/d5/f4fed5172497ff290aa9cc65e958a2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5" y="2417639"/>
            <a:ext cx="1171253" cy="12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-media-cache-ak0.pinimg.com/736x/f4/fe/d5/f4fed5172497ff290aa9cc65e958a2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6" y="3653401"/>
            <a:ext cx="1171253" cy="12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s-media-cache-ak0.pinimg.com/736x/f4/fe/d5/f4fed5172497ff290aa9cc65e958a2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7" y="4877322"/>
            <a:ext cx="1171253" cy="12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s-media-cache-ak0.pinimg.com/736x/f4/fe/d5/f4fed5172497ff290aa9cc65e958a2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8" y="6030857"/>
            <a:ext cx="1171253" cy="12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04" y="94283"/>
            <a:ext cx="1030078" cy="1034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0"/>
            <a:ext cx="66784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Скажи </a:t>
            </a:r>
            <a:r>
              <a:rPr lang="ru-RU" altLang="ru-RU" sz="4000" b="1" i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мені</a:t>
            </a:r>
            <a: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 – і я забуду,</a:t>
            </a:r>
            <a:b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Покажи </a:t>
            </a:r>
            <a:r>
              <a:rPr lang="ru-RU" altLang="ru-RU" sz="4000" b="1" i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мені</a:t>
            </a:r>
            <a: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 – і я </a:t>
            </a:r>
            <a:r>
              <a:rPr lang="ru-RU" altLang="ru-RU" sz="4000" b="1" i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запам</a:t>
            </a:r>
            <a:r>
              <a:rPr lang="ru-RU" altLang="ru-RU" sz="4000" b="1" i="1" dirty="0" err="1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'</a:t>
            </a:r>
            <a:r>
              <a:rPr lang="ru-RU" altLang="ru-RU" sz="4000" b="1" i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ятаю</a:t>
            </a:r>
            <a: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,</a:t>
            </a:r>
            <a:b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Залучи мене – і я </a:t>
            </a:r>
            <a:r>
              <a:rPr lang="ru-RU" altLang="ru-RU" sz="4000" b="1" i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зрозумію</a:t>
            </a:r>
            <a:r>
              <a:rPr lang="ru-RU" altLang="ru-RU" sz="40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. </a:t>
            </a:r>
            <a:endParaRPr lang="en-US" altLang="ru-RU" sz="4000" b="1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r>
              <a:rPr lang="ru-RU" altLang="ru-RU" sz="4000" b="1" i="1" dirty="0">
                <a:latin typeface="Monotype Corsiva" panose="03010101010201010101" pitchFamily="66" charset="0"/>
              </a:rPr>
              <a:t>(</a:t>
            </a:r>
            <a:r>
              <a:rPr lang="en-US" altLang="ru-RU" sz="4000" b="1" i="1" dirty="0">
                <a:latin typeface="Monotype Corsiva" panose="03010101010201010101" pitchFamily="66" charset="0"/>
              </a:rPr>
              <a:t> </a:t>
            </a:r>
            <a:r>
              <a:rPr lang="ru-RU" altLang="ru-RU" sz="4000" b="1" i="1" dirty="0" err="1">
                <a:latin typeface="Monotype Corsiva" panose="03010101010201010101" pitchFamily="66" charset="0"/>
              </a:rPr>
              <a:t>Китайська</a:t>
            </a:r>
            <a:r>
              <a:rPr lang="ru-RU" altLang="ru-RU" sz="4000" b="1" i="1" dirty="0">
                <a:latin typeface="Monotype Corsiva" panose="03010101010201010101" pitchFamily="66" charset="0"/>
              </a:rPr>
              <a:t> </a:t>
            </a:r>
            <a:r>
              <a:rPr lang="ru-RU" altLang="ru-RU" sz="4000" b="1" i="1" dirty="0" err="1">
                <a:latin typeface="Monotype Corsiva" panose="03010101010201010101" pitchFamily="66" charset="0"/>
              </a:rPr>
              <a:t>мудрість</a:t>
            </a:r>
            <a:r>
              <a:rPr lang="ru-RU" altLang="ru-RU" sz="4000" b="1" i="1" dirty="0">
                <a:latin typeface="Monotype Corsiva" panose="03010101010201010101" pitchFamily="66" charset="0"/>
              </a:rPr>
              <a:t>)</a:t>
            </a:r>
          </a:p>
          <a:p>
            <a:endParaRPr lang="ru-RU" altLang="ru-RU" i="1" dirty="0"/>
          </a:p>
        </p:txBody>
      </p:sp>
      <p:pic>
        <p:nvPicPr>
          <p:cNvPr id="1026" name="Picture 2" descr="АФОРИЗМЫ СТАРОГО КИТАЯ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37" y="244458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s62.www.ex.ua/show/122507385/122507385.png?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6302" y="543337"/>
            <a:ext cx="2287263" cy="12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s62.www.ex.ua/show/122507385/122507385.png?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0655" y="2767089"/>
            <a:ext cx="2160240" cy="12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s62.www.ex.ua/show/122507385/122507385.png?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0979" y="5047262"/>
            <a:ext cx="2420888" cy="12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520163" y="-46158"/>
            <a:ext cx="8496943" cy="253905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через дану точку до кола проведено дві дотичні, то відрізки дотичних, які сполучають дану точку з точками дотику, рівні.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47664" y="3789040"/>
            <a:ext cx="2952328" cy="2808311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95853" y="4016340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>
                <a:solidFill>
                  <a:srgbClr val="800080"/>
                </a:solidFill>
              </a:rPr>
              <a:t>.</a:t>
            </a:r>
            <a:endParaRPr lang="ru-RU" sz="10000" dirty="0">
              <a:solidFill>
                <a:srgbClr val="800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9666" y="5169333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6525" y="1629661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5563" y="207739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42377" y="2860768"/>
            <a:ext cx="4357067" cy="17438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175959" y="2860767"/>
            <a:ext cx="891634" cy="38806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8445" y="2716751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67989" y="4316057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40540" y="326087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5" y="5733256"/>
            <a:ext cx="763907" cy="10185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06141" y="5442394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436419" y="3948184"/>
            <a:ext cx="577078" cy="123613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90964" y="5184314"/>
            <a:ext cx="1382462" cy="29382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066435" y="2860766"/>
            <a:ext cx="1985947" cy="2313005"/>
          </a:xfrm>
          <a:prstGeom prst="line">
            <a:avLst/>
          </a:prstGeom>
          <a:ln w="762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3773358">
            <a:off x="2502178" y="3839759"/>
            <a:ext cx="342026" cy="334503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705470">
            <a:off x="4145546" y="5096100"/>
            <a:ext cx="342026" cy="334503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073432" y="212226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5687" y="390055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4030446">
            <a:off x="3302674" y="1584405"/>
            <a:ext cx="512618" cy="2764066"/>
          </a:xfrm>
          <a:prstGeom prst="leftBrac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фигурная скобка 25"/>
          <p:cNvSpPr/>
          <p:nvPr/>
        </p:nvSpPr>
        <p:spPr>
          <a:xfrm rot="11466428">
            <a:off x="4980654" y="2885878"/>
            <a:ext cx="512618" cy="2764066"/>
          </a:xfrm>
          <a:prstGeom prst="leftBrac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82195" y="3140968"/>
            <a:ext cx="169725" cy="39139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29976" y="4174858"/>
            <a:ext cx="169725" cy="39139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920196" y="3811675"/>
            <a:ext cx="3188140" cy="14762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Доведіть, що трикутники</a:t>
            </a:r>
          </a:p>
          <a:p>
            <a:pPr algn="ctr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53431" y="2227518"/>
            <a:ext cx="1782232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∆ОСВ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60512" y="2241633"/>
            <a:ext cx="335050" cy="684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16819" y="3019596"/>
            <a:ext cx="1800287" cy="713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∆ОМВ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56831" y="5310071"/>
            <a:ext cx="3798023" cy="742681"/>
          </a:xfrm>
          <a:prstGeom prst="rect">
            <a:avLst/>
          </a:prstGeom>
          <a:solidFill>
            <a:srgbClr val="CC99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прямокутні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47349" y="5420390"/>
            <a:ext cx="3798023" cy="742681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ОС=ОМ=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67193" y="5573150"/>
            <a:ext cx="3798023" cy="10697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ОВ- спільна гіпотенуза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41615" y="5693130"/>
            <a:ext cx="3798023" cy="1014373"/>
          </a:xfrm>
          <a:prstGeom prst="rect">
            <a:avLst/>
          </a:prstGeom>
          <a:solidFill>
            <a:srgbClr val="CC99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 рівні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09165" y="5805757"/>
            <a:ext cx="3798023" cy="91350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СВ=МВ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187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6632"/>
            <a:ext cx="7848872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рисунку допущено помилку. Знайдіть її. Поясніть свої міркування</a:t>
            </a:r>
            <a:endParaRPr lang="uk-UA" sz="2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87624" y="1844824"/>
            <a:ext cx="4104456" cy="3816424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115617" y="1412776"/>
            <a:ext cx="7488831" cy="13040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339752" y="2716791"/>
            <a:ext cx="6264697" cy="39525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234037" y="2716792"/>
            <a:ext cx="5370411" cy="1036244"/>
          </a:xfrm>
          <a:prstGeom prst="line">
            <a:avLst/>
          </a:prstGeom>
          <a:ln w="762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16425" y="3148839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6063" y="2557803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4037" y="649592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71676" y="4176921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20" name="TextBox 19"/>
          <p:cNvSpPr txBox="1"/>
          <p:nvPr/>
        </p:nvSpPr>
        <p:spPr>
          <a:xfrm>
            <a:off x="8289743" y="152323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228670" y="1844823"/>
            <a:ext cx="318030" cy="1890497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28670" y="3735320"/>
            <a:ext cx="1127306" cy="1563381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5926864">
            <a:off x="3532677" y="1924165"/>
            <a:ext cx="369289" cy="334503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9650802">
            <a:off x="4322529" y="4971964"/>
            <a:ext cx="342026" cy="334503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96626" y="102721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7498" y="518758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38633" y="190795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Месяц 31"/>
          <p:cNvSpPr/>
          <p:nvPr/>
        </p:nvSpPr>
        <p:spPr>
          <a:xfrm rot="8539954">
            <a:off x="3588577" y="2836195"/>
            <a:ext cx="352229" cy="747596"/>
          </a:xfrm>
          <a:prstGeom prst="moon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есяц 32"/>
          <p:cNvSpPr/>
          <p:nvPr/>
        </p:nvSpPr>
        <p:spPr>
          <a:xfrm rot="11669354">
            <a:off x="3805244" y="3720540"/>
            <a:ext cx="352229" cy="747596"/>
          </a:xfrm>
          <a:prstGeom prst="moon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есяц 33"/>
          <p:cNvSpPr/>
          <p:nvPr/>
        </p:nvSpPr>
        <p:spPr>
          <a:xfrm rot="20470777">
            <a:off x="6197576" y="3246822"/>
            <a:ext cx="352229" cy="747596"/>
          </a:xfrm>
          <a:prstGeom prst="moon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есяц 34"/>
          <p:cNvSpPr/>
          <p:nvPr/>
        </p:nvSpPr>
        <p:spPr>
          <a:xfrm>
            <a:off x="5910288" y="2371752"/>
            <a:ext cx="352229" cy="747596"/>
          </a:xfrm>
          <a:prstGeom prst="moon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273059" y="308964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97092" y="3644495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31565" y="2444189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0689" y="3098612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583587">
            <a:off x="5124901" y="152040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647652">
            <a:off x="5560910" y="4238705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Картинки по запросу українські орнамен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72298" y="772296"/>
            <a:ext cx="2444191" cy="8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Картинки по запросу українські орнамен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2906" y="3216487"/>
            <a:ext cx="2444191" cy="8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ртинки по запросу українські орнамен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2907" y="5678583"/>
            <a:ext cx="2444191" cy="8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6632"/>
            <a:ext cx="7848872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рисунку допущено помилку. Знайдіть її. Поясніть свої міркування</a:t>
            </a:r>
            <a:endParaRPr lang="uk-UA" sz="2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87624" y="1844824"/>
            <a:ext cx="4104456" cy="3816424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115617" y="1412776"/>
            <a:ext cx="7488831" cy="13040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339752" y="2716791"/>
            <a:ext cx="6264697" cy="39525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234037" y="2716792"/>
            <a:ext cx="5370411" cy="1036244"/>
          </a:xfrm>
          <a:prstGeom prst="line">
            <a:avLst/>
          </a:prstGeom>
          <a:ln w="762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16425" y="3148839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6063" y="2557803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4037" y="649592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71676" y="4176921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20" name="TextBox 19"/>
          <p:cNvSpPr txBox="1"/>
          <p:nvPr/>
        </p:nvSpPr>
        <p:spPr>
          <a:xfrm>
            <a:off x="8289743" y="152323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228670" y="1844823"/>
            <a:ext cx="318030" cy="1890497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28670" y="3735320"/>
            <a:ext cx="1127306" cy="1563381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5926864">
            <a:off x="3532677" y="1924165"/>
            <a:ext cx="369289" cy="334503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9650802">
            <a:off x="4322529" y="4971964"/>
            <a:ext cx="342026" cy="334503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96626" y="102721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7498" y="518758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38633" y="190795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Месяц 31"/>
          <p:cNvSpPr/>
          <p:nvPr/>
        </p:nvSpPr>
        <p:spPr>
          <a:xfrm rot="8539954">
            <a:off x="3588577" y="2836195"/>
            <a:ext cx="352229" cy="747596"/>
          </a:xfrm>
          <a:prstGeom prst="moon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есяц 32"/>
          <p:cNvSpPr/>
          <p:nvPr/>
        </p:nvSpPr>
        <p:spPr>
          <a:xfrm rot="11669354">
            <a:off x="3805244" y="3720540"/>
            <a:ext cx="352229" cy="747596"/>
          </a:xfrm>
          <a:prstGeom prst="moon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есяц 33"/>
          <p:cNvSpPr/>
          <p:nvPr/>
        </p:nvSpPr>
        <p:spPr>
          <a:xfrm rot="20470777">
            <a:off x="6197576" y="3246822"/>
            <a:ext cx="352229" cy="747596"/>
          </a:xfrm>
          <a:prstGeom prst="moon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есяц 34"/>
          <p:cNvSpPr/>
          <p:nvPr/>
        </p:nvSpPr>
        <p:spPr>
          <a:xfrm>
            <a:off x="5910288" y="2371752"/>
            <a:ext cx="352229" cy="747596"/>
          </a:xfrm>
          <a:prstGeom prst="moon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273059" y="308964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97092" y="3644495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31565" y="2444189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0689" y="3098612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583587">
            <a:off x="5124901" y="152040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647652">
            <a:off x="5560910" y="4238705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Картинки по запросу українські орнамен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72298" y="772296"/>
            <a:ext cx="2444191" cy="8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Картинки по запросу українські орнамен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2906" y="3216487"/>
            <a:ext cx="2444191" cy="8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ртинки по запросу українські орнамен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2907" y="5678583"/>
            <a:ext cx="2444191" cy="8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492091" y="3087089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cs424817.vk.me/v424817083/4959/58zoZxCVz3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18841" y="1218841"/>
            <a:ext cx="3481295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424817.vk.me/v424817083/4959/58zoZxCVz3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56690" y="4637986"/>
            <a:ext cx="3356994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5" y="116632"/>
            <a:ext cx="9008098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трикутник з кутами 30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80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вписано коло. Знайдіть кути трикутника, вершини якого є точками дотику вписаного кола до сторін даного трикутника</a:t>
            </a:r>
            <a:endParaRPr lang="uk-UA" sz="2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475656" y="2132856"/>
            <a:ext cx="5904656" cy="4464496"/>
          </a:xfrm>
          <a:prstGeom prst="triangle">
            <a:avLst>
              <a:gd name="adj" fmla="val 19397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есяц 23"/>
          <p:cNvSpPr/>
          <p:nvPr/>
        </p:nvSpPr>
        <p:spPr>
          <a:xfrm rot="1268254" flipV="1">
            <a:off x="5976440" y="5817631"/>
            <a:ext cx="552662" cy="703748"/>
          </a:xfrm>
          <a:prstGeom prst="moon">
            <a:avLst/>
          </a:prstGeom>
          <a:solidFill>
            <a:srgbClr val="00FFFF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252771" y="5975159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Месяц 27"/>
          <p:cNvSpPr/>
          <p:nvPr/>
        </p:nvSpPr>
        <p:spPr>
          <a:xfrm rot="15334871" flipV="1">
            <a:off x="2617037" y="2712292"/>
            <a:ext cx="552662" cy="703748"/>
          </a:xfrm>
          <a:prstGeom prst="moon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411760" y="239124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Месяц 30"/>
          <p:cNvSpPr/>
          <p:nvPr/>
        </p:nvSpPr>
        <p:spPr>
          <a:xfrm rot="9229447">
            <a:off x="1837575" y="5737837"/>
            <a:ext cx="352229" cy="801813"/>
          </a:xfrm>
          <a:prstGeom prst="moon">
            <a:avLst/>
          </a:prstGeom>
          <a:solidFill>
            <a:srgbClr val="FF00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475656" y="5975158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6203" y="606438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4094" y="180164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16056" y="6079753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14094" y="3613637"/>
            <a:ext cx="3206383" cy="2983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189310" y="3933056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18324" y="3599900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38" name="TextBox 37"/>
          <p:cNvSpPr txBox="1"/>
          <p:nvPr/>
        </p:nvSpPr>
        <p:spPr>
          <a:xfrm>
            <a:off x="1301894" y="413201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9227" y="2817187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40" name="TextBox 39"/>
          <p:cNvSpPr txBox="1"/>
          <p:nvPr/>
        </p:nvSpPr>
        <p:spPr>
          <a:xfrm>
            <a:off x="4792525" y="3602393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40138" y="5399388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59875" y="6162696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7561389">
            <a:off x="1730370" y="3800127"/>
            <a:ext cx="2752893" cy="2154733"/>
          </a:xfrm>
          <a:prstGeom prst="triangle">
            <a:avLst>
              <a:gd name="adj" fmla="val 36753"/>
            </a:avLst>
          </a:prstGeom>
          <a:solidFill>
            <a:srgbClr val="00FFFF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Месяц 42"/>
          <p:cNvSpPr/>
          <p:nvPr/>
        </p:nvSpPr>
        <p:spPr>
          <a:xfrm rot="5126815">
            <a:off x="3296877" y="5506627"/>
            <a:ext cx="352229" cy="641520"/>
          </a:xfrm>
          <a:prstGeom prst="moon">
            <a:avLst/>
          </a:prstGeom>
          <a:solidFill>
            <a:srgbClr val="FF00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257471" y="568048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Месяц 44"/>
          <p:cNvSpPr/>
          <p:nvPr/>
        </p:nvSpPr>
        <p:spPr>
          <a:xfrm rot="11702656">
            <a:off x="2512700" y="4685579"/>
            <a:ext cx="352229" cy="641520"/>
          </a:xfrm>
          <a:prstGeom prst="moon">
            <a:avLst/>
          </a:prstGeom>
          <a:solidFill>
            <a:srgbClr val="92D05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175078" y="454751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Месяц 46"/>
          <p:cNvSpPr/>
          <p:nvPr/>
        </p:nvSpPr>
        <p:spPr>
          <a:xfrm rot="18984200">
            <a:off x="3754437" y="4320930"/>
            <a:ext cx="352229" cy="641520"/>
          </a:xfrm>
          <a:prstGeom prst="moon">
            <a:avLst/>
          </a:prstGeom>
          <a:solidFill>
            <a:srgbClr val="800080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60604" y="405905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60604" y="1625605"/>
            <a:ext cx="5003884" cy="1355604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РВ=ВМ(За властивістю дотичних проведених з однієї точки В)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23728" y="3352878"/>
            <a:ext cx="385401" cy="12841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472991" y="3009718"/>
            <a:ext cx="278925" cy="24169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053194" y="1669812"/>
            <a:ext cx="4911294" cy="1450872"/>
          </a:xfrm>
          <a:prstGeom prst="rect">
            <a:avLst/>
          </a:prstGeom>
          <a:solidFill>
            <a:srgbClr val="00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∆ВМР-рівнобедрений. </a:t>
            </a:r>
            <a:r>
              <a:rPr lang="uk-UA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∠ВМР=∠ВРМ=</a:t>
            </a:r>
          </a:p>
          <a:p>
            <a:pPr>
              <a:defRPr/>
            </a:pPr>
            <a:r>
              <a:rPr lang="uk-UA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uk-UA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(180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-70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):2=55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Месяц 51"/>
          <p:cNvSpPr/>
          <p:nvPr/>
        </p:nvSpPr>
        <p:spPr>
          <a:xfrm rot="8539954">
            <a:off x="2446032" y="3707060"/>
            <a:ext cx="352229" cy="747596"/>
          </a:xfrm>
          <a:prstGeom prst="moon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987764" y="4080858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Месяц 53"/>
          <p:cNvSpPr/>
          <p:nvPr/>
        </p:nvSpPr>
        <p:spPr>
          <a:xfrm rot="169393">
            <a:off x="3600016" y="3431078"/>
            <a:ext cx="352229" cy="747596"/>
          </a:xfrm>
          <a:prstGeom prst="moon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741720" y="3557741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35457" y="1757328"/>
            <a:ext cx="5003884" cy="135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СМ=СН(За властивістю дотичних проведених з однієї точки С)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32705" y="1820670"/>
            <a:ext cx="4882897" cy="1450872"/>
          </a:xfrm>
          <a:prstGeom prst="rect">
            <a:avLst/>
          </a:prstGeom>
          <a:solidFill>
            <a:srgbClr val="99FF33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∆СМН-рівнобедрений.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∠СМН=∠СНМ=</a:t>
            </a:r>
          </a:p>
          <a:p>
            <a:pPr>
              <a:defRPr/>
            </a:pP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(180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-30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):2=75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Месяц 57"/>
          <p:cNvSpPr/>
          <p:nvPr/>
        </p:nvSpPr>
        <p:spPr>
          <a:xfrm rot="14540672">
            <a:off x="4627352" y="4417594"/>
            <a:ext cx="352229" cy="747596"/>
          </a:xfrm>
          <a:prstGeom prst="moon">
            <a:avLst/>
          </a:prstGeom>
          <a:solidFill>
            <a:srgbClr val="FF000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332116" y="4256097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Месяц 59"/>
          <p:cNvSpPr/>
          <p:nvPr/>
        </p:nvSpPr>
        <p:spPr>
          <a:xfrm rot="8701437">
            <a:off x="4114395" y="5747447"/>
            <a:ext cx="352229" cy="747596"/>
          </a:xfrm>
          <a:prstGeom prst="moon">
            <a:avLst/>
          </a:prstGeom>
          <a:solidFill>
            <a:srgbClr val="FF000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462643" y="592328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11080" y="1887504"/>
            <a:ext cx="4783486" cy="1355604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АР=АН(За властивістю дотичних проведених з однієї точки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405851" y="1972043"/>
            <a:ext cx="4671973" cy="1450872"/>
          </a:xfrm>
          <a:prstGeom prst="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∆АНР-рівнобедрений.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∠АНР=∠АРН=</a:t>
            </a:r>
          </a:p>
          <a:p>
            <a:pPr>
              <a:defRPr/>
            </a:pP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(180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-80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):2=50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Месяц 63"/>
          <p:cNvSpPr/>
          <p:nvPr/>
        </p:nvSpPr>
        <p:spPr>
          <a:xfrm rot="1456009">
            <a:off x="2472125" y="5821647"/>
            <a:ext cx="352229" cy="747596"/>
          </a:xfrm>
          <a:prstGeom prst="moon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658496" y="604813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Месяц 65"/>
          <p:cNvSpPr/>
          <p:nvPr/>
        </p:nvSpPr>
        <p:spPr>
          <a:xfrm rot="15612680">
            <a:off x="2006568" y="5296596"/>
            <a:ext cx="352229" cy="747596"/>
          </a:xfrm>
          <a:prstGeom prst="moon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765513" y="506876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/>
      <p:bldP spid="28" grpId="0" animBg="1"/>
      <p:bldP spid="30" grpId="0"/>
      <p:bldP spid="31" grpId="0" animBg="1"/>
      <p:bldP spid="32" grpId="0"/>
      <p:bldP spid="33" grpId="0"/>
      <p:bldP spid="34" grpId="0"/>
      <p:bldP spid="35" grpId="0"/>
      <p:bldP spid="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10" grpId="0" animBg="1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1" grpId="0" animBg="1"/>
      <p:bldP spid="52" grpId="0" animBg="1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/>
      <p:bldP spid="66" grpId="0" animBg="1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cs424817.vk.me/v424817083/4959/58zoZxCVz3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18841" y="1218841"/>
            <a:ext cx="3481295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424817.vk.me/v424817083/4959/58zoZxCVz3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56690" y="4637986"/>
            <a:ext cx="3356994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5" y="116632"/>
            <a:ext cx="9008098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трикутник з кутами 30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80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вписано коло. Знайдіть кути трикутника, вершини якого є точками дотику вписаного кола до сторін даного трикутника</a:t>
            </a:r>
            <a:endParaRPr lang="uk-UA" sz="2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475656" y="2132856"/>
            <a:ext cx="5904656" cy="4464496"/>
          </a:xfrm>
          <a:prstGeom prst="triangle">
            <a:avLst>
              <a:gd name="adj" fmla="val 19397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есяц 23"/>
          <p:cNvSpPr/>
          <p:nvPr/>
        </p:nvSpPr>
        <p:spPr>
          <a:xfrm rot="1268254" flipV="1">
            <a:off x="5976440" y="5817631"/>
            <a:ext cx="552662" cy="703748"/>
          </a:xfrm>
          <a:prstGeom prst="moon">
            <a:avLst/>
          </a:prstGeom>
          <a:solidFill>
            <a:srgbClr val="00FFFF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252771" y="5975159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Месяц 27"/>
          <p:cNvSpPr/>
          <p:nvPr/>
        </p:nvSpPr>
        <p:spPr>
          <a:xfrm rot="15334871" flipV="1">
            <a:off x="2617037" y="2712292"/>
            <a:ext cx="552662" cy="703748"/>
          </a:xfrm>
          <a:prstGeom prst="moon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411760" y="239124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Месяц 30"/>
          <p:cNvSpPr/>
          <p:nvPr/>
        </p:nvSpPr>
        <p:spPr>
          <a:xfrm rot="9229447">
            <a:off x="1837575" y="5737837"/>
            <a:ext cx="352229" cy="801813"/>
          </a:xfrm>
          <a:prstGeom prst="moon">
            <a:avLst/>
          </a:prstGeom>
          <a:solidFill>
            <a:srgbClr val="FF00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475656" y="5975158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6203" y="606438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4094" y="180164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16056" y="6079753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14094" y="3613637"/>
            <a:ext cx="3206383" cy="2983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189310" y="3933056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18324" y="3599900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38" name="TextBox 37"/>
          <p:cNvSpPr txBox="1"/>
          <p:nvPr/>
        </p:nvSpPr>
        <p:spPr>
          <a:xfrm>
            <a:off x="1301894" y="413201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9227" y="2817187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40" name="TextBox 39"/>
          <p:cNvSpPr txBox="1"/>
          <p:nvPr/>
        </p:nvSpPr>
        <p:spPr>
          <a:xfrm>
            <a:off x="4792525" y="3602393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40138" y="5399388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59875" y="6162696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7561389">
            <a:off x="1730370" y="3800127"/>
            <a:ext cx="2752893" cy="2154733"/>
          </a:xfrm>
          <a:prstGeom prst="triangle">
            <a:avLst>
              <a:gd name="adj" fmla="val 36753"/>
            </a:avLst>
          </a:prstGeom>
          <a:solidFill>
            <a:srgbClr val="00FFFF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Месяц 42"/>
          <p:cNvSpPr/>
          <p:nvPr/>
        </p:nvSpPr>
        <p:spPr>
          <a:xfrm rot="5126815">
            <a:off x="3296877" y="5506627"/>
            <a:ext cx="352229" cy="641520"/>
          </a:xfrm>
          <a:prstGeom prst="moon">
            <a:avLst/>
          </a:prstGeom>
          <a:solidFill>
            <a:srgbClr val="FF00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есяц 44"/>
          <p:cNvSpPr/>
          <p:nvPr/>
        </p:nvSpPr>
        <p:spPr>
          <a:xfrm rot="11702656">
            <a:off x="2512700" y="4685579"/>
            <a:ext cx="352229" cy="641520"/>
          </a:xfrm>
          <a:prstGeom prst="moon">
            <a:avLst/>
          </a:prstGeom>
          <a:solidFill>
            <a:srgbClr val="92D05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есяц 46"/>
          <p:cNvSpPr/>
          <p:nvPr/>
        </p:nvSpPr>
        <p:spPr>
          <a:xfrm rot="18984200">
            <a:off x="3754437" y="4320930"/>
            <a:ext cx="352229" cy="641520"/>
          </a:xfrm>
          <a:prstGeom prst="moon">
            <a:avLst/>
          </a:prstGeom>
          <a:solidFill>
            <a:srgbClr val="800080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30551" y="1614437"/>
            <a:ext cx="4599735" cy="858982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∠НРМ= 180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-50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23728" y="3352878"/>
            <a:ext cx="385401" cy="12841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472991" y="3009718"/>
            <a:ext cx="278925" cy="24169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Месяц 51"/>
          <p:cNvSpPr/>
          <p:nvPr/>
        </p:nvSpPr>
        <p:spPr>
          <a:xfrm rot="8539954">
            <a:off x="2446032" y="3707060"/>
            <a:ext cx="352229" cy="747596"/>
          </a:xfrm>
          <a:prstGeom prst="moon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987764" y="4080858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Месяц 53"/>
          <p:cNvSpPr/>
          <p:nvPr/>
        </p:nvSpPr>
        <p:spPr>
          <a:xfrm rot="169393">
            <a:off x="3600016" y="3431078"/>
            <a:ext cx="352229" cy="747596"/>
          </a:xfrm>
          <a:prstGeom prst="moon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741720" y="3557741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669415" y="2586229"/>
            <a:ext cx="1294001" cy="867485"/>
          </a:xfrm>
          <a:prstGeom prst="rect">
            <a:avLst/>
          </a:prstGeom>
          <a:solidFill>
            <a:srgbClr val="99FF33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=75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Месяц 57"/>
          <p:cNvSpPr/>
          <p:nvPr/>
        </p:nvSpPr>
        <p:spPr>
          <a:xfrm rot="14540672">
            <a:off x="4627352" y="4417594"/>
            <a:ext cx="352229" cy="747596"/>
          </a:xfrm>
          <a:prstGeom prst="moon">
            <a:avLst/>
          </a:prstGeom>
          <a:solidFill>
            <a:srgbClr val="FF000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332116" y="4256097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Месяц 59"/>
          <p:cNvSpPr/>
          <p:nvPr/>
        </p:nvSpPr>
        <p:spPr>
          <a:xfrm rot="8701437">
            <a:off x="4114395" y="5747447"/>
            <a:ext cx="352229" cy="747596"/>
          </a:xfrm>
          <a:prstGeom prst="moon">
            <a:avLst/>
          </a:prstGeom>
          <a:solidFill>
            <a:srgbClr val="FF000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462643" y="592328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Месяц 63"/>
          <p:cNvSpPr/>
          <p:nvPr/>
        </p:nvSpPr>
        <p:spPr>
          <a:xfrm rot="1456009">
            <a:off x="2472125" y="5821647"/>
            <a:ext cx="352229" cy="747596"/>
          </a:xfrm>
          <a:prstGeom prst="moon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658496" y="604813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Месяц 65"/>
          <p:cNvSpPr/>
          <p:nvPr/>
        </p:nvSpPr>
        <p:spPr>
          <a:xfrm rot="15612680">
            <a:off x="2006568" y="5296596"/>
            <a:ext cx="352229" cy="747596"/>
          </a:xfrm>
          <a:prstGeom prst="moon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765513" y="506876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34330" y="4718794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82951" y="1766837"/>
            <a:ext cx="4599735" cy="858982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∠РМН= 180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-55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-75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72820" y="2718651"/>
            <a:ext cx="1294001" cy="867485"/>
          </a:xfrm>
          <a:prstGeom prst="rect">
            <a:avLst/>
          </a:prstGeom>
          <a:solidFill>
            <a:srgbClr val="99FF33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=50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07411" y="4686885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35351" y="1919237"/>
            <a:ext cx="4599735" cy="858982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∠МНР= 180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-50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-75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81000" y="507885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58113" y="2849465"/>
            <a:ext cx="1294001" cy="867485"/>
          </a:xfrm>
          <a:prstGeom prst="rect">
            <a:avLst/>
          </a:prstGeom>
          <a:solidFill>
            <a:srgbClr val="99FF33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=55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º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animBg="1"/>
      <p:bldP spid="69" grpId="0"/>
      <p:bldP spid="71" grpId="0" animBg="1"/>
      <p:bldP spid="72" grpId="0" animBg="1"/>
      <p:bldP spid="73" grpId="0"/>
      <p:bldP spid="74" grpId="0" animBg="1"/>
      <p:bldP spid="75" grpId="0"/>
      <p:bldP spid="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b/4/104/144/104144529_0_4eb5a_b4f80569_L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7161" y="1877785"/>
            <a:ext cx="1632855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liveinternet.ru/images/attach/b/4/104/144/104144529_0_4eb5a_b4f80569_L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4927" y="244929"/>
            <a:ext cx="1632855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1.liveinternet.ru/images/attach/b/4/104/144/104144529_0_4eb5a_b4f80569_L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9396" y="3510641"/>
            <a:ext cx="1632855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1.liveinternet.ru/images/attach/b/4/104/144/104144529_0_4eb5a_b4f80569_L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4929" y="5143498"/>
            <a:ext cx="1632855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1.liveinternet.ru/images/attach/b/4/104/144/104144529_0_4eb5a_b4f80569_L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0462" y="6776353"/>
            <a:ext cx="1632855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56" y="995547"/>
            <a:ext cx="1865208" cy="1865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26" y="1257523"/>
            <a:ext cx="1767102" cy="17671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30" y="3265712"/>
            <a:ext cx="1728192" cy="1728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31" y="2736005"/>
            <a:ext cx="2016224" cy="20162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87" y="4152421"/>
            <a:ext cx="2939671" cy="2238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30" y="4898568"/>
            <a:ext cx="2419935" cy="17537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95547"/>
            <a:ext cx="3303735" cy="227016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03648" y="310334"/>
            <a:ext cx="7128791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ОЦІНІТЬ СВІЙ НАСТРІЙ ПІСЛЯ УРОКУ</a:t>
            </a:r>
            <a:endParaRPr lang="uk-UA" sz="2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30" y="5146709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etnoxata.com.ua/image/data/stat/perenos/P1/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18869" y="616637"/>
            <a:ext cx="2276878" cy="1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tnoxata.com.ua/image/data/stat/perenos/P1/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18870" y="2245437"/>
            <a:ext cx="2276878" cy="1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tnoxata.com.ua/image/data/stat/perenos/P1/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18872" y="3877490"/>
            <a:ext cx="2276878" cy="1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tnoxata.com.ua/image/data/stat/perenos/P1/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43346" y="5495899"/>
            <a:ext cx="2276878" cy="1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5"/>
          <p:cNvSpPr txBox="1">
            <a:spLocks/>
          </p:cNvSpPr>
          <p:nvPr/>
        </p:nvSpPr>
        <p:spPr>
          <a:xfrm>
            <a:off x="960175" y="-9872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Взаємне розміщення двох кіл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00903" y="2564904"/>
            <a:ext cx="2664296" cy="2828811"/>
          </a:xfrm>
          <a:prstGeom prst="ellipse">
            <a:avLst/>
          </a:prstGeom>
          <a:solidFill>
            <a:srgbClr val="E168EA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88023" y="2767238"/>
            <a:ext cx="2299056" cy="2396762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88317" y="828706"/>
            <a:ext cx="6192688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кола </a:t>
            </a:r>
            <a:r>
              <a:rPr lang="uk-UA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перетинаються </a:t>
            </a:r>
            <a:endParaRPr lang="uk-UA" sz="3600" b="1" dirty="0" smtClean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спільних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7792" y="2772581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09577" y="2767238"/>
            <a:ext cx="694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99552" y="4048265"/>
                <a:ext cx="1035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52" y="4048265"/>
                <a:ext cx="103573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8104" y="4059407"/>
                <a:ext cx="10261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059407"/>
                <a:ext cx="102611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>
            <a:endCxn id="2" idx="6"/>
          </p:cNvCxnSpPr>
          <p:nvPr/>
        </p:nvCxnSpPr>
        <p:spPr>
          <a:xfrm>
            <a:off x="2833049" y="3979309"/>
            <a:ext cx="1332150" cy="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71131" y="3148312"/>
                <a:ext cx="864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131" y="3148312"/>
                <a:ext cx="864404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>
            <a:stCxn id="13" idx="2"/>
          </p:cNvCxnSpPr>
          <p:nvPr/>
        </p:nvCxnSpPr>
        <p:spPr>
          <a:xfrm>
            <a:off x="4788023" y="3965619"/>
            <a:ext cx="1076852" cy="136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97871" y="3096067"/>
                <a:ext cx="8786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71" y="3096067"/>
                <a:ext cx="87863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Левая фигурная скобка 22"/>
          <p:cNvSpPr/>
          <p:nvPr/>
        </p:nvSpPr>
        <p:spPr>
          <a:xfrm rot="5400000">
            <a:off x="4036785" y="1830383"/>
            <a:ext cx="657904" cy="304346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05295" y="2191007"/>
                <a:ext cx="7155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295" y="2191007"/>
                <a:ext cx="71558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908553" y="5649638"/>
                <a:ext cx="3600401" cy="92333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Font typeface="Wingdings 2" panose="05020102010507070707" pitchFamily="18" charset="2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uk-UA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uk-UA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553" y="5649638"/>
                <a:ext cx="3600401" cy="923330"/>
              </a:xfrm>
              <a:prstGeom prst="rect">
                <a:avLst/>
              </a:prstGeom>
              <a:blipFill rotWithShape="0">
                <a:blip r:embed="rId9"/>
                <a:stretch>
                  <a:fillRect t="-15924" b="-36306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10" y="5767612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  <p:bldP spid="14" grpId="0"/>
      <p:bldP spid="15" grpId="0"/>
      <p:bldP spid="16" grpId="0"/>
      <p:bldP spid="17" grpId="0"/>
      <p:bldP spid="19" grpId="0"/>
      <p:bldP spid="22" grpId="0"/>
      <p:bldP spid="23" grpId="0" animBg="1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30" y="5146709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5"/>
          <p:cNvSpPr txBox="1">
            <a:spLocks/>
          </p:cNvSpPr>
          <p:nvPr/>
        </p:nvSpPr>
        <p:spPr>
          <a:xfrm>
            <a:off x="960175" y="-9872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Взаємне розміщення двох кіл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8456" y="2551213"/>
            <a:ext cx="2664296" cy="2828811"/>
          </a:xfrm>
          <a:prstGeom prst="ellipse">
            <a:avLst/>
          </a:prstGeom>
          <a:solidFill>
            <a:srgbClr val="E168EA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87376" y="2767238"/>
            <a:ext cx="2299056" cy="2396762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7662" y="828706"/>
            <a:ext cx="8298833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кола мають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 точку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– </a:t>
            </a:r>
            <a:r>
              <a:rPr lang="uk-UA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дотикаються.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9960" y="2767238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97043" y="2782627"/>
            <a:ext cx="694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60067" y="3951928"/>
                <a:ext cx="1035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067" y="3951928"/>
                <a:ext cx="1035733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27923" y="3982955"/>
                <a:ext cx="10261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923" y="3982955"/>
                <a:ext cx="102611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>
            <a:endCxn id="2" idx="6"/>
          </p:cNvCxnSpPr>
          <p:nvPr/>
        </p:nvCxnSpPr>
        <p:spPr>
          <a:xfrm>
            <a:off x="2140602" y="3965618"/>
            <a:ext cx="1332150" cy="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63198" y="3148313"/>
                <a:ext cx="864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98" y="3148313"/>
                <a:ext cx="86440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>
            <a:stCxn id="13" idx="2"/>
          </p:cNvCxnSpPr>
          <p:nvPr/>
        </p:nvCxnSpPr>
        <p:spPr>
          <a:xfrm>
            <a:off x="3487376" y="3965619"/>
            <a:ext cx="1076852" cy="136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48062" y="3153598"/>
                <a:ext cx="8786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062" y="3153598"/>
                <a:ext cx="87863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Левая фигурная скобка 22"/>
          <p:cNvSpPr/>
          <p:nvPr/>
        </p:nvSpPr>
        <p:spPr>
          <a:xfrm rot="5400000">
            <a:off x="3037952" y="2020973"/>
            <a:ext cx="657904" cy="2481143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82539" y="2099174"/>
                <a:ext cx="7155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539" y="2099174"/>
                <a:ext cx="71558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431255" y="5681946"/>
                <a:ext cx="3600401" cy="92333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Font typeface="Wingdings 2" panose="05020102010507070707" pitchFamily="18" charset="2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uk-UA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uk-UA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55" y="5681946"/>
                <a:ext cx="3600401" cy="923330"/>
              </a:xfrm>
              <a:prstGeom prst="rect">
                <a:avLst/>
              </a:prstGeom>
              <a:blipFill rotWithShape="0">
                <a:blip r:embed="rId8"/>
                <a:stretch>
                  <a:fillRect t="-15823" b="-3544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-31072" y="0"/>
            <a:ext cx="768734" cy="3429000"/>
            <a:chOff x="-10511" y="0"/>
            <a:chExt cx="1900808" cy="6830114"/>
          </a:xfrm>
        </p:grpSpPr>
        <p:pic>
          <p:nvPicPr>
            <p:cNvPr id="27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-31072" y="3429000"/>
            <a:ext cx="768734" cy="3472122"/>
            <a:chOff x="-10511" y="0"/>
            <a:chExt cx="1900808" cy="6830114"/>
          </a:xfrm>
        </p:grpSpPr>
        <p:pic>
          <p:nvPicPr>
            <p:cNvPr id="30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рямоугольник 31"/>
          <p:cNvSpPr/>
          <p:nvPr/>
        </p:nvSpPr>
        <p:spPr>
          <a:xfrm>
            <a:off x="5828250" y="5168978"/>
            <a:ext cx="3208245" cy="1562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зовнішній </a:t>
            </a:r>
          </a:p>
          <a:p>
            <a:pPr algn="ctr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91" y="2170023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  <p:bldP spid="14" grpId="0"/>
      <p:bldP spid="15" grpId="0"/>
      <p:bldP spid="16" grpId="0"/>
      <p:bldP spid="17" grpId="0"/>
      <p:bldP spid="19" grpId="0"/>
      <p:bldP spid="22" grpId="0"/>
      <p:bldP spid="23" grpId="0" animBg="1"/>
      <p:bldP spid="24" grpId="0"/>
      <p:bldP spid="25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30" y="5146709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5"/>
          <p:cNvSpPr txBox="1">
            <a:spLocks/>
          </p:cNvSpPr>
          <p:nvPr/>
        </p:nvSpPr>
        <p:spPr>
          <a:xfrm>
            <a:off x="960175" y="-9872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Взаємне розміщення двох кіл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8455" y="2099174"/>
            <a:ext cx="3718245" cy="3582771"/>
          </a:xfrm>
          <a:prstGeom prst="ellipse">
            <a:avLst/>
          </a:prstGeom>
          <a:solidFill>
            <a:srgbClr val="E168EA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6061" y="3056190"/>
            <a:ext cx="1660688" cy="1694695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7662" y="828706"/>
            <a:ext cx="8298833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кола мають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 точку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– </a:t>
            </a:r>
            <a:r>
              <a:rPr lang="uk-UA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дотикаються.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2668" y="272462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400587" y="2724625"/>
            <a:ext cx="694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74120" y="3772397"/>
                <a:ext cx="1035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120" y="3772397"/>
                <a:ext cx="1035733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13072" y="3847474"/>
                <a:ext cx="10261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72" y="3847474"/>
                <a:ext cx="102611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>
            <a:endCxn id="2" idx="6"/>
          </p:cNvCxnSpPr>
          <p:nvPr/>
        </p:nvCxnSpPr>
        <p:spPr>
          <a:xfrm flipV="1">
            <a:off x="2668392" y="3890560"/>
            <a:ext cx="1858308" cy="1297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58683" y="3764675"/>
                <a:ext cx="864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683" y="3764675"/>
                <a:ext cx="86440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3737732" y="3850179"/>
            <a:ext cx="77901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48062" y="3013501"/>
                <a:ext cx="8786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062" y="3013501"/>
                <a:ext cx="87863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Левая фигурная скобка 22"/>
          <p:cNvSpPr/>
          <p:nvPr/>
        </p:nvSpPr>
        <p:spPr>
          <a:xfrm rot="5400000">
            <a:off x="2865235" y="2918602"/>
            <a:ext cx="657904" cy="10870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43574" y="2390852"/>
                <a:ext cx="7155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74" y="2390852"/>
                <a:ext cx="71558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165027" y="5773873"/>
                <a:ext cx="3932833" cy="92333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Font typeface="Wingdings 2" panose="05020102010507070707" pitchFamily="18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5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uk-UA" sz="5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uk-UA" sz="5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5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𝒅</m:t>
                      </m:r>
                    </m:oMath>
                  </m:oMathPara>
                </a14:m>
                <a:endParaRPr lang="uk-UA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27" y="5773873"/>
                <a:ext cx="3932833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-31072" y="0"/>
            <a:ext cx="768734" cy="3429000"/>
            <a:chOff x="-10511" y="0"/>
            <a:chExt cx="1900808" cy="6830114"/>
          </a:xfrm>
        </p:grpSpPr>
        <p:pic>
          <p:nvPicPr>
            <p:cNvPr id="27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-31072" y="3429000"/>
            <a:ext cx="768734" cy="3472122"/>
            <a:chOff x="-10511" y="0"/>
            <a:chExt cx="1900808" cy="6830114"/>
          </a:xfrm>
        </p:grpSpPr>
        <p:pic>
          <p:nvPicPr>
            <p:cNvPr id="30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рямоугольник 31"/>
          <p:cNvSpPr/>
          <p:nvPr/>
        </p:nvSpPr>
        <p:spPr>
          <a:xfrm>
            <a:off x="5828250" y="5168978"/>
            <a:ext cx="3208245" cy="1562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внутрішній</a:t>
            </a:r>
          </a:p>
          <a:p>
            <a:pPr algn="ctr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71" y="2193828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  <p:bldP spid="14" grpId="0"/>
      <p:bldP spid="15" grpId="0"/>
      <p:bldP spid="16" grpId="0"/>
      <p:bldP spid="17" grpId="0"/>
      <p:bldP spid="19" grpId="0"/>
      <p:bldP spid="22" grpId="0"/>
      <p:bldP spid="23" grpId="0" animBg="1"/>
      <p:bldP spid="24" grpId="0"/>
      <p:bldP spid="25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30" y="5146709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etnoxata.com.ua/image/data/stat/perenos/P1/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18869" y="616637"/>
            <a:ext cx="2276878" cy="1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tnoxata.com.ua/image/data/stat/perenos/P1/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18870" y="2245437"/>
            <a:ext cx="2276878" cy="1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tnoxata.com.ua/image/data/stat/perenos/P1/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18872" y="3877490"/>
            <a:ext cx="2276878" cy="1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tnoxata.com.ua/image/data/stat/perenos/P1/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43346" y="5495899"/>
            <a:ext cx="2276878" cy="10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5"/>
          <p:cNvSpPr txBox="1">
            <a:spLocks/>
          </p:cNvSpPr>
          <p:nvPr/>
        </p:nvSpPr>
        <p:spPr>
          <a:xfrm>
            <a:off x="960175" y="-9872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Взаємне розміщення двох кіл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280976" y="2276878"/>
            <a:ext cx="3443818" cy="3600394"/>
          </a:xfrm>
          <a:prstGeom prst="ellipse">
            <a:avLst/>
          </a:prstGeom>
          <a:solidFill>
            <a:srgbClr val="E168EA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51729" y="2861026"/>
            <a:ext cx="2299056" cy="2396762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0903" y="828706"/>
            <a:ext cx="7508244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кола мають дві спільні точки – тобто </a:t>
            </a:r>
            <a:r>
              <a:rPr lang="uk-UA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перетинаються.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6903" y="287567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54161" y="2910724"/>
            <a:ext cx="694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99552" y="4048265"/>
                <a:ext cx="1035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52" y="4048265"/>
                <a:ext cx="103573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54161" y="4083787"/>
                <a:ext cx="10261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161" y="4083787"/>
                <a:ext cx="102611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V="1">
            <a:off x="2941912" y="3120418"/>
            <a:ext cx="1536582" cy="97722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55675" y="3142841"/>
            <a:ext cx="696470" cy="9165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54877" y="4077075"/>
            <a:ext cx="2197268" cy="2056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91995" y="1921497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p:sp>
        <p:nvSpPr>
          <p:cNvPr id="33" name="TextBox 32"/>
          <p:cNvSpPr txBox="1"/>
          <p:nvPr/>
        </p:nvSpPr>
        <p:spPr>
          <a:xfrm>
            <a:off x="4165137" y="3812105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dirty="0" smtClean="0"/>
              <a:t>.</a:t>
            </a:r>
            <a:endParaRPr lang="ru-RU" sz="1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3427" y="2193611"/>
                <a:ext cx="7216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А</m:t>
                      </m:r>
                    </m:oMath>
                  </m:oMathPara>
                </a14:m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427" y="2193611"/>
                <a:ext cx="72167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64686" y="5034534"/>
                <a:ext cx="7152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В</m:t>
                      </m:r>
                    </m:oMath>
                  </m:oMathPara>
                </a14:m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686" y="5034534"/>
                <a:ext cx="715260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9581995">
                <a:off x="2985352" y="2793283"/>
                <a:ext cx="864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uk-UA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1995">
                <a:off x="2985352" y="2793283"/>
                <a:ext cx="864404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rot="2965460">
                <a:off x="4824977" y="2925552"/>
                <a:ext cx="8786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4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65460">
                <a:off x="4824977" y="2925552"/>
                <a:ext cx="878638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3736150" y="3412242"/>
            <a:ext cx="657904" cy="2174086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56001" y="4732074"/>
                <a:ext cx="7155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01" y="4732074"/>
                <a:ext cx="715581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 flipH="1">
            <a:off x="4469522" y="3120418"/>
            <a:ext cx="34498" cy="1894149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083560" y="813374"/>
            <a:ext cx="7970653" cy="1290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Спільна хорда двох кіл, що перетинаються, перпендикулярна до прямої, що проходить через центри цих кіл.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828250" y="5563071"/>
                <a:ext cx="3208245" cy="116815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k-UA" sz="5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</a:t>
                </a:r>
                <a:r>
                  <a:rPr lang="uk-UA" sz="5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uk-UA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250" y="5563071"/>
                <a:ext cx="3208245" cy="1168151"/>
              </a:xfrm>
              <a:prstGeom prst="rect">
                <a:avLst/>
              </a:prstGeom>
              <a:blipFill rotWithShape="0">
                <a:blip r:embed="rId11"/>
                <a:stretch>
                  <a:fillRect l="-8647" t="-2538" b="-18782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06" y="2227834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  <p:bldP spid="14" grpId="0"/>
      <p:bldP spid="15" grpId="0"/>
      <p:bldP spid="16" grpId="0"/>
      <p:bldP spid="17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777159"/>
            <a:ext cx="8135364" cy="1166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Внутрішній дотик кіл зображено на рис…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2620" y="792938"/>
            <a:ext cx="8128806" cy="1180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Зовнішній </a:t>
            </a: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 кіл зображено на рис…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36844" y="4676269"/>
            <a:ext cx="2088232" cy="21328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598215" y="452014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554833" y="636933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  <a:endParaRPr lang="ru-RU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047160" y="2967900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286613" y="5013911"/>
            <a:ext cx="1525295" cy="14706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359976" y="2101620"/>
            <a:ext cx="2088232" cy="2132856"/>
          </a:xfrm>
          <a:prstGeom prst="ellipse">
            <a:avLst/>
          </a:prstGeom>
          <a:solidFill>
            <a:srgbClr val="33CC33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448208" y="2249482"/>
            <a:ext cx="1362007" cy="1645697"/>
          </a:xfrm>
          <a:prstGeom prst="ellipse">
            <a:avLst/>
          </a:prstGeom>
          <a:solidFill>
            <a:srgbClr val="00FF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24409" y="2165997"/>
            <a:ext cx="2088232" cy="2132856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707188" y="2556966"/>
            <a:ext cx="1274381" cy="14066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222444" y="2049259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7296" y="2253557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50741" y="3978740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70727" y="5288216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202180" y="4481207"/>
            <a:ext cx="1581731" cy="1614018"/>
          </a:xfrm>
          <a:prstGeom prst="ellipse">
            <a:avLst/>
          </a:prstGeom>
          <a:solidFill>
            <a:srgbClr val="FF0066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071070" y="4573158"/>
            <a:ext cx="1950356" cy="2042526"/>
          </a:xfrm>
          <a:prstGeom prst="ellipse">
            <a:avLst/>
          </a:prstGeom>
          <a:solidFill>
            <a:srgbClr val="447EF2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838490" y="3988383"/>
            <a:ext cx="1214931" cy="584775"/>
          </a:xfrm>
          <a:prstGeom prst="rect">
            <a:avLst/>
          </a:prstGeom>
          <a:solidFill>
            <a:srgbClr val="FF99FF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1270" y="3886665"/>
            <a:ext cx="1162498" cy="584775"/>
          </a:xfrm>
          <a:prstGeom prst="rect">
            <a:avLst/>
          </a:prstGeom>
          <a:solidFill>
            <a:srgbClr val="FF99FF"/>
          </a:solidFill>
          <a:ln w="5715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://mosmetod.ru/files/projects/urok_v_moskve/uroki/geometrija_russkogo_ornamenta/elements/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1451" y="906325"/>
            <a:ext cx="2487649" cy="6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mosmetod.ru/files/projects/urok_v_moskve/uroki/geometrija_russkogo_ornamenta/elements/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14477" y="3322760"/>
            <a:ext cx="2487649" cy="6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mosmetod.ru/files/projects/urok_v_moskve/uroki/geometrija_russkogo_ornamenta/elements/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14478" y="5738786"/>
            <a:ext cx="2487649" cy="6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5"/>
          <p:cNvSpPr txBox="1">
            <a:spLocks/>
          </p:cNvSpPr>
          <p:nvPr/>
        </p:nvSpPr>
        <p:spPr>
          <a:xfrm>
            <a:off x="664042" y="-351918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Усний рахунок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6613" y="6192134"/>
            <a:ext cx="1153624" cy="584775"/>
          </a:xfrm>
          <a:prstGeom prst="rect">
            <a:avLst/>
          </a:prstGeom>
          <a:solidFill>
            <a:srgbClr val="FF99FF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10544" y="6187721"/>
            <a:ext cx="1218667" cy="584775"/>
          </a:xfrm>
          <a:prstGeom prst="rect">
            <a:avLst/>
          </a:prstGeom>
          <a:solidFill>
            <a:srgbClr val="FF99FF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5648" y="811194"/>
            <a:ext cx="8135778" cy="1166095"/>
          </a:xfrm>
          <a:prstGeom prst="rect">
            <a:avLst/>
          </a:prstGeom>
          <a:solidFill>
            <a:srgbClr val="66FF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Кола перетинаються на рис…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63703" y="774070"/>
            <a:ext cx="8177197" cy="1223633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Кола не мають спільних точок на </a:t>
            </a: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рис…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79243"/>
            <a:ext cx="763907" cy="10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60" grpId="0" animBg="1"/>
      <p:bldP spid="63" grpId="0" animBg="1"/>
      <p:bldP spid="32" grpId="0" animBg="1"/>
      <p:bldP spid="36" grpId="0" animBg="1"/>
      <p:bldP spid="37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Схема растительного орнамента - www.tambour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67003" y="1167004"/>
            <a:ext cx="3501009" cy="11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хема растительного орнамента - www.tambour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67002" y="4667625"/>
            <a:ext cx="3501009" cy="11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ТОЛЯ\Desktop\5555555555\image545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63" y="4960605"/>
            <a:ext cx="1872208" cy="18973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1" y="20205"/>
            <a:ext cx="763907" cy="1018542"/>
          </a:xfrm>
          <a:prstGeom prst="rect">
            <a:avLst/>
          </a:prstGeom>
        </p:spPr>
      </p:pic>
      <p:sp>
        <p:nvSpPr>
          <p:cNvPr id="8" name="Заголовок 15"/>
          <p:cNvSpPr txBox="1">
            <a:spLocks/>
          </p:cNvSpPr>
          <p:nvPr/>
        </p:nvSpPr>
        <p:spPr>
          <a:xfrm>
            <a:off x="664042" y="-351918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Усний рахунок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31640" y="983958"/>
            <a:ext cx="2520280" cy="26610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02234" y="1491642"/>
            <a:ext cx="1572588" cy="1645697"/>
          </a:xfrm>
          <a:prstGeom prst="ellipse">
            <a:avLst/>
          </a:prstGeom>
          <a:solidFill>
            <a:srgbClr val="00FF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51971" y="1236578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8719" y="1236578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22518" y="2350972"/>
                <a:ext cx="8550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18" y="2350972"/>
                <a:ext cx="855074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62279" y="2312712"/>
                <a:ext cx="8550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79" y="2312712"/>
                <a:ext cx="855074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45544" y="1242654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0804" y="2520783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01428" y="2348880"/>
            <a:ext cx="2088232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783322" y="1751080"/>
            <a:ext cx="934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69354" y="1757711"/>
            <a:ext cx="934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798379" y="1392013"/>
                <a:ext cx="2930482" cy="64633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79" y="1392013"/>
                <a:ext cx="293048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5544" t="-11607" b="-2946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983684" y="4153450"/>
                <a:ext cx="4587366" cy="646331"/>
              </a:xfrm>
              <a:prstGeom prst="rect">
                <a:avLst/>
              </a:prstGeom>
              <a:solidFill>
                <a:srgbClr val="99FF33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8+3=11(см)</a:t>
                </a: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84" y="4153450"/>
                <a:ext cx="4587366" cy="646331"/>
              </a:xfrm>
              <a:prstGeom prst="rect">
                <a:avLst/>
              </a:prstGeom>
              <a:blipFill rotWithShape="0">
                <a:blip r:embed="rId8"/>
                <a:stretch>
                  <a:fillRect t="-11607" b="-29464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2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C:\Users\ТОЛЯ\Desktop\5555555555\image545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63" y="4960605"/>
            <a:ext cx="1872208" cy="18973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1" y="20205"/>
            <a:ext cx="763907" cy="1018542"/>
          </a:xfrm>
          <a:prstGeom prst="rect">
            <a:avLst/>
          </a:prstGeom>
        </p:spPr>
      </p:pic>
      <p:sp>
        <p:nvSpPr>
          <p:cNvPr id="8" name="Заголовок 15"/>
          <p:cNvSpPr txBox="1">
            <a:spLocks/>
          </p:cNvSpPr>
          <p:nvPr/>
        </p:nvSpPr>
        <p:spPr>
          <a:xfrm>
            <a:off x="664042" y="-351918"/>
            <a:ext cx="80489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800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Усний рахунок</a:t>
            </a:r>
            <a:endParaRPr lang="uk-UA" sz="4800" dirty="0">
              <a:solidFill>
                <a:srgbClr val="00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9048" y="983958"/>
            <a:ext cx="3925000" cy="41012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16840" y="2275597"/>
            <a:ext cx="1572588" cy="1645697"/>
          </a:xfrm>
          <a:prstGeom prst="ellipse">
            <a:avLst/>
          </a:prstGeom>
          <a:solidFill>
            <a:srgbClr val="00FF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26181" y="1943305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5289" y="1943305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8936" y="3047663"/>
                <a:ext cx="8550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936" y="3047663"/>
                <a:ext cx="855074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0550" y="3009244"/>
                <a:ext cx="8550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uk-UA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50" y="3009244"/>
                <a:ext cx="855074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37039" y="1930744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.</a:t>
            </a:r>
            <a:endParaRPr lang="ru-RU" sz="9600" b="1" dirty="0">
              <a:cs typeface="Arabic Typesetting" panose="03020402040406030203" pitchFamily="66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2820" y="2666655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129121" y="3009244"/>
            <a:ext cx="1095977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 rot="2635031">
            <a:off x="2062753" y="1747902"/>
            <a:ext cx="934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7459113">
            <a:off x="3622455" y="2233378"/>
            <a:ext cx="934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798379" y="1392013"/>
                <a:ext cx="2930482" cy="64633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79" y="1392013"/>
                <a:ext cx="293048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544" t="-11607" b="-2946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068596" y="5586136"/>
                <a:ext cx="4587366" cy="646331"/>
              </a:xfrm>
              <a:prstGeom prst="rect">
                <a:avLst/>
              </a:prstGeom>
              <a:solidFill>
                <a:srgbClr val="99FF33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8-3=5(см)</a:t>
                </a: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96" y="5586136"/>
                <a:ext cx="4587366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11607" b="-29464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http://s020.radikal.ru/i710/1405/a5/eadc4eaa81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5062" y="465062"/>
            <a:ext cx="1757712" cy="8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020.radikal.ru/i710/1405/a5/eadc4eaa81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0166" y="2221150"/>
            <a:ext cx="1757712" cy="8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s020.radikal.ru/i710/1405/a5/eadc4eaa81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2293" y="3958235"/>
            <a:ext cx="1757712" cy="8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s020.radikal.ru/i710/1405/a5/eadc4eaa81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4420" y="5695320"/>
            <a:ext cx="1757712" cy="8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>
            <a:stCxn id="9" idx="1"/>
          </p:cNvCxnSpPr>
          <p:nvPr/>
        </p:nvCxnSpPr>
        <p:spPr>
          <a:xfrm>
            <a:off x="1653851" y="1584569"/>
            <a:ext cx="1387697" cy="142467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225098" y="2301359"/>
            <a:ext cx="232183" cy="6973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Презентация-укр-2</Template>
  <TotalTime>1693</TotalTime>
  <Words>961</Words>
  <Application>Microsoft Office PowerPoint</Application>
  <PresentationFormat>Экран (4:3)</PresentationFormat>
  <Paragraphs>333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Arabic Typesetting</vt:lpstr>
      <vt:lpstr>Bell MT</vt:lpstr>
      <vt:lpstr>Calibri</vt:lpstr>
      <vt:lpstr>Cambria Math</vt:lpstr>
      <vt:lpstr>Georgia</vt:lpstr>
      <vt:lpstr>Monotype Corsiva</vt:lpstr>
      <vt:lpstr>Times New Roman</vt:lpstr>
      <vt:lpstr>Trebuchet MS</vt:lpstr>
      <vt:lpstr>Wingdings 2</vt:lpstr>
      <vt:lpstr>Воздушный поток</vt:lpstr>
      <vt:lpstr>Тема. ВЛАСТИВОСТІ КОЛА.  ДОТИЧНА ДО КОЛА.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Взаємне розташування кола і прямої</vt:lpstr>
      <vt:lpstr>Взаємне розташування кола і прямої</vt:lpstr>
      <vt:lpstr>ВЛАСТИВІСТЬ ДОТИЧНОЇ</vt:lpstr>
      <vt:lpstr>Ознака дотичної до 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107</cp:revision>
  <dcterms:created xsi:type="dcterms:W3CDTF">2015-12-12T15:24:07Z</dcterms:created>
  <dcterms:modified xsi:type="dcterms:W3CDTF">2021-03-24T21:40:34Z</dcterms:modified>
</cp:coreProperties>
</file>