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1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59" r:id="rId20"/>
    <p:sldId id="273" r:id="rId21"/>
    <p:sldId id="274" r:id="rId22"/>
    <p:sldId id="278" r:id="rId23"/>
    <p:sldId id="276" r:id="rId24"/>
    <p:sldId id="275" r:id="rId25"/>
    <p:sldId id="296" r:id="rId26"/>
    <p:sldId id="29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3BD7A3"/>
    <a:srgbClr val="92CCDE"/>
    <a:srgbClr val="D35A4D"/>
    <a:srgbClr val="FF0066"/>
    <a:srgbClr val="CC66FF"/>
    <a:srgbClr val="EA285F"/>
    <a:srgbClr val="FF3300"/>
    <a:srgbClr val="F82D1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80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1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90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33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32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6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31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6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94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4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1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BB5F9-C3EC-4CA3-8CF9-8A0BBB5DD20C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5943A-78CB-47CC-8288-5E7039BB9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57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0.wdp"/><Relationship Id="rId7" Type="http://schemas.microsoft.com/office/2007/relationships/hdphoto" Target="../media/hdphoto8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130.png"/><Relationship Id="rId5" Type="http://schemas.openxmlformats.org/officeDocument/2006/relationships/image" Target="../media/image60.png"/><Relationship Id="rId10" Type="http://schemas.microsoft.com/office/2007/relationships/hdphoto" Target="../media/hdphoto11.wdp"/><Relationship Id="rId4" Type="http://schemas.microsoft.com/office/2007/relationships/hdphoto" Target="../media/hdphoto7.wdp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12" Type="http://schemas.microsoft.com/office/2007/relationships/hdphoto" Target="../media/hdphoto1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1.wdp"/><Relationship Id="rId7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67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66531" y="4552498"/>
            <a:ext cx="37940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Script" panose="020B0504020000000003" pitchFamily="34" charset="0"/>
              </a:rPr>
              <a:t>Хімічні</a:t>
            </a: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Script" panose="020B0504020000000003" pitchFamily="34" charset="0"/>
              </a:rPr>
              <a:t> </a:t>
            </a:r>
            <a:r>
              <a:rPr lang="ru-RU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Script" panose="020B0504020000000003" pitchFamily="34" charset="0"/>
              </a:rPr>
              <a:t>властивості</a:t>
            </a: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Script" panose="020B0504020000000003" pitchFamily="34" charset="0"/>
              </a:rPr>
              <a:t> </a:t>
            </a:r>
          </a:p>
          <a:p>
            <a:pPr algn="ctr"/>
            <a:r>
              <a:rPr lang="ru-RU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Script" panose="020B0504020000000003" pitchFamily="34" charset="0"/>
              </a:rPr>
              <a:t>оксидів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Script" panose="020B0504020000000003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79427" y="-624167"/>
            <a:ext cx="8420667" cy="7488587"/>
            <a:chOff x="2579427" y="-624167"/>
            <a:chExt cx="8420667" cy="748858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41" b="85741" l="21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20"/>
            <a:stretch/>
          </p:blipFill>
          <p:spPr>
            <a:xfrm>
              <a:off x="2579427" y="-624167"/>
              <a:ext cx="8420667" cy="7488587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9048466" y="2924839"/>
              <a:ext cx="290013" cy="39057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Блок-схема: узел 6"/>
            <p:cNvSpPr/>
            <p:nvPr/>
          </p:nvSpPr>
          <p:spPr>
            <a:xfrm>
              <a:off x="9210530" y="3022483"/>
              <a:ext cx="72503" cy="97643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12219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4F86DD1-DFF0-452C-8F0C-73DFD1DE2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01498"/>
              </p:ext>
            </p:extLst>
          </p:nvPr>
        </p:nvGraphicFramePr>
        <p:xfrm>
          <a:off x="728132" y="1325563"/>
          <a:ext cx="10405535" cy="453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505">
                  <a:extLst>
                    <a:ext uri="{9D8B030D-6E8A-4147-A177-3AD203B41FA5}">
                      <a16:colId xmlns:a16="http://schemas.microsoft.com/office/drawing/2014/main" val="580331409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532785517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1455937220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3709072000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3227918541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4126592972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1580895592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Monotype Corsiva" panose="03010101010201010101" pitchFamily="66" charset="0"/>
                        </a:rPr>
                        <a:t>І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Monotype Corsiva" panose="03010101010201010101" pitchFamily="66" charset="0"/>
                        </a:rPr>
                        <a:t>ІІ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Monotype Corsiva" panose="03010101010201010101" pitchFamily="66" charset="0"/>
                        </a:rPr>
                        <a:t>ІІІ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Monotype Corsiva" panose="03010101010201010101" pitchFamily="66" charset="0"/>
                        </a:rPr>
                        <a:t>І</a:t>
                      </a:r>
                      <a:r>
                        <a:rPr lang="en-US" dirty="0">
                          <a:latin typeface="Monotype Corsiva" panose="03010101010201010101" pitchFamily="66" charset="0"/>
                        </a:rPr>
                        <a:t>V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otype Corsiva" panose="03010101010201010101" pitchFamily="66" charset="0"/>
                        </a:rPr>
                        <a:t>V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otype Corsiva" panose="03010101010201010101" pitchFamily="66" charset="0"/>
                        </a:rPr>
                        <a:t>VI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otype Corsiva" panose="03010101010201010101" pitchFamily="66" charset="0"/>
                        </a:rPr>
                        <a:t>VII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7604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7030A0"/>
                          </a:solidFill>
                          <a:latin typeface="Monotype Corsiva" panose="03010101010201010101" pitchFamily="66" charset="0"/>
                        </a:rPr>
                        <a:t>Li</a:t>
                      </a:r>
                      <a:endParaRPr lang="ru-RU" sz="4400" dirty="0">
                        <a:solidFill>
                          <a:srgbClr val="7030A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onotype Corsiva" panose="03010101010201010101" pitchFamily="66" charset="0"/>
                        </a:rPr>
                        <a:t>Be</a:t>
                      </a:r>
                      <a:endParaRPr lang="ru-RU" sz="4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B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C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N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O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F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32844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Na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Mg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onotype Corsiva" panose="03010101010201010101" pitchFamily="66" charset="0"/>
                        </a:rPr>
                        <a:t>Al</a:t>
                      </a:r>
                      <a:endParaRPr lang="ru-RU" sz="4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Si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P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S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Cl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37628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K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Ca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onotype Corsiva" panose="03010101010201010101" pitchFamily="66" charset="0"/>
                        </a:rPr>
                        <a:t>Ga</a:t>
                      </a:r>
                      <a:endParaRPr lang="ru-RU" sz="4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onotype Corsiva" panose="03010101010201010101" pitchFamily="66" charset="0"/>
                        </a:rPr>
                        <a:t>Ge</a:t>
                      </a:r>
                      <a:endParaRPr lang="ru-RU" sz="4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onotype Corsiva" panose="03010101010201010101" pitchFamily="66" charset="0"/>
                        </a:rPr>
                        <a:t>As</a:t>
                      </a:r>
                      <a:endParaRPr lang="ru-RU" sz="4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Se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Br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58346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Rb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Sr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In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onotype Corsiva" panose="03010101010201010101" pitchFamily="66" charset="0"/>
                        </a:rPr>
                        <a:t>Sn</a:t>
                      </a:r>
                      <a:endParaRPr lang="ru-RU" sz="4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onotype Corsiva" panose="03010101010201010101" pitchFamily="66" charset="0"/>
                        </a:rPr>
                        <a:t>Sb</a:t>
                      </a:r>
                      <a:endParaRPr lang="ru-RU" sz="4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Te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I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27992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Cs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Ba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481F67"/>
                          </a:solidFill>
                          <a:latin typeface="Monotype Corsiva" panose="03010101010201010101" pitchFamily="66" charset="0"/>
                        </a:rPr>
                        <a:t>Tl</a:t>
                      </a:r>
                      <a:endParaRPr lang="ru-RU" sz="4400" dirty="0">
                        <a:solidFill>
                          <a:srgbClr val="481F67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onotype Corsiva" panose="03010101010201010101" pitchFamily="66" charset="0"/>
                        </a:rPr>
                        <a:t>Pb</a:t>
                      </a:r>
                      <a:endParaRPr lang="ru-RU" sz="4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onotype Corsiva" panose="03010101010201010101" pitchFamily="66" charset="0"/>
                        </a:rPr>
                        <a:t>Bi</a:t>
                      </a:r>
                      <a:endParaRPr lang="ru-RU" sz="4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Po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CC0099"/>
                          </a:solidFill>
                          <a:latin typeface="Monotype Corsiva" panose="03010101010201010101" pitchFamily="66" charset="0"/>
                        </a:rPr>
                        <a:t>At</a:t>
                      </a:r>
                      <a:endParaRPr lang="ru-RU" sz="4400" dirty="0">
                        <a:solidFill>
                          <a:srgbClr val="CC0099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988678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6C979C-89C1-408C-AF69-AA25F8F5A595}"/>
              </a:ext>
            </a:extLst>
          </p:cNvPr>
          <p:cNvSpPr txBox="1">
            <a:spLocks/>
          </p:cNvSpPr>
          <p:nvPr/>
        </p:nvSpPr>
        <p:spPr>
          <a:xfrm>
            <a:off x="431800" y="0"/>
            <a:ext cx="109982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>
                <a:solidFill>
                  <a:srgbClr val="FF0000"/>
                </a:solidFill>
                <a:latin typeface="Monotype Corsiva" panose="03010101010201010101" pitchFamily="66" charset="0"/>
              </a:rPr>
              <a:t>Елементи, що утворюють основні оксиди, присутні </a:t>
            </a:r>
            <a:br>
              <a:rPr lang="uk-UA" sz="360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uk-UA" sz="3600">
                <a:solidFill>
                  <a:srgbClr val="FF0000"/>
                </a:solidFill>
                <a:latin typeface="Monotype Corsiva" panose="03010101010201010101" pitchFamily="66" charset="0"/>
              </a:rPr>
              <a:t>у лівій частині Періодичної системи, а кислотні – у правій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1E82F-DF7A-40C2-BF65-B6001FE0F349}"/>
              </a:ext>
            </a:extLst>
          </p:cNvPr>
          <p:cNvSpPr txBox="1"/>
          <p:nvPr/>
        </p:nvSpPr>
        <p:spPr>
          <a:xfrm>
            <a:off x="372533" y="6062133"/>
            <a:ext cx="11541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rgbClr val="481F67"/>
                </a:solidFill>
                <a:latin typeface="Monotype Corsiva" panose="03010101010201010101" pitchFamily="66" charset="0"/>
              </a:rPr>
              <a:t>Фіолетовий</a:t>
            </a:r>
            <a:r>
              <a:rPr lang="uk-UA" sz="2800" dirty="0">
                <a:latin typeface="Monotype Corsiva" panose="03010101010201010101" pitchFamily="66" charset="0"/>
              </a:rPr>
              <a:t> – основні оксиди, 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синій </a:t>
            </a:r>
            <a:r>
              <a:rPr lang="uk-UA" sz="2800" dirty="0">
                <a:latin typeface="Monotype Corsiva" panose="03010101010201010101" pitchFamily="66" charset="0"/>
              </a:rPr>
              <a:t>– амфотерні оксиди,</a:t>
            </a:r>
            <a:r>
              <a:rPr lang="uk-UA" sz="2800" dirty="0">
                <a:solidFill>
                  <a:srgbClr val="CC0099"/>
                </a:solidFill>
                <a:latin typeface="Monotype Corsiva" panose="03010101010201010101" pitchFamily="66" charset="0"/>
              </a:rPr>
              <a:t> рожевий </a:t>
            </a:r>
            <a:r>
              <a:rPr lang="uk-UA" sz="2800" dirty="0">
                <a:latin typeface="Monotype Corsiva" panose="03010101010201010101" pitchFamily="66" charset="0"/>
              </a:rPr>
              <a:t>– кислотні оксиди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2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FDC3813-ECDD-4176-AA63-D2ABA24D36A1}"/>
              </a:ext>
            </a:extLst>
          </p:cNvPr>
          <p:cNvGrpSpPr/>
          <p:nvPr/>
        </p:nvGrpSpPr>
        <p:grpSpPr>
          <a:xfrm>
            <a:off x="4741964" y="4211019"/>
            <a:ext cx="3326076" cy="2357049"/>
            <a:chOff x="4741964" y="4211019"/>
            <a:chExt cx="3326076" cy="235704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FF99484-5B11-47FE-B2FC-A0EE77F14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117" b="21165"/>
            <a:stretch/>
          </p:blipFill>
          <p:spPr>
            <a:xfrm>
              <a:off x="4741964" y="4211019"/>
              <a:ext cx="3326076" cy="201949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E51A39-D7C5-41FF-9DCF-33F1A7442A70}"/>
                </a:ext>
              </a:extLst>
            </p:cNvPr>
            <p:cNvSpPr txBox="1"/>
            <p:nvPr/>
          </p:nvSpPr>
          <p:spPr>
            <a:xfrm>
              <a:off x="5975605" y="5983293"/>
              <a:ext cx="10374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Monotype Corsiva" panose="03010101010201010101" pitchFamily="66" charset="0"/>
                </a:rPr>
                <a:t>Cr</a:t>
              </a:r>
              <a:r>
                <a:rPr lang="en-US" sz="2400" dirty="0">
                  <a:latin typeface="Monotype Corsiva" panose="03010101010201010101" pitchFamily="66" charset="0"/>
                </a:rPr>
                <a:t>2</a:t>
              </a:r>
              <a:r>
                <a:rPr lang="en-US" sz="3200" dirty="0">
                  <a:latin typeface="Monotype Corsiva" panose="03010101010201010101" pitchFamily="66" charset="0"/>
                </a:rPr>
                <a:t>O</a:t>
              </a:r>
              <a:r>
                <a:rPr lang="en-US" sz="2400" dirty="0">
                  <a:latin typeface="Monotype Corsiva" panose="03010101010201010101" pitchFamily="66" charset="0"/>
                </a:rPr>
                <a:t>3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</p:grp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F8A5F8-15D0-4420-984E-D0D56C99D75B}"/>
              </a:ext>
            </a:extLst>
          </p:cNvPr>
          <p:cNvSpPr txBox="1">
            <a:spLocks/>
          </p:cNvSpPr>
          <p:nvPr/>
        </p:nvSpPr>
        <p:spPr>
          <a:xfrm>
            <a:off x="1557867" y="93133"/>
            <a:ext cx="9042400" cy="982133"/>
          </a:xfrm>
          <a:prstGeom prst="rect">
            <a:avLst/>
          </a:prstGeom>
          <a:solidFill>
            <a:srgbClr val="62B1D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</a:rPr>
              <a:t>Фізичні властивості і значення оксидів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7A34AD-5F4E-43C1-868B-E978704A09CB}"/>
              </a:ext>
            </a:extLst>
          </p:cNvPr>
          <p:cNvSpPr/>
          <p:nvPr/>
        </p:nvSpPr>
        <p:spPr>
          <a:xfrm>
            <a:off x="220133" y="1075266"/>
            <a:ext cx="4362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Основні та амфотерні оксиди </a:t>
            </a:r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при кімнатній температурі – це тверді речовини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99F1F67-839A-452B-AE98-CD4A79B905A4}"/>
              </a:ext>
            </a:extLst>
          </p:cNvPr>
          <p:cNvGrpSpPr/>
          <p:nvPr/>
        </p:nvGrpSpPr>
        <p:grpSpPr>
          <a:xfrm>
            <a:off x="348201" y="2489888"/>
            <a:ext cx="3627728" cy="1943100"/>
            <a:chOff x="348201" y="2489888"/>
            <a:chExt cx="3627728" cy="19431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BB55802-AC7D-432F-B4F3-9801F48E6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201" y="2489888"/>
              <a:ext cx="2809875" cy="19431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EADD4D-93C6-40C5-B6F6-295DADCED996}"/>
                </a:ext>
              </a:extLst>
            </p:cNvPr>
            <p:cNvSpPr txBox="1"/>
            <p:nvPr/>
          </p:nvSpPr>
          <p:spPr>
            <a:xfrm>
              <a:off x="3158076" y="3169050"/>
              <a:ext cx="8178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200" dirty="0" err="1">
                  <a:latin typeface="Monotype Corsiva" panose="03010101010201010101" pitchFamily="66" charset="0"/>
                </a:rPr>
                <a:t>СаО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C23105F-429C-48AE-A23E-49D814A89A80}"/>
              </a:ext>
            </a:extLst>
          </p:cNvPr>
          <p:cNvGrpSpPr/>
          <p:nvPr/>
        </p:nvGrpSpPr>
        <p:grpSpPr>
          <a:xfrm>
            <a:off x="455110" y="4491769"/>
            <a:ext cx="3735621" cy="2076844"/>
            <a:chOff x="455110" y="4491769"/>
            <a:chExt cx="3735621" cy="207684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007DA32-635D-4EB7-9915-11EE45A1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500" t="23222" r="14224" b="18157"/>
            <a:stretch/>
          </p:blipFill>
          <p:spPr>
            <a:xfrm>
              <a:off x="455110" y="4491769"/>
              <a:ext cx="2596055" cy="20768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3337E8-F263-403B-93C8-367C282F26FA}"/>
                </a:ext>
              </a:extLst>
            </p:cNvPr>
            <p:cNvSpPr txBox="1"/>
            <p:nvPr/>
          </p:nvSpPr>
          <p:spPr>
            <a:xfrm>
              <a:off x="3158076" y="5237803"/>
              <a:ext cx="10326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Monotype Corsiva" panose="03010101010201010101" pitchFamily="66" charset="0"/>
                </a:rPr>
                <a:t>Fe</a:t>
              </a:r>
              <a:r>
                <a:rPr lang="en-US" sz="2000" dirty="0">
                  <a:latin typeface="Monotype Corsiva" panose="03010101010201010101" pitchFamily="66" charset="0"/>
                </a:rPr>
                <a:t>2</a:t>
              </a:r>
              <a:r>
                <a:rPr lang="uk-UA" sz="3200" dirty="0">
                  <a:latin typeface="Monotype Corsiva" panose="03010101010201010101" pitchFamily="66" charset="0"/>
                </a:rPr>
                <a:t>О</a:t>
              </a:r>
              <a:r>
                <a:rPr lang="en-US" sz="2000" dirty="0">
                  <a:latin typeface="Monotype Corsiva" panose="03010101010201010101" pitchFamily="66" charset="0"/>
                </a:rPr>
                <a:t>3</a:t>
              </a:r>
              <a:endParaRPr lang="ru-RU" sz="2000" dirty="0">
                <a:latin typeface="Monotype Corsiva" panose="03010101010201010101" pitchFamily="66" charset="0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269EFC-3E65-4878-964C-2423A30A7E80}"/>
              </a:ext>
            </a:extLst>
          </p:cNvPr>
          <p:cNvSpPr/>
          <p:nvPr/>
        </p:nvSpPr>
        <p:spPr>
          <a:xfrm>
            <a:off x="5211230" y="1144526"/>
            <a:ext cx="6294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Оксиди металів можуть бути забарвлені </a:t>
            </a:r>
            <a:endParaRPr lang="en-US" sz="2800" dirty="0"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ctr"/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у різні кольори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19F0979-AB5D-453A-8C13-D9B90E2463FC}"/>
              </a:ext>
            </a:extLst>
          </p:cNvPr>
          <p:cNvGrpSpPr/>
          <p:nvPr/>
        </p:nvGrpSpPr>
        <p:grpSpPr>
          <a:xfrm>
            <a:off x="6862745" y="2261106"/>
            <a:ext cx="2755762" cy="2228539"/>
            <a:chOff x="6862745" y="2261106"/>
            <a:chExt cx="2755762" cy="222853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7C9B97B-4076-44E3-A431-075E905C0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87" t="25883" r="4072" b="16242"/>
            <a:stretch/>
          </p:blipFill>
          <p:spPr>
            <a:xfrm>
              <a:off x="6862745" y="2261106"/>
              <a:ext cx="2755762" cy="17673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DD75D3-1938-4B7C-97AF-2E05FE10906D}"/>
                </a:ext>
              </a:extLst>
            </p:cNvPr>
            <p:cNvSpPr txBox="1"/>
            <p:nvPr/>
          </p:nvSpPr>
          <p:spPr>
            <a:xfrm>
              <a:off x="7474523" y="3904870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200" dirty="0">
                  <a:latin typeface="Monotype Corsiva" panose="03010101010201010101" pitchFamily="66" charset="0"/>
                </a:rPr>
                <a:t>К</a:t>
              </a:r>
              <a:r>
                <a:rPr lang="uk-UA" sz="2400" dirty="0">
                  <a:latin typeface="Monotype Corsiva" panose="03010101010201010101" pitchFamily="66" charset="0"/>
                </a:rPr>
                <a:t>2</a:t>
              </a:r>
              <a:r>
                <a:rPr lang="uk-UA" sz="3200" dirty="0">
                  <a:latin typeface="Monotype Corsiva" panose="03010101010201010101" pitchFamily="66" charset="0"/>
                </a:rPr>
                <a:t>О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B5B92B7-39C3-4019-8F7F-EE2E51DA6204}"/>
              </a:ext>
            </a:extLst>
          </p:cNvPr>
          <p:cNvGrpSpPr/>
          <p:nvPr/>
        </p:nvGrpSpPr>
        <p:grpSpPr>
          <a:xfrm>
            <a:off x="8299345" y="4427273"/>
            <a:ext cx="2918987" cy="2395406"/>
            <a:chOff x="8299345" y="4427273"/>
            <a:chExt cx="2918987" cy="2395406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2EB9F2D-8B64-481D-9510-51A9BA2BA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308" t="22359" r="19103" b="14745"/>
            <a:stretch/>
          </p:blipFill>
          <p:spPr>
            <a:xfrm>
              <a:off x="8299345" y="4427273"/>
              <a:ext cx="2918987" cy="189501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D5BD97-4422-4E14-9220-46DF3CBD5864}"/>
                </a:ext>
              </a:extLst>
            </p:cNvPr>
            <p:cNvSpPr txBox="1"/>
            <p:nvPr/>
          </p:nvSpPr>
          <p:spPr>
            <a:xfrm>
              <a:off x="9016063" y="6237904"/>
              <a:ext cx="9076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Monotype Corsiva" panose="03010101010201010101" pitchFamily="66" charset="0"/>
                </a:rPr>
                <a:t>HgO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10254B7-CFF5-406B-8A88-B9CF364EF1F8}"/>
              </a:ext>
            </a:extLst>
          </p:cNvPr>
          <p:cNvGrpSpPr/>
          <p:nvPr/>
        </p:nvGrpSpPr>
        <p:grpSpPr>
          <a:xfrm>
            <a:off x="9663699" y="1652884"/>
            <a:ext cx="2344358" cy="2702474"/>
            <a:chOff x="9663699" y="1652884"/>
            <a:chExt cx="2344358" cy="270247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C5F45EF-32E3-45F0-B67D-EFCF1234C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173" t="15076" r="8951" b="8124"/>
            <a:stretch/>
          </p:blipFill>
          <p:spPr>
            <a:xfrm rot="16200000">
              <a:off x="9586227" y="1730356"/>
              <a:ext cx="2499301" cy="23443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6335AA-9F37-43FC-974A-4B651684F7A5}"/>
                </a:ext>
              </a:extLst>
            </p:cNvPr>
            <p:cNvSpPr txBox="1"/>
            <p:nvPr/>
          </p:nvSpPr>
          <p:spPr>
            <a:xfrm>
              <a:off x="10687030" y="3770583"/>
              <a:ext cx="833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Monotype Corsiva" panose="03010101010201010101" pitchFamily="66" charset="0"/>
                </a:rPr>
                <a:t>CuO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D2BFD24-211D-432D-B3A9-843FC6BC3AD2}"/>
              </a:ext>
            </a:extLst>
          </p:cNvPr>
          <p:cNvGrpSpPr/>
          <p:nvPr/>
        </p:nvGrpSpPr>
        <p:grpSpPr>
          <a:xfrm>
            <a:off x="4254126" y="1951284"/>
            <a:ext cx="2547758" cy="2200902"/>
            <a:chOff x="4254126" y="1951284"/>
            <a:chExt cx="2547758" cy="2200902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9D61C5A-AC44-43C8-B848-594AF8A77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4608" b="13679"/>
            <a:stretch/>
          </p:blipFill>
          <p:spPr>
            <a:xfrm>
              <a:off x="4254126" y="1951284"/>
              <a:ext cx="2547758" cy="1827078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E716657C-5EA5-4C82-A9B9-01480DDBFFB5}"/>
                </a:ext>
              </a:extLst>
            </p:cNvPr>
            <p:cNvSpPr/>
            <p:nvPr/>
          </p:nvSpPr>
          <p:spPr>
            <a:xfrm>
              <a:off x="5528005" y="3567411"/>
              <a:ext cx="95410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Cu</a:t>
              </a:r>
              <a:r>
                <a:rPr lang="uk-UA" sz="3200" baseline="-250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2</a:t>
              </a:r>
              <a:r>
                <a:rPr lang="en-US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O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4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60DB49-A257-444F-AD76-69317A75CFB4}"/>
              </a:ext>
            </a:extLst>
          </p:cNvPr>
          <p:cNvSpPr/>
          <p:nvPr/>
        </p:nvSpPr>
        <p:spPr>
          <a:xfrm>
            <a:off x="472966" y="1075266"/>
            <a:ext cx="8996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Серед </a:t>
            </a:r>
            <a:r>
              <a:rPr lang="uk-UA" sz="28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кислотних оксидів </a:t>
            </a:r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є тверді речовини, рідини, газоподібні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081526E-AE3A-42A2-9365-7C97EF8BF86B}"/>
              </a:ext>
            </a:extLst>
          </p:cNvPr>
          <p:cNvSpPr txBox="1">
            <a:spLocks/>
          </p:cNvSpPr>
          <p:nvPr/>
        </p:nvSpPr>
        <p:spPr>
          <a:xfrm>
            <a:off x="1557867" y="93133"/>
            <a:ext cx="9042400" cy="982133"/>
          </a:xfrm>
          <a:prstGeom prst="rect">
            <a:avLst/>
          </a:prstGeom>
          <a:solidFill>
            <a:srgbClr val="62B1D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</a:rPr>
              <a:t>Фізичні властивості і значення оксидів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7AD924C-0B8F-4F5C-9944-8FBDC132F99B}"/>
              </a:ext>
            </a:extLst>
          </p:cNvPr>
          <p:cNvGrpSpPr/>
          <p:nvPr/>
        </p:nvGrpSpPr>
        <p:grpSpPr>
          <a:xfrm>
            <a:off x="370768" y="1680148"/>
            <a:ext cx="2722179" cy="2873420"/>
            <a:chOff x="370768" y="1680148"/>
            <a:chExt cx="2722179" cy="287342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D62EC45-533A-4278-A682-74246F6EC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35" b="8344"/>
            <a:stretch/>
          </p:blipFill>
          <p:spPr>
            <a:xfrm>
              <a:off x="370768" y="1680148"/>
              <a:ext cx="2722179" cy="2357971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32E8A4E-1EB8-4214-9919-090EE04C875F}"/>
                </a:ext>
              </a:extLst>
            </p:cNvPr>
            <p:cNvSpPr/>
            <p:nvPr/>
          </p:nvSpPr>
          <p:spPr>
            <a:xfrm>
              <a:off x="1387458" y="3968793"/>
              <a:ext cx="8931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Р</a:t>
              </a:r>
              <a:r>
                <a:rPr lang="uk-UA" sz="3200" baseline="-250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2</a:t>
              </a:r>
              <a:r>
                <a:rPr lang="en-US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O</a:t>
              </a:r>
              <a:r>
                <a:rPr lang="uk-UA" sz="3200" baseline="-25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5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F45D453-3853-44A8-B16B-BE4BCA295ABF}"/>
              </a:ext>
            </a:extLst>
          </p:cNvPr>
          <p:cNvGrpSpPr/>
          <p:nvPr/>
        </p:nvGrpSpPr>
        <p:grpSpPr>
          <a:xfrm>
            <a:off x="248753" y="4553568"/>
            <a:ext cx="3436882" cy="2306887"/>
            <a:chOff x="248753" y="4553568"/>
            <a:chExt cx="3436882" cy="230688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9FAA83F-DF93-4D6E-8D57-15F7FFE8B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753" y="4553568"/>
              <a:ext cx="3436882" cy="1790273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6550D25-8339-4074-959A-1BB01650513A}"/>
                </a:ext>
              </a:extLst>
            </p:cNvPr>
            <p:cNvSpPr/>
            <p:nvPr/>
          </p:nvSpPr>
          <p:spPr>
            <a:xfrm>
              <a:off x="1744810" y="6275680"/>
              <a:ext cx="8386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SiO</a:t>
              </a:r>
              <a:r>
                <a:rPr lang="en-US" sz="3200" baseline="-25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2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DC7437D-B3D2-4F9D-A495-E13E12E16C11}"/>
              </a:ext>
            </a:extLst>
          </p:cNvPr>
          <p:cNvGrpSpPr/>
          <p:nvPr/>
        </p:nvGrpSpPr>
        <p:grpSpPr>
          <a:xfrm>
            <a:off x="2766476" y="1655237"/>
            <a:ext cx="4682202" cy="2900920"/>
            <a:chOff x="2766476" y="1655237"/>
            <a:chExt cx="4682202" cy="290092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6269620-9B53-4295-A39F-A4A009F0E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4390" y="1655237"/>
              <a:ext cx="3799421" cy="2459976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40C48B48-D4EB-4881-8B7A-29CD613CF4C6}"/>
                </a:ext>
              </a:extLst>
            </p:cNvPr>
            <p:cNvSpPr/>
            <p:nvPr/>
          </p:nvSpPr>
          <p:spPr>
            <a:xfrm>
              <a:off x="2766476" y="3971382"/>
              <a:ext cx="46822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0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Кристали</a:t>
              </a:r>
              <a:r>
                <a:rPr lang="uk-UA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 </a:t>
              </a:r>
              <a:r>
                <a:rPr lang="en-US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SO</a:t>
              </a:r>
              <a:r>
                <a:rPr lang="uk-UA" sz="3200" baseline="-25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3</a:t>
              </a:r>
              <a:r>
                <a:rPr lang="uk-UA" sz="32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 </a:t>
              </a:r>
              <a:r>
                <a:rPr lang="uk-UA" sz="2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при +17 °</a:t>
              </a:r>
              <a:r>
                <a:rPr lang="en-US" sz="2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C </a:t>
              </a:r>
              <a:r>
                <a:rPr lang="uk-UA" sz="2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стають рідиною</a:t>
              </a:r>
              <a:endParaRPr lang="ru-RU" sz="20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C12B39D-F23A-4F3C-90F2-3DF5EAFA9DCB}"/>
              </a:ext>
            </a:extLst>
          </p:cNvPr>
          <p:cNvGrpSpPr/>
          <p:nvPr/>
        </p:nvGrpSpPr>
        <p:grpSpPr>
          <a:xfrm>
            <a:off x="7518663" y="1721300"/>
            <a:ext cx="2029562" cy="4203943"/>
            <a:chOff x="7518663" y="1721300"/>
            <a:chExt cx="2029562" cy="4203943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4FAC576-75F2-4A75-A71D-CE5CB6A30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770" r="22123"/>
            <a:stretch/>
          </p:blipFill>
          <p:spPr>
            <a:xfrm>
              <a:off x="7518663" y="2305182"/>
              <a:ext cx="2029562" cy="3620061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D11FFE2-376A-4121-BAAF-314235E596C1}"/>
                </a:ext>
              </a:extLst>
            </p:cNvPr>
            <p:cNvSpPr/>
            <p:nvPr/>
          </p:nvSpPr>
          <p:spPr>
            <a:xfrm>
              <a:off x="7999101" y="1721300"/>
              <a:ext cx="10686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Cl</a:t>
              </a:r>
              <a:r>
                <a:rPr lang="en-US" sz="3200" baseline="-25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2</a:t>
              </a:r>
              <a:r>
                <a:rPr lang="en-US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O</a:t>
              </a:r>
              <a:r>
                <a:rPr lang="en-US" sz="3200" baseline="-25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7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D17AF-296C-433F-85F8-E328B96DB54F}"/>
              </a:ext>
            </a:extLst>
          </p:cNvPr>
          <p:cNvGrpSpPr/>
          <p:nvPr/>
        </p:nvGrpSpPr>
        <p:grpSpPr>
          <a:xfrm>
            <a:off x="3931501" y="4553568"/>
            <a:ext cx="4067600" cy="2159466"/>
            <a:chOff x="3931501" y="4553568"/>
            <a:chExt cx="4067600" cy="215946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E8C1387-1543-44AC-9FF9-A034B33D1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423" b="9864"/>
            <a:stretch/>
          </p:blipFill>
          <p:spPr>
            <a:xfrm>
              <a:off x="3931501" y="4553568"/>
              <a:ext cx="3276672" cy="2060028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11A579C0-ABFC-45BE-B7B8-4DDBBC1E7893}"/>
                </a:ext>
              </a:extLst>
            </p:cNvPr>
            <p:cNvSpPr/>
            <p:nvPr/>
          </p:nvSpPr>
          <p:spPr>
            <a:xfrm>
              <a:off x="7258193" y="6128259"/>
              <a:ext cx="7409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SO</a:t>
              </a:r>
              <a:r>
                <a:rPr lang="en-US" sz="3200" baseline="-25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2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C254977-DF0C-4F82-92AC-87CB39C6C85D}"/>
              </a:ext>
            </a:extLst>
          </p:cNvPr>
          <p:cNvGrpSpPr/>
          <p:nvPr/>
        </p:nvGrpSpPr>
        <p:grpSpPr>
          <a:xfrm>
            <a:off x="9816352" y="1721300"/>
            <a:ext cx="2053573" cy="4846767"/>
            <a:chOff x="9816352" y="1721300"/>
            <a:chExt cx="2053573" cy="4846767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A4D9FC-E951-41C7-8742-F00513B21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5623" r="10492"/>
            <a:stretch/>
          </p:blipFill>
          <p:spPr>
            <a:xfrm>
              <a:off x="9816352" y="1721300"/>
              <a:ext cx="2053573" cy="4349035"/>
            </a:xfrm>
            <a:prstGeom prst="rect">
              <a:avLst/>
            </a:prstGeom>
          </p:spPr>
        </p:pic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4983878-71AC-4D27-B087-C70402D60AF8}"/>
                </a:ext>
              </a:extLst>
            </p:cNvPr>
            <p:cNvSpPr/>
            <p:nvPr/>
          </p:nvSpPr>
          <p:spPr>
            <a:xfrm>
              <a:off x="10472684" y="5983292"/>
              <a:ext cx="8386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NO</a:t>
              </a:r>
              <a:r>
                <a:rPr lang="en-US" sz="3200" baseline="-250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2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69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6125105-3446-4679-8A91-1E7884FF5327}"/>
              </a:ext>
            </a:extLst>
          </p:cNvPr>
          <p:cNvSpPr txBox="1">
            <a:spLocks/>
          </p:cNvSpPr>
          <p:nvPr/>
        </p:nvSpPr>
        <p:spPr>
          <a:xfrm>
            <a:off x="1557867" y="93133"/>
            <a:ext cx="9042400" cy="982133"/>
          </a:xfrm>
          <a:prstGeom prst="rect">
            <a:avLst/>
          </a:prstGeom>
          <a:solidFill>
            <a:srgbClr val="62B1D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</a:rPr>
              <a:t>Фізичні властивості і значення оксидів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7D83EF-3935-496F-AA69-9640FA854232}"/>
              </a:ext>
            </a:extLst>
          </p:cNvPr>
          <p:cNvSpPr/>
          <p:nvPr/>
        </p:nvSpPr>
        <p:spPr>
          <a:xfrm>
            <a:off x="251255" y="1049139"/>
            <a:ext cx="10022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Вода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Н</a:t>
            </a:r>
            <a:r>
              <a:rPr lang="en-US" sz="3200" baseline="-250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dirty="0">
                <a:latin typeface="Monotype Corsiva" panose="03010101010201010101" pitchFamily="66" charset="0"/>
              </a:rPr>
              <a:t>- </a:t>
            </a:r>
            <a:r>
              <a:rPr lang="uk-UA" sz="3600" dirty="0">
                <a:latin typeface="Monotype Corsiva" panose="03010101010201010101" pitchFamily="66" charset="0"/>
              </a:rPr>
              <a:t>н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айпоширеніший рідкий оксид - Гідроген оксид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4F41E99-8E77-4C91-A8F7-5E3F528F94C6}"/>
              </a:ext>
            </a:extLst>
          </p:cNvPr>
          <p:cNvGrpSpPr/>
          <p:nvPr/>
        </p:nvGrpSpPr>
        <p:grpSpPr>
          <a:xfrm>
            <a:off x="155761" y="1556913"/>
            <a:ext cx="11847366" cy="5314118"/>
            <a:chOff x="155761" y="1556913"/>
            <a:chExt cx="11847366" cy="531411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302EACC-B854-4B01-8BB7-151A68B3C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761" y="3950316"/>
              <a:ext cx="3027570" cy="292071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EFF0A76-4633-4BFF-AE33-44B2C8821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106"/>
            <a:stretch/>
          </p:blipFill>
          <p:spPr>
            <a:xfrm rot="4696761">
              <a:off x="6858703" y="4947522"/>
              <a:ext cx="1683737" cy="173343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BAEEDF5-EBBD-411C-BFBC-366120A07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277" t="4799" r="45384" b="13931"/>
            <a:stretch/>
          </p:blipFill>
          <p:spPr>
            <a:xfrm>
              <a:off x="10140010" y="1556913"/>
              <a:ext cx="1615044" cy="439387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F80818B-E760-4E00-892F-93AEFD166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657"/>
            <a:stretch/>
          </p:blipFill>
          <p:spPr>
            <a:xfrm>
              <a:off x="4911196" y="1803707"/>
              <a:ext cx="1498326" cy="184026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1FB03BA-EEB0-4B0C-8E28-83DA602E8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4991" t="14521" r="12082" b="16591"/>
            <a:stretch/>
          </p:blipFill>
          <p:spPr>
            <a:xfrm>
              <a:off x="2806756" y="2266723"/>
              <a:ext cx="2131039" cy="1835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3C0468-65B7-45C8-B8E7-F2FFE0D55EDB}"/>
                </a:ext>
              </a:extLst>
            </p:cNvPr>
            <p:cNvSpPr txBox="1"/>
            <p:nvPr/>
          </p:nvSpPr>
          <p:spPr>
            <a:xfrm>
              <a:off x="3359980" y="3965387"/>
              <a:ext cx="16882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Молодий листок </a:t>
              </a:r>
            </a:p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90%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B2E28E-5879-4E7F-B398-1585207FA03C}"/>
                </a:ext>
              </a:extLst>
            </p:cNvPr>
            <p:cNvSpPr txBox="1"/>
            <p:nvPr/>
          </p:nvSpPr>
          <p:spPr>
            <a:xfrm>
              <a:off x="5448825" y="3611124"/>
              <a:ext cx="877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Медуза </a:t>
              </a:r>
            </a:p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97%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5CB8F23-4C4D-4916-9F8D-5AD3FDB8A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73" b="43610" l="3514" r="35144"/>
                      </a14:imgEffect>
                    </a14:imgLayer>
                  </a14:imgProps>
                </a:ext>
              </a:extLst>
            </a:blip>
            <a:srcRect r="62414" b="54133"/>
            <a:stretch/>
          </p:blipFill>
          <p:spPr>
            <a:xfrm rot="2783091">
              <a:off x="3741632" y="3960290"/>
              <a:ext cx="1874755" cy="22878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D3E1FB-0227-4D42-971C-BD0931778E4A}"/>
                </a:ext>
              </a:extLst>
            </p:cNvPr>
            <p:cNvSpPr txBox="1"/>
            <p:nvPr/>
          </p:nvSpPr>
          <p:spPr>
            <a:xfrm>
              <a:off x="4925695" y="5851265"/>
              <a:ext cx="9989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Немовля </a:t>
              </a:r>
            </a:p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85%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E74ED58-B782-4A68-B4ED-15F0F2B8B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2949" r="13948" b="13438"/>
            <a:stretch/>
          </p:blipFill>
          <p:spPr>
            <a:xfrm>
              <a:off x="8193544" y="1750910"/>
              <a:ext cx="2001183" cy="365599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786BEB-B625-458C-8797-0475AB0A92CF}"/>
                </a:ext>
              </a:extLst>
            </p:cNvPr>
            <p:cNvSpPr txBox="1"/>
            <p:nvPr/>
          </p:nvSpPr>
          <p:spPr>
            <a:xfrm>
              <a:off x="8795227" y="5508263"/>
              <a:ext cx="1483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Літня людина </a:t>
              </a:r>
            </a:p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60%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992396-9D7C-4F11-B27F-872CCF046B8E}"/>
                </a:ext>
              </a:extLst>
            </p:cNvPr>
            <p:cNvSpPr txBox="1"/>
            <p:nvPr/>
          </p:nvSpPr>
          <p:spPr>
            <a:xfrm>
              <a:off x="10353316" y="5921737"/>
              <a:ext cx="1649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Доросла людина </a:t>
              </a:r>
            </a:p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70%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256C1DA-DBE1-4627-946E-E9C5ED47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57883" y="1638107"/>
              <a:ext cx="1610874" cy="1416458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9D2E667-564D-4244-A38C-ED743DB30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03560" y="3584673"/>
              <a:ext cx="1756181" cy="149568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0CA676-D798-4BA6-9793-D60BB322B05F}"/>
                </a:ext>
              </a:extLst>
            </p:cNvPr>
            <p:cNvSpPr txBox="1"/>
            <p:nvPr/>
          </p:nvSpPr>
          <p:spPr>
            <a:xfrm>
              <a:off x="6954521" y="2788541"/>
              <a:ext cx="8034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Мозок </a:t>
              </a:r>
            </a:p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86%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A9AC37-9932-4B8D-A51A-A462DB2D0E9C}"/>
                </a:ext>
              </a:extLst>
            </p:cNvPr>
            <p:cNvSpPr txBox="1"/>
            <p:nvPr/>
          </p:nvSpPr>
          <p:spPr>
            <a:xfrm>
              <a:off x="7360798" y="4586039"/>
              <a:ext cx="9300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Печінка </a:t>
              </a:r>
            </a:p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70%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124985-0DBC-41E2-A153-32A75C3AD7DA}"/>
                </a:ext>
              </a:extLst>
            </p:cNvPr>
            <p:cNvSpPr txBox="1"/>
            <p:nvPr/>
          </p:nvSpPr>
          <p:spPr>
            <a:xfrm>
              <a:off x="6890417" y="5992986"/>
              <a:ext cx="8723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Кістки </a:t>
              </a:r>
            </a:p>
            <a:p>
              <a:pPr algn="ctr"/>
              <a:r>
                <a:rPr lang="uk-UA" dirty="0">
                  <a:latin typeface="Monotype Corsiva" panose="03010101010201010101" pitchFamily="66" charset="0"/>
                </a:rPr>
                <a:t>30%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FD20366-2C3B-4456-9453-9F66A4853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5531" y="1695085"/>
              <a:ext cx="2274301" cy="2274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07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3A826A7-FD98-4143-B021-D8D645411BCF}"/>
              </a:ext>
            </a:extLst>
          </p:cNvPr>
          <p:cNvSpPr txBox="1">
            <a:spLocks/>
          </p:cNvSpPr>
          <p:nvPr/>
        </p:nvSpPr>
        <p:spPr>
          <a:xfrm>
            <a:off x="1557867" y="93133"/>
            <a:ext cx="9042400" cy="982133"/>
          </a:xfrm>
          <a:prstGeom prst="rect">
            <a:avLst/>
          </a:prstGeom>
          <a:solidFill>
            <a:srgbClr val="62B1D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</a:rPr>
              <a:t>Фізичні властивості і значення оксидів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5DCB9B-78E3-4980-8604-97B4E9511F17}"/>
              </a:ext>
            </a:extLst>
          </p:cNvPr>
          <p:cNvSpPr/>
          <p:nvPr/>
        </p:nvSpPr>
        <p:spPr>
          <a:xfrm>
            <a:off x="423537" y="1075266"/>
            <a:ext cx="9645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6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Силіцій оксид </a:t>
            </a:r>
            <a:r>
              <a:rPr lang="en-US" sz="32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SiO</a:t>
            </a:r>
            <a:r>
              <a:rPr lang="en-US" sz="3200" baseline="-250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– найпоширеніший твердий оксид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7590566-1DBE-43A6-A89F-DF627CBEFE33}"/>
              </a:ext>
            </a:extLst>
          </p:cNvPr>
          <p:cNvGrpSpPr/>
          <p:nvPr/>
        </p:nvGrpSpPr>
        <p:grpSpPr>
          <a:xfrm>
            <a:off x="233259" y="1620126"/>
            <a:ext cx="6023824" cy="2342604"/>
            <a:chOff x="233259" y="1620126"/>
            <a:chExt cx="6023824" cy="234260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D6D17C4-8136-4521-B2ED-C093CD710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44" t="14027" r="4601" b="10226"/>
            <a:stretch/>
          </p:blipFill>
          <p:spPr>
            <a:xfrm>
              <a:off x="1579981" y="1620126"/>
              <a:ext cx="4677102" cy="23426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F222EB-4C6A-4E14-8D64-78B8275494BD}"/>
                </a:ext>
              </a:extLst>
            </p:cNvPr>
            <p:cNvSpPr txBox="1"/>
            <p:nvPr/>
          </p:nvSpPr>
          <p:spPr>
            <a:xfrm>
              <a:off x="233259" y="1920417"/>
              <a:ext cx="21852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200" dirty="0">
                  <a:latin typeface="Monotype Corsiva" panose="03010101010201010101" pitchFamily="66" charset="0"/>
                </a:rPr>
                <a:t>Глина і пісок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EB35E0F-D907-4302-A485-C712B4A1D78B}"/>
              </a:ext>
            </a:extLst>
          </p:cNvPr>
          <p:cNvGrpSpPr/>
          <p:nvPr/>
        </p:nvGrpSpPr>
        <p:grpSpPr>
          <a:xfrm>
            <a:off x="328286" y="3576775"/>
            <a:ext cx="3669424" cy="3032281"/>
            <a:chOff x="328286" y="3576775"/>
            <a:chExt cx="3669424" cy="303228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6EC94F3-575F-4E60-948A-AAAC1C2BF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286" y="4161550"/>
              <a:ext cx="3669424" cy="24475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D8181E-EA8A-4A70-BDC9-91534978E994}"/>
                </a:ext>
              </a:extLst>
            </p:cNvPr>
            <p:cNvSpPr txBox="1"/>
            <p:nvPr/>
          </p:nvSpPr>
          <p:spPr>
            <a:xfrm>
              <a:off x="551018" y="3576775"/>
              <a:ext cx="32239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200" dirty="0">
                  <a:latin typeface="Monotype Corsiva" panose="03010101010201010101" pitchFamily="66" charset="0"/>
                </a:rPr>
                <a:t>Гірський кришталь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45E9EBC-C2BE-4741-8E01-450C489B7D48}"/>
              </a:ext>
            </a:extLst>
          </p:cNvPr>
          <p:cNvGrpSpPr/>
          <p:nvPr/>
        </p:nvGrpSpPr>
        <p:grpSpPr>
          <a:xfrm>
            <a:off x="4494770" y="3032493"/>
            <a:ext cx="3335056" cy="2934838"/>
            <a:chOff x="4494770" y="3032493"/>
            <a:chExt cx="3335056" cy="293483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2F184D5-B5E0-4D82-97B8-D7B60F8CB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4770" y="3576775"/>
              <a:ext cx="3259849" cy="23905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735B73-5006-49D1-9DE4-9B3BE0C22F63}"/>
                </a:ext>
              </a:extLst>
            </p:cNvPr>
            <p:cNvSpPr txBox="1"/>
            <p:nvPr/>
          </p:nvSpPr>
          <p:spPr>
            <a:xfrm>
              <a:off x="6157573" y="3032493"/>
              <a:ext cx="1672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200" dirty="0">
                  <a:latin typeface="Monotype Corsiva" panose="03010101010201010101" pitchFamily="66" charset="0"/>
                </a:rPr>
                <a:t>Аметист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77D6149-718D-43BD-B3D8-C0A1CFFA18EF}"/>
              </a:ext>
            </a:extLst>
          </p:cNvPr>
          <p:cNvGrpSpPr/>
          <p:nvPr/>
        </p:nvGrpSpPr>
        <p:grpSpPr>
          <a:xfrm>
            <a:off x="4603228" y="1513913"/>
            <a:ext cx="7588772" cy="5199121"/>
            <a:chOff x="4603228" y="1513913"/>
            <a:chExt cx="7588772" cy="5199121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00EBCB7-EA39-47AE-9A8B-B596DAC83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834" y="1513913"/>
              <a:ext cx="4133991" cy="4398566"/>
            </a:xfrm>
            <a:prstGeom prst="rect">
              <a:avLst/>
            </a:prstGeom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79948E8-B9E1-445B-92C0-2082561F760F}"/>
                </a:ext>
              </a:extLst>
            </p:cNvPr>
            <p:cNvGrpSpPr/>
            <p:nvPr/>
          </p:nvGrpSpPr>
          <p:grpSpPr>
            <a:xfrm>
              <a:off x="4603228" y="1721597"/>
              <a:ext cx="7588772" cy="4991437"/>
              <a:chOff x="4603228" y="1721597"/>
              <a:chExt cx="7588772" cy="499143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AA4D19-0A81-4A80-AAFA-762A81AAFA58}"/>
                  </a:ext>
                </a:extLst>
              </p:cNvPr>
              <p:cNvSpPr txBox="1"/>
              <p:nvPr/>
            </p:nvSpPr>
            <p:spPr>
              <a:xfrm>
                <a:off x="10744472" y="1721597"/>
                <a:ext cx="1128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1400" dirty="0">
                    <a:latin typeface="Monotype Corsiva" panose="03010101010201010101" pitchFamily="66" charset="0"/>
                  </a:rPr>
                  <a:t>атом Силіцію</a:t>
                </a:r>
                <a:endParaRPr lang="ru-RU" sz="1400" dirty="0">
                  <a:latin typeface="Monotype Corsiva" panose="03010101010201010101" pitchFamily="66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B200CC-2776-4FE2-ACF3-BD4E83550CBD}"/>
                  </a:ext>
                </a:extLst>
              </p:cNvPr>
              <p:cNvSpPr txBox="1"/>
              <p:nvPr/>
            </p:nvSpPr>
            <p:spPr>
              <a:xfrm>
                <a:off x="10744472" y="2150173"/>
                <a:ext cx="12025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1400" dirty="0">
                    <a:latin typeface="Monotype Corsiva" panose="03010101010201010101" pitchFamily="66" charset="0"/>
                  </a:rPr>
                  <a:t>атом </a:t>
                </a:r>
                <a:r>
                  <a:rPr lang="uk-UA" sz="1400" dirty="0" err="1">
                    <a:latin typeface="Monotype Corsiva" panose="03010101010201010101" pitchFamily="66" charset="0"/>
                  </a:rPr>
                  <a:t>Оксигену</a:t>
                </a:r>
                <a:endParaRPr lang="ru-RU" sz="1400" dirty="0">
                  <a:latin typeface="Monotype Corsiva" panose="03010101010201010101" pitchFamily="66" charset="0"/>
                </a:endParaRP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9037AECD-D43D-4A78-AC11-891D890C3170}"/>
                  </a:ext>
                </a:extLst>
              </p:cNvPr>
              <p:cNvSpPr/>
              <p:nvPr/>
            </p:nvSpPr>
            <p:spPr>
              <a:xfrm>
                <a:off x="4603228" y="5882037"/>
                <a:ext cx="758877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2400" dirty="0">
                    <a:latin typeface="Monotype Corsiva" panose="03010101010201010101" pitchFamily="66" charset="0"/>
                    <a:ea typeface="Calibri" panose="020F0502020204030204" pitchFamily="34" charset="0"/>
                  </a:rPr>
                  <a:t>Атоми Силіцію і </a:t>
                </a:r>
                <a:r>
                  <a:rPr lang="uk-UA" sz="2400" dirty="0" err="1">
                    <a:latin typeface="Monotype Corsiva" panose="03010101010201010101" pitchFamily="66" charset="0"/>
                    <a:ea typeface="Calibri" panose="020F0502020204030204" pitchFamily="34" charset="0"/>
                  </a:rPr>
                  <a:t>Оксигену</a:t>
                </a:r>
                <a:r>
                  <a:rPr lang="uk-UA" sz="2400" dirty="0">
                    <a:latin typeface="Monotype Corsiva" panose="03010101010201010101" pitchFamily="66" charset="0"/>
                    <a:ea typeface="Calibri" panose="020F0502020204030204" pitchFamily="34" charset="0"/>
                  </a:rPr>
                  <a:t> утворюють атомну кристалічну </a:t>
                </a:r>
                <a:r>
                  <a:rPr lang="uk-UA" sz="2400" dirty="0" err="1">
                    <a:latin typeface="Monotype Corsiva" panose="03010101010201010101" pitchFamily="66" charset="0"/>
                    <a:ea typeface="Calibri" panose="020F0502020204030204" pitchFamily="34" charset="0"/>
                  </a:rPr>
                  <a:t>гратку</a:t>
                </a:r>
                <a:r>
                  <a:rPr lang="uk-UA" sz="2400" dirty="0">
                    <a:latin typeface="Monotype Corsiva" panose="03010101010201010101" pitchFamily="66" charset="0"/>
                    <a:ea typeface="Calibri" panose="020F0502020204030204" pitchFamily="34" charset="0"/>
                  </a:rPr>
                  <a:t>, тому кристали тверді, тугоплавкі, але крихкі</a:t>
                </a:r>
                <a:endParaRPr lang="ru-RU" sz="2400" dirty="0">
                  <a:latin typeface="Monotype Corsiva" panose="03010101010201010101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03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EA43B-37B5-4D39-B068-0D485D8CEC0C}"/>
              </a:ext>
            </a:extLst>
          </p:cNvPr>
          <p:cNvSpPr txBox="1">
            <a:spLocks/>
          </p:cNvSpPr>
          <p:nvPr/>
        </p:nvSpPr>
        <p:spPr>
          <a:xfrm>
            <a:off x="1557867" y="93133"/>
            <a:ext cx="9042400" cy="982133"/>
          </a:xfrm>
          <a:prstGeom prst="rect">
            <a:avLst/>
          </a:prstGeom>
          <a:solidFill>
            <a:srgbClr val="62B1D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</a:rPr>
              <a:t>Фізичні властивості і значення оксидів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BCDC69-9DE4-445C-9213-14A6D4CCF165}"/>
              </a:ext>
            </a:extLst>
          </p:cNvPr>
          <p:cNvSpPr/>
          <p:nvPr/>
        </p:nvSpPr>
        <p:spPr>
          <a:xfrm>
            <a:off x="423537" y="1075266"/>
            <a:ext cx="9645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6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Алюміній оксид </a:t>
            </a:r>
            <a:r>
              <a:rPr lang="en-US" sz="32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Al</a:t>
            </a:r>
            <a:r>
              <a:rPr lang="en-US" sz="3200" baseline="-250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en-US" sz="3200" baseline="-250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3</a:t>
            </a: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– поширений твердий оксид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A68084A-1F13-438B-97B0-2392CE5A9491}"/>
              </a:ext>
            </a:extLst>
          </p:cNvPr>
          <p:cNvGrpSpPr/>
          <p:nvPr/>
        </p:nvGrpSpPr>
        <p:grpSpPr>
          <a:xfrm>
            <a:off x="0" y="4064192"/>
            <a:ext cx="5906813" cy="2814086"/>
            <a:chOff x="0" y="4064192"/>
            <a:chExt cx="5906813" cy="281408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F3085C4-0771-4D38-8978-2309D98FF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0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031041" y="4002505"/>
              <a:ext cx="2814086" cy="2937459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E81495A-9307-4E7F-AC52-F1CCD89CA172}"/>
                </a:ext>
              </a:extLst>
            </p:cNvPr>
            <p:cNvSpPr/>
            <p:nvPr/>
          </p:nvSpPr>
          <p:spPr>
            <a:xfrm>
              <a:off x="0" y="5244629"/>
              <a:ext cx="353147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latin typeface="Monotype Corsiva" panose="03010101010201010101" pitchFamily="66" charset="0"/>
                </a:rPr>
                <a:t>Корунд - </a:t>
              </a:r>
              <a:r>
                <a:rPr lang="ru-RU" sz="2400" dirty="0" err="1">
                  <a:latin typeface="Monotype Corsiva" panose="03010101010201010101" pitchFamily="66" charset="0"/>
                </a:rPr>
                <a:t>мінерал</a:t>
              </a:r>
              <a:r>
                <a:rPr lang="ru-RU" sz="2400" dirty="0">
                  <a:latin typeface="Monotype Corsiva" panose="03010101010201010101" pitchFamily="66" charset="0"/>
                </a:rPr>
                <a:t>, </a:t>
              </a:r>
            </a:p>
            <a:p>
              <a:pPr algn="ctr"/>
              <a:r>
                <a:rPr lang="ru-RU" sz="2400" dirty="0" err="1">
                  <a:latin typeface="Monotype Corsiva" panose="03010101010201010101" pitchFamily="66" charset="0"/>
                </a:rPr>
                <a:t>кристалічний</a:t>
              </a:r>
              <a:r>
                <a:rPr lang="ru-RU" sz="2400" dirty="0">
                  <a:latin typeface="Monotype Corsiva" panose="03010101010201010101" pitchFamily="66" charset="0"/>
                </a:rPr>
                <a:t> </a:t>
              </a:r>
            </a:p>
            <a:p>
              <a:pPr algn="ctr"/>
              <a:r>
                <a:rPr lang="ru-RU" sz="2400" dirty="0" err="1">
                  <a:latin typeface="Monotype Corsiva" panose="03010101010201010101" pitchFamily="66" charset="0"/>
                </a:rPr>
                <a:t>алюміній</a:t>
              </a:r>
              <a:r>
                <a:rPr lang="ru-RU" sz="2400" dirty="0">
                  <a:latin typeface="Monotype Corsiva" panose="03010101010201010101" pitchFamily="66" charset="0"/>
                </a:rPr>
                <a:t> оксид </a:t>
              </a:r>
              <a:r>
                <a:rPr lang="ru-RU" sz="3200" dirty="0">
                  <a:latin typeface="Monotype Corsiva" panose="03010101010201010101" pitchFamily="66" charset="0"/>
                </a:rPr>
                <a:t>Al</a:t>
              </a:r>
              <a:r>
                <a:rPr lang="ru-RU" sz="3200" baseline="-25000" dirty="0">
                  <a:latin typeface="Monotype Corsiva" panose="03010101010201010101" pitchFamily="66" charset="0"/>
                </a:rPr>
                <a:t>2</a:t>
              </a:r>
              <a:r>
                <a:rPr lang="ru-RU" sz="3200" dirty="0">
                  <a:latin typeface="Monotype Corsiva" panose="03010101010201010101" pitchFamily="66" charset="0"/>
                </a:rPr>
                <a:t>O</a:t>
              </a:r>
              <a:r>
                <a:rPr lang="ru-RU" sz="3200" baseline="-25000" dirty="0">
                  <a:latin typeface="Monotype Corsiva" panose="03010101010201010101" pitchFamily="66" charset="0"/>
                </a:rPr>
                <a:t>3</a:t>
              </a:r>
              <a:endParaRPr lang="ru-RU" sz="32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5DEBDB4-AE5B-45A1-AA4A-7A4391CE34D5}"/>
              </a:ext>
            </a:extLst>
          </p:cNvPr>
          <p:cNvGrpSpPr/>
          <p:nvPr/>
        </p:nvGrpSpPr>
        <p:grpSpPr>
          <a:xfrm>
            <a:off x="423537" y="1721597"/>
            <a:ext cx="3127874" cy="2930681"/>
            <a:chOff x="423537" y="1721597"/>
            <a:chExt cx="3127874" cy="293068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4BF02DD-40BF-47BE-AB4A-2CC6326A8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537" y="1721597"/>
              <a:ext cx="3127874" cy="2345906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084280F-E5AB-46F6-91BD-7E6AD1FA2826}"/>
                </a:ext>
              </a:extLst>
            </p:cNvPr>
            <p:cNvSpPr/>
            <p:nvPr/>
          </p:nvSpPr>
          <p:spPr>
            <a:xfrm>
              <a:off x="1475154" y="4067503"/>
              <a:ext cx="10246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3200" dirty="0">
                  <a:solidFill>
                    <a:prstClr val="black"/>
                  </a:solidFill>
                  <a:latin typeface="Monotype Corsiva" panose="03010101010201010101" pitchFamily="66" charset="0"/>
                </a:rPr>
                <a:t>Al</a:t>
              </a:r>
              <a:r>
                <a:rPr lang="ru-RU" sz="3200" baseline="-25000" dirty="0">
                  <a:solidFill>
                    <a:prstClr val="black"/>
                  </a:solidFill>
                  <a:latin typeface="Monotype Corsiva" panose="03010101010201010101" pitchFamily="66" charset="0"/>
                </a:rPr>
                <a:t>2</a:t>
              </a:r>
              <a:r>
                <a:rPr lang="ru-RU" sz="3200" dirty="0">
                  <a:solidFill>
                    <a:prstClr val="black"/>
                  </a:solidFill>
                  <a:latin typeface="Monotype Corsiva" panose="03010101010201010101" pitchFamily="66" charset="0"/>
                </a:rPr>
                <a:t>O</a:t>
              </a:r>
              <a:r>
                <a:rPr lang="ru-RU" sz="3200" baseline="-25000" dirty="0">
                  <a:solidFill>
                    <a:prstClr val="black"/>
                  </a:solidFill>
                  <a:latin typeface="Monotype Corsiva" panose="03010101010201010101" pitchFamily="66" charset="0"/>
                </a:rPr>
                <a:t>3</a:t>
              </a:r>
              <a:endParaRPr lang="ru-RU" sz="3200" dirty="0">
                <a:solidFill>
                  <a:prstClr val="black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B16C0BA-ABC6-49B1-9950-8264FCC6A85C}"/>
              </a:ext>
            </a:extLst>
          </p:cNvPr>
          <p:cNvGrpSpPr/>
          <p:nvPr/>
        </p:nvGrpSpPr>
        <p:grpSpPr>
          <a:xfrm>
            <a:off x="5134214" y="1738343"/>
            <a:ext cx="4156273" cy="3640192"/>
            <a:chOff x="5134214" y="1738343"/>
            <a:chExt cx="4156273" cy="364019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7A97D47-C6B5-49E9-A0EF-F447CC78B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4214" y="1738343"/>
              <a:ext cx="3558949" cy="2368937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46B04B7A-D4FB-4DC5-B159-EE0CE264C80C}"/>
                </a:ext>
              </a:extLst>
            </p:cNvPr>
            <p:cNvSpPr/>
            <p:nvPr/>
          </p:nvSpPr>
          <p:spPr>
            <a:xfrm>
              <a:off x="5246224" y="4178206"/>
              <a:ext cx="404426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Рубін</a:t>
              </a:r>
              <a:r>
                <a:rPr lang="ru-RU" sz="2400" dirty="0">
                  <a:latin typeface="Monotype Corsiva" panose="03010101010201010101" pitchFamily="66" charset="0"/>
                </a:rPr>
                <a:t> – </a:t>
              </a:r>
              <a:r>
                <a:rPr lang="uk-UA" sz="2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корунд, </a:t>
              </a:r>
            </a:p>
            <a:p>
              <a:pPr algn="ctr"/>
              <a:r>
                <a:rPr lang="uk-UA" sz="2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забарвлений </a:t>
              </a:r>
            </a:p>
            <a:p>
              <a:pPr algn="ctr"/>
              <a:r>
                <a:rPr lang="uk-UA" sz="2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сполуками Хрому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1B864FC-8A37-4878-87F6-2F2EA01F26E6}"/>
              </a:ext>
            </a:extLst>
          </p:cNvPr>
          <p:cNvGrpSpPr/>
          <p:nvPr/>
        </p:nvGrpSpPr>
        <p:grpSpPr>
          <a:xfrm>
            <a:off x="7846585" y="1672636"/>
            <a:ext cx="4162097" cy="5040398"/>
            <a:chOff x="7846585" y="1672636"/>
            <a:chExt cx="4162097" cy="504039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5D0DF56-A8C8-4FF1-8792-C1EA152B7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6714" y="1672636"/>
              <a:ext cx="3101968" cy="3926542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EBE3120-82E6-450D-86DD-557A8BBC5DD9}"/>
                </a:ext>
              </a:extLst>
            </p:cNvPr>
            <p:cNvSpPr/>
            <p:nvPr/>
          </p:nvSpPr>
          <p:spPr>
            <a:xfrm>
              <a:off x="7846585" y="5512705"/>
              <a:ext cx="404426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Сапфір</a:t>
              </a:r>
              <a:r>
                <a:rPr lang="ru-RU" sz="2400" dirty="0">
                  <a:latin typeface="Monotype Corsiva" panose="03010101010201010101" pitchFamily="66" charset="0"/>
                </a:rPr>
                <a:t> – </a:t>
              </a:r>
              <a:r>
                <a:rPr lang="uk-UA" sz="2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корунд, </a:t>
              </a:r>
            </a:p>
            <a:p>
              <a:pPr algn="ctr"/>
              <a:r>
                <a:rPr lang="uk-UA" sz="2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забарвлений сполуками Титану і </a:t>
              </a:r>
              <a:r>
                <a:rPr lang="uk-UA" sz="2400" dirty="0" err="1">
                  <a:latin typeface="Monotype Corsiva" panose="03010101010201010101" pitchFamily="66" charset="0"/>
                  <a:ea typeface="Calibri" panose="020F0502020204030204" pitchFamily="34" charset="0"/>
                </a:rPr>
                <a:t>Феруму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28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D5B5E-B603-4C97-BFAD-5085773E085F}"/>
              </a:ext>
            </a:extLst>
          </p:cNvPr>
          <p:cNvSpPr txBox="1">
            <a:spLocks/>
          </p:cNvSpPr>
          <p:nvPr/>
        </p:nvSpPr>
        <p:spPr>
          <a:xfrm>
            <a:off x="1557867" y="93133"/>
            <a:ext cx="9042400" cy="982133"/>
          </a:xfrm>
          <a:prstGeom prst="rect">
            <a:avLst/>
          </a:prstGeom>
          <a:solidFill>
            <a:srgbClr val="62B1D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</a:rPr>
              <a:t>Фізичні властивості і значення оксидів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A9FDFA4-FE27-4143-856A-6FC479631F01}"/>
              </a:ext>
            </a:extLst>
          </p:cNvPr>
          <p:cNvGrpSpPr/>
          <p:nvPr/>
        </p:nvGrpSpPr>
        <p:grpSpPr>
          <a:xfrm>
            <a:off x="3686619" y="2097621"/>
            <a:ext cx="4592957" cy="3350215"/>
            <a:chOff x="3686619" y="2097621"/>
            <a:chExt cx="4592957" cy="3350215"/>
          </a:xfrm>
        </p:grpSpPr>
        <p:pic>
          <p:nvPicPr>
            <p:cNvPr id="5" name="Picture 2" descr="Hematite">
              <a:extLst>
                <a:ext uri="{FF2B5EF4-FFF2-40B4-BE49-F238E27FC236}">
                  <a16:creationId xmlns:a16="http://schemas.microsoft.com/office/drawing/2014/main" id="{2D49860C-D3E9-4602-BB81-9FECE6A57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619" y="2097621"/>
              <a:ext cx="4592957" cy="311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D418524-87C5-4486-9D77-E21CA930034A}"/>
                </a:ext>
              </a:extLst>
            </p:cNvPr>
            <p:cNvSpPr/>
            <p:nvPr/>
          </p:nvSpPr>
          <p:spPr>
            <a:xfrm>
              <a:off x="5509561" y="4986171"/>
              <a:ext cx="13019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Гематит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49326D-5B6B-4B75-A9E8-64F63B1666BE}"/>
              </a:ext>
            </a:extLst>
          </p:cNvPr>
          <p:cNvSpPr/>
          <p:nvPr/>
        </p:nvSpPr>
        <p:spPr>
          <a:xfrm>
            <a:off x="129082" y="1092380"/>
            <a:ext cx="12062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err="1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Ферум</a:t>
            </a:r>
            <a:r>
              <a:rPr lang="uk-UA" sz="36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оксид </a:t>
            </a:r>
            <a:r>
              <a:rPr lang="en-US" sz="32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Fe</a:t>
            </a:r>
            <a:r>
              <a:rPr lang="en-US" sz="3200" baseline="-250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en-US" sz="3200" baseline="-250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3</a:t>
            </a: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надає характерного кольору піску, </a:t>
            </a:r>
            <a:r>
              <a:rPr lang="uk-UA" sz="3600" dirty="0" err="1">
                <a:latin typeface="Monotype Corsiva" panose="03010101010201010101" pitchFamily="66" charset="0"/>
                <a:ea typeface="Calibri" panose="020F0502020204030204" pitchFamily="34" charset="0"/>
              </a:rPr>
              <a:t>грунтам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, іржі 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888912-2315-4A85-8920-3DB95AEEA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15"/>
          <a:stretch/>
        </p:blipFill>
        <p:spPr>
          <a:xfrm>
            <a:off x="273269" y="1755825"/>
            <a:ext cx="3216165" cy="482293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FD99E03-6B03-457D-B240-835981F5D4E0}"/>
              </a:ext>
            </a:extLst>
          </p:cNvPr>
          <p:cNvGrpSpPr/>
          <p:nvPr/>
        </p:nvGrpSpPr>
        <p:grpSpPr>
          <a:xfrm>
            <a:off x="8279576" y="2222442"/>
            <a:ext cx="3784657" cy="4143846"/>
            <a:chOff x="8279576" y="2222442"/>
            <a:chExt cx="3784657" cy="414384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BE8E455-8CE1-4E5E-9EEA-1FACFC9B8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9576" y="2222442"/>
              <a:ext cx="3784657" cy="386189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85AB23E-D6B7-4EB7-BA7D-C831E44746A4}"/>
                </a:ext>
              </a:extLst>
            </p:cNvPr>
            <p:cNvSpPr/>
            <p:nvPr/>
          </p:nvSpPr>
          <p:spPr>
            <a:xfrm>
              <a:off x="9448789" y="5904623"/>
              <a:ext cx="14462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Магнетит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4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631BB3-A3B8-473E-9738-92AECA1E4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53" b="4706"/>
          <a:stretch/>
        </p:blipFill>
        <p:spPr>
          <a:xfrm>
            <a:off x="5332549" y="1721598"/>
            <a:ext cx="6560832" cy="4468996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2FC7EDD-0A77-48F9-8DDD-0009951C1D37}"/>
              </a:ext>
            </a:extLst>
          </p:cNvPr>
          <p:cNvSpPr txBox="1">
            <a:spLocks/>
          </p:cNvSpPr>
          <p:nvPr/>
        </p:nvSpPr>
        <p:spPr>
          <a:xfrm>
            <a:off x="1557867" y="93133"/>
            <a:ext cx="9042400" cy="982133"/>
          </a:xfrm>
          <a:prstGeom prst="rect">
            <a:avLst/>
          </a:prstGeom>
          <a:solidFill>
            <a:srgbClr val="62B1D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</a:rPr>
              <a:t>Фізичні властивості і значення оксидів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15AD01-16A5-4193-AC1D-E37E1DB6E048}"/>
              </a:ext>
            </a:extLst>
          </p:cNvPr>
          <p:cNvSpPr/>
          <p:nvPr/>
        </p:nvSpPr>
        <p:spPr>
          <a:xfrm>
            <a:off x="191138" y="1075266"/>
            <a:ext cx="11702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Вуглекислий газ </a:t>
            </a:r>
            <a:r>
              <a:rPr lang="uk-UA" sz="32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С</a:t>
            </a:r>
            <a:r>
              <a:rPr lang="en-US" sz="32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en-US" sz="3200" baseline="-25000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живі організми видихають в процесі дихання, 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6" name="Picture 2" descr="What Is Photosynthesis? - Twinkl Homework Help">
            <a:extLst>
              <a:ext uri="{FF2B5EF4-FFF2-40B4-BE49-F238E27FC236}">
                <a16:creationId xmlns:a16="http://schemas.microsoft.com/office/drawing/2014/main" id="{2E9F671C-FF0C-4DFE-9B9F-054DFC89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8" y="2057399"/>
            <a:ext cx="4882421" cy="406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EC731B-0E70-4B92-8BEE-864B7BF424D1}"/>
              </a:ext>
            </a:extLst>
          </p:cNvPr>
          <p:cNvSpPr/>
          <p:nvPr/>
        </p:nvSpPr>
        <p:spPr>
          <a:xfrm>
            <a:off x="296532" y="6130970"/>
            <a:ext cx="7986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а рослини використовують для фотосинтезу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75B068-D70B-4435-BCA3-9DB482D67624}"/>
              </a:ext>
            </a:extLst>
          </p:cNvPr>
          <p:cNvSpPr/>
          <p:nvPr/>
        </p:nvSpPr>
        <p:spPr>
          <a:xfrm>
            <a:off x="613163" y="3503091"/>
            <a:ext cx="854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С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en-US" sz="3200" baseline="-250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CE945-63CB-41D6-B608-7C334528F21A}"/>
              </a:ext>
            </a:extLst>
          </p:cNvPr>
          <p:cNvSpPr txBox="1">
            <a:spLocks/>
          </p:cNvSpPr>
          <p:nvPr/>
        </p:nvSpPr>
        <p:spPr>
          <a:xfrm>
            <a:off x="1557867" y="93133"/>
            <a:ext cx="9042400" cy="982133"/>
          </a:xfrm>
          <a:prstGeom prst="rect">
            <a:avLst/>
          </a:prstGeom>
          <a:solidFill>
            <a:srgbClr val="62B1D8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</a:rPr>
              <a:t>Фізичні властивості і значення оксидів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01DC284-2C62-4CAC-84B8-8549311C5C29}"/>
              </a:ext>
            </a:extLst>
          </p:cNvPr>
          <p:cNvGrpSpPr/>
          <p:nvPr/>
        </p:nvGrpSpPr>
        <p:grpSpPr>
          <a:xfrm>
            <a:off x="-320566" y="1271290"/>
            <a:ext cx="5412827" cy="5205477"/>
            <a:chOff x="-320566" y="1271290"/>
            <a:chExt cx="5412827" cy="520547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2EAA9AF-5085-4370-AAE4-EEB6BBBA9CF5}"/>
                </a:ext>
              </a:extLst>
            </p:cNvPr>
            <p:cNvSpPr/>
            <p:nvPr/>
          </p:nvSpPr>
          <p:spPr>
            <a:xfrm>
              <a:off x="-320566" y="1271290"/>
              <a:ext cx="541282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Нітроген (ІІ) оксид </a:t>
              </a:r>
              <a:r>
                <a:rPr lang="en-US" sz="28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NO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  <a:p>
              <a:pPr algn="ctr"/>
              <a:r>
                <a:rPr lang="uk-UA" sz="28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утворюється при електричних розрядах під час грози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0B8579F-3EA2-4216-82E9-52B7E53D2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78" b="24843"/>
            <a:stretch/>
          </p:blipFill>
          <p:spPr>
            <a:xfrm>
              <a:off x="310056" y="2656285"/>
              <a:ext cx="4382814" cy="3820482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B3FECBC-8AEB-483F-A3FA-B47C22D65A03}"/>
              </a:ext>
            </a:extLst>
          </p:cNvPr>
          <p:cNvGrpSpPr/>
          <p:nvPr/>
        </p:nvGrpSpPr>
        <p:grpSpPr>
          <a:xfrm>
            <a:off x="4692870" y="4065089"/>
            <a:ext cx="7062212" cy="2571645"/>
            <a:chOff x="4692870" y="4065089"/>
            <a:chExt cx="7062212" cy="2571645"/>
          </a:xfrm>
        </p:grpSpPr>
        <p:pic>
          <p:nvPicPr>
            <p:cNvPr id="8" name="Picture 2" descr="В Тольятти на заводе произошел выброс окислов азота, горожан забеспокоил  рыжий столб дыма">
              <a:extLst>
                <a:ext uri="{FF2B5EF4-FFF2-40B4-BE49-F238E27FC236}">
                  <a16:creationId xmlns:a16="http://schemas.microsoft.com/office/drawing/2014/main" id="{F1810F87-E717-47A3-9E81-4C28967C6E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7" r="16200" b="12429"/>
            <a:stretch/>
          </p:blipFill>
          <p:spPr bwMode="auto">
            <a:xfrm>
              <a:off x="8474139" y="4065089"/>
              <a:ext cx="3280943" cy="2571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B9DF673-855B-47E5-ADDB-B5F519379C06}"/>
                </a:ext>
              </a:extLst>
            </p:cNvPr>
            <p:cNvSpPr/>
            <p:nvPr/>
          </p:nvSpPr>
          <p:spPr>
            <a:xfrm>
              <a:off x="4692870" y="4752186"/>
              <a:ext cx="3825764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sz="28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Нітроген (</a:t>
              </a:r>
              <a:r>
                <a:rPr lang="en-US" sz="28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IV</a:t>
              </a:r>
              <a:r>
                <a:rPr lang="uk-UA" sz="28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) оксид </a:t>
              </a:r>
              <a:r>
                <a:rPr lang="en-US" sz="28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NO</a:t>
              </a:r>
              <a:r>
                <a:rPr lang="en-US" sz="2800" baseline="-250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2</a:t>
              </a:r>
              <a:r>
                <a:rPr lang="ru-RU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 </a:t>
              </a:r>
            </a:p>
            <a:p>
              <a:pPr marL="457200" indent="-457200" algn="ctr">
                <a:buFontTx/>
                <a:buChar char="-"/>
              </a:pPr>
              <a:r>
                <a:rPr lang="uk-UA" sz="28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газ бурого кольору, </a:t>
              </a:r>
              <a:endParaRPr lang="en-US" sz="2800" dirty="0">
                <a:latin typeface="Monotype Corsiva" panose="03010101010201010101" pitchFamily="66" charset="0"/>
                <a:ea typeface="Calibri" panose="020F0502020204030204" pitchFamily="34" charset="0"/>
              </a:endParaRPr>
            </a:p>
            <a:p>
              <a:pPr algn="ctr"/>
              <a:r>
                <a:rPr lang="uk-UA" sz="28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його ще називають </a:t>
              </a:r>
              <a:endParaRPr lang="en-US" sz="2800" dirty="0">
                <a:latin typeface="Monotype Corsiva" panose="03010101010201010101" pitchFamily="66" charset="0"/>
                <a:ea typeface="Calibri" panose="020F0502020204030204" pitchFamily="34" charset="0"/>
              </a:endParaRPr>
            </a:p>
            <a:p>
              <a:pPr algn="ctr"/>
              <a:r>
                <a:rPr lang="uk-UA" sz="28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«лисячим» хвостом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5AD0A87-8AD8-43FA-872D-FEF5D14468D9}"/>
              </a:ext>
            </a:extLst>
          </p:cNvPr>
          <p:cNvGrpSpPr/>
          <p:nvPr/>
        </p:nvGrpSpPr>
        <p:grpSpPr>
          <a:xfrm>
            <a:off x="5426139" y="1075266"/>
            <a:ext cx="6096000" cy="2921157"/>
            <a:chOff x="5426139" y="1075266"/>
            <a:chExt cx="6096000" cy="2921157"/>
          </a:xfrm>
        </p:grpSpPr>
        <p:pic>
          <p:nvPicPr>
            <p:cNvPr id="11" name="Picture 2" descr="https://104.ua/uploads/image/1/f90bb68712bee2d711e770b596e6adcc.png">
              <a:extLst>
                <a:ext uri="{FF2B5EF4-FFF2-40B4-BE49-F238E27FC236}">
                  <a16:creationId xmlns:a16="http://schemas.microsoft.com/office/drawing/2014/main" id="{D7ACF8BD-AD0C-4E45-A1E7-4E98BB7F3F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48" t="58202" r="33640" b="9609"/>
            <a:stretch/>
          </p:blipFill>
          <p:spPr bwMode="auto">
            <a:xfrm>
              <a:off x="8474139" y="1855884"/>
              <a:ext cx="2091047" cy="2140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104.ua/uploads/image/1/f90bb68712bee2d711e770b596e6adcc.png">
              <a:extLst>
                <a:ext uri="{FF2B5EF4-FFF2-40B4-BE49-F238E27FC236}">
                  <a16:creationId xmlns:a16="http://schemas.microsoft.com/office/drawing/2014/main" id="{372DA151-7753-4C33-AC19-248599F9D4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5" t="7805" r="34608" b="61122"/>
            <a:stretch/>
          </p:blipFill>
          <p:spPr bwMode="auto">
            <a:xfrm>
              <a:off x="6319787" y="1928548"/>
              <a:ext cx="2055493" cy="2067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16B4BFB-A7DB-4BDE-9312-BF746D3D75CB}"/>
                </a:ext>
              </a:extLst>
            </p:cNvPr>
            <p:cNvSpPr/>
            <p:nvPr/>
          </p:nvSpPr>
          <p:spPr>
            <a:xfrm>
              <a:off x="5426139" y="1075266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uk-UA" sz="2800" dirty="0" err="1">
                  <a:latin typeface="Monotype Corsiva" panose="03010101010201010101" pitchFamily="66" charset="0"/>
                  <a:ea typeface="Calibri" panose="020F0502020204030204" pitchFamily="34" charset="0"/>
                </a:rPr>
                <a:t>Найотруйнішим</a:t>
              </a:r>
              <a:r>
                <a:rPr lang="uk-UA" sz="28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 із оксидів є </a:t>
              </a:r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чадний газ СО</a:t>
              </a:r>
              <a:r>
                <a:rPr lang="uk-UA" sz="28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, що утворюється при нестачі кисню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8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04" b="80019" l="27300" r="7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8" t="3515" r="14358" b="17519"/>
          <a:stretch/>
        </p:blipFill>
        <p:spPr>
          <a:xfrm>
            <a:off x="7484018" y="2646557"/>
            <a:ext cx="3160350" cy="3805297"/>
          </a:xfrm>
          <a:prstGeom prst="rect">
            <a:avLst/>
          </a:prstGeom>
        </p:spPr>
      </p:pic>
      <p:sp>
        <p:nvSpPr>
          <p:cNvPr id="30" name="Загнутый угол 29"/>
          <p:cNvSpPr/>
          <p:nvPr/>
        </p:nvSpPr>
        <p:spPr>
          <a:xfrm>
            <a:off x="150125" y="5048488"/>
            <a:ext cx="3930555" cy="1611619"/>
          </a:xfrm>
          <a:prstGeom prst="foldedCorner">
            <a:avLst/>
          </a:prstGeom>
          <a:solidFill>
            <a:srgbClr val="CF3DA9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Выноска-облако 28"/>
          <p:cNvSpPr/>
          <p:nvPr/>
        </p:nvSpPr>
        <p:spPr>
          <a:xfrm>
            <a:off x="9362178" y="3280774"/>
            <a:ext cx="2564381" cy="1088737"/>
          </a:xfrm>
          <a:prstGeom prst="cloudCallout">
            <a:avLst/>
          </a:prstGeom>
          <a:solidFill>
            <a:srgbClr val="3BD7A3">
              <a:alpha val="52549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сульфатна</a:t>
            </a:r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кислота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6678" y="1156602"/>
            <a:ext cx="3709990" cy="707886"/>
          </a:xfrm>
          <a:prstGeom prst="rect">
            <a:avLst/>
          </a:prstGeom>
          <a:solidFill>
            <a:srgbClr val="CC66FF">
              <a:alpha val="30196"/>
            </a:srgb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4000" dirty="0">
                <a:solidFill>
                  <a:schemeClr val="tx1"/>
                </a:solidFill>
              </a:rPr>
              <a:t>кислотні оксиди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498" y="1989367"/>
            <a:ext cx="6992123" cy="64633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кислотний оксид + вода = кислота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554520" y="3854299"/>
            <a:ext cx="1378423" cy="61414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 rot="2939698">
            <a:off x="1571545" y="2058470"/>
            <a:ext cx="2873797" cy="2841199"/>
            <a:chOff x="913784" y="3362673"/>
            <a:chExt cx="2873797" cy="284119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58"/>
            <a:stretch/>
          </p:blipFill>
          <p:spPr>
            <a:xfrm>
              <a:off x="913784" y="3362673"/>
              <a:ext cx="2873797" cy="2841199"/>
            </a:xfrm>
            <a:prstGeom prst="rect">
              <a:avLst/>
            </a:prstGeom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1908483" y="4989658"/>
              <a:ext cx="924514" cy="6192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sz="2800" b="1" dirty="0">
                <a:latin typeface="Segoe Script" panose="020B0504020000000003" pitchFamily="34" charset="0"/>
              </a:endParaRP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Segoe Script" panose="020B0504020000000003" pitchFamily="34" charset="0"/>
                </a:rPr>
                <a:t>SO</a:t>
              </a:r>
              <a:r>
                <a:rPr lang="en-US" sz="2800" b="1" baseline="-25000" dirty="0">
                  <a:solidFill>
                    <a:srgbClr val="FF0000"/>
                  </a:solidFill>
                  <a:latin typeface="Segoe Script" panose="020B0504020000000003" pitchFamily="34" charset="0"/>
                </a:rPr>
                <a:t>3</a:t>
              </a:r>
              <a:r>
                <a:rPr lang="en-US" dirty="0"/>
                <a:t> </a:t>
              </a:r>
              <a:endParaRPr lang="ru-RU" dirty="0"/>
            </a:p>
          </p:txBody>
        </p:sp>
      </p:grpSp>
      <p:sp>
        <p:nvSpPr>
          <p:cNvPr id="16" name="Стрелка вправо с вырезом 15"/>
          <p:cNvSpPr/>
          <p:nvPr/>
        </p:nvSpPr>
        <p:spPr>
          <a:xfrm>
            <a:off x="1031857" y="0"/>
            <a:ext cx="8329622" cy="1462619"/>
          </a:xfrm>
          <a:prstGeom prst="notchedRightArrow">
            <a:avLst>
              <a:gd name="adj1" fmla="val 51575"/>
              <a:gd name="adj2" fmla="val 49213"/>
            </a:avLst>
          </a:prstGeom>
          <a:solidFill>
            <a:srgbClr val="CC00FF">
              <a:alpha val="52941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4000" b="1" dirty="0">
                <a:ln/>
                <a:solidFill>
                  <a:schemeClr val="bg1"/>
                </a:solidFill>
              </a:rPr>
              <a:t>     І.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Взаємодія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 з водою</a:t>
            </a:r>
          </a:p>
        </p:txBody>
      </p:sp>
      <p:sp>
        <p:nvSpPr>
          <p:cNvPr id="17" name="Плюс 16"/>
          <p:cNvSpPr/>
          <p:nvPr/>
        </p:nvSpPr>
        <p:spPr>
          <a:xfrm>
            <a:off x="3969000" y="3731468"/>
            <a:ext cx="813429" cy="8598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" b="99306" l="10000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8"/>
          <a:stretch/>
        </p:blipFill>
        <p:spPr>
          <a:xfrm>
            <a:off x="-2227" y="-251138"/>
            <a:ext cx="2186056" cy="2311052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 rot="211863">
            <a:off x="3979834" y="2310496"/>
            <a:ext cx="3278659" cy="3758048"/>
            <a:chOff x="3728556" y="3367758"/>
            <a:chExt cx="3133075" cy="313307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693">
              <a:off x="3728556" y="3367758"/>
              <a:ext cx="3133075" cy="3133075"/>
            </a:xfrm>
            <a:prstGeom prst="rect">
              <a:avLst/>
            </a:prstGeom>
          </p:spPr>
        </p:pic>
        <p:sp>
          <p:nvSpPr>
            <p:cNvPr id="20" name="Скругленный прямоугольник 19"/>
            <p:cNvSpPr/>
            <p:nvPr/>
          </p:nvSpPr>
          <p:spPr>
            <a:xfrm rot="21183497">
              <a:off x="4860647" y="5609948"/>
              <a:ext cx="1186295" cy="55744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>
                  <a:solidFill>
                    <a:srgbClr val="0070C0"/>
                  </a:solidFill>
                  <a:latin typeface="Segoe Script" panose="020B0504020000000003" pitchFamily="34" charset="0"/>
                </a:rPr>
                <a:t>Н</a:t>
              </a:r>
              <a:r>
                <a:rPr lang="uk-UA" b="1" dirty="0">
                  <a:solidFill>
                    <a:srgbClr val="0070C0"/>
                  </a:solidFill>
                  <a:latin typeface="Segoe Script" panose="020B0504020000000003" pitchFamily="34" charset="0"/>
                </a:rPr>
                <a:t>2</a:t>
              </a:r>
              <a:r>
                <a:rPr lang="uk-UA" sz="2800" b="1" dirty="0">
                  <a:solidFill>
                    <a:srgbClr val="0070C0"/>
                  </a:solidFill>
                  <a:latin typeface="Segoe Script" panose="020B0504020000000003" pitchFamily="34" charset="0"/>
                </a:rPr>
                <a:t>О</a:t>
              </a:r>
              <a:r>
                <a:rPr lang="en-US" dirty="0"/>
                <a:t> </a:t>
              </a:r>
              <a:endParaRPr lang="ru-RU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Скругленный прямоугольник 20"/>
              <p:cNvSpPr/>
              <p:nvPr/>
            </p:nvSpPr>
            <p:spPr>
              <a:xfrm>
                <a:off x="8411293" y="5402540"/>
                <a:ext cx="1305800" cy="683542"/>
              </a:xfrm>
              <a:prstGeom prst="roundRect">
                <a:avLst>
                  <a:gd name="adj" fmla="val 27886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uk-UA" sz="2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uk-UA" sz="2400" b="1" dirty="0">
                            <a:solidFill>
                              <a:srgbClr val="00B050"/>
                            </a:solidFill>
                            <a:latin typeface="Segoe Script" panose="020B0504020000000003" pitchFamily="34" charset="0"/>
                          </a:rPr>
                          <m:t>Н</m:t>
                        </m:r>
                      </m:e>
                      <m:sub>
                        <m:r>
                          <a:rPr lang="uk-UA" sz="2400" b="1" i="1" dirty="0">
                            <a:solidFill>
                              <a:srgbClr val="00B050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B050"/>
                    </a:solidFill>
                    <a:latin typeface="Segoe Script" panose="020B0504020000000003" pitchFamily="34" charset="0"/>
                  </a:rPr>
                  <a:t>SO</a:t>
                </a:r>
                <a:r>
                  <a:rPr lang="uk-UA" sz="2400" b="1" baseline="-25000" dirty="0">
                    <a:solidFill>
                      <a:srgbClr val="00B050"/>
                    </a:solidFill>
                    <a:latin typeface="Segoe Script" panose="020B0504020000000003" pitchFamily="34" charset="0"/>
                  </a:rPr>
                  <a:t>4</a:t>
                </a:r>
                <a:endParaRPr lang="ru-RU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1" name="Скругленный 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293" y="5402540"/>
                <a:ext cx="1305800" cy="683542"/>
              </a:xfrm>
              <a:prstGeom prst="roundRect">
                <a:avLst>
                  <a:gd name="adj" fmla="val 27886"/>
                </a:avLst>
              </a:prstGeom>
              <a:blipFill rotWithShape="1">
                <a:blip r:embed="rId9"/>
                <a:stretch>
                  <a:fillRect b="-43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Прямоугольник 27"/>
          <p:cNvSpPr/>
          <p:nvPr/>
        </p:nvSpPr>
        <p:spPr>
          <a:xfrm>
            <a:off x="150125" y="5178779"/>
            <a:ext cx="4599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Script" panose="020B0504020000000003" pitchFamily="34" charset="0"/>
              </a:rPr>
              <a:t>CO</a:t>
            </a:r>
            <a:r>
              <a:rPr lang="en-US" sz="2400" baseline="-25000" dirty="0">
                <a:latin typeface="Segoe Script" panose="020B0504020000000003" pitchFamily="34" charset="0"/>
              </a:rPr>
              <a:t>2</a:t>
            </a:r>
            <a:r>
              <a:rPr lang="en-US" sz="2400" dirty="0">
                <a:latin typeface="Segoe Script" panose="020B0504020000000003" pitchFamily="34" charset="0"/>
              </a:rPr>
              <a:t> + H</a:t>
            </a:r>
            <a:r>
              <a:rPr lang="en-US" sz="2400" baseline="-25000" dirty="0">
                <a:latin typeface="Segoe Script" panose="020B0504020000000003" pitchFamily="34" charset="0"/>
              </a:rPr>
              <a:t>2</a:t>
            </a:r>
            <a:r>
              <a:rPr lang="en-US" sz="2400" dirty="0">
                <a:latin typeface="Segoe Script" panose="020B0504020000000003" pitchFamily="34" charset="0"/>
              </a:rPr>
              <a:t>O = H</a:t>
            </a:r>
            <a:r>
              <a:rPr lang="en-US" sz="2400" baseline="-25000" dirty="0">
                <a:latin typeface="Segoe Script" panose="020B0504020000000003" pitchFamily="34" charset="0"/>
              </a:rPr>
              <a:t>2</a:t>
            </a:r>
            <a:r>
              <a:rPr lang="en-US" sz="2400" dirty="0">
                <a:latin typeface="Segoe Script" panose="020B0504020000000003" pitchFamily="34" charset="0"/>
              </a:rPr>
              <a:t>CO</a:t>
            </a:r>
            <a:r>
              <a:rPr lang="en-US" sz="2400" baseline="-25000" dirty="0">
                <a:latin typeface="Segoe Script" panose="020B0504020000000003" pitchFamily="34" charset="0"/>
              </a:rPr>
              <a:t>3</a:t>
            </a:r>
            <a:endParaRPr lang="uk-UA" sz="2400" baseline="-25000" dirty="0">
              <a:latin typeface="Segoe Script" panose="020B0504020000000003" pitchFamily="34" charset="0"/>
            </a:endParaRPr>
          </a:p>
          <a:p>
            <a:r>
              <a:rPr lang="ru-RU" sz="2400" dirty="0">
                <a:latin typeface="Segoe Script" panose="020B0504020000000003" pitchFamily="34" charset="0"/>
              </a:rPr>
              <a:t>Р</a:t>
            </a:r>
            <a:r>
              <a:rPr lang="ru-RU" sz="2400" baseline="-25000" dirty="0">
                <a:latin typeface="Segoe Script" panose="020B0504020000000003" pitchFamily="34" charset="0"/>
              </a:rPr>
              <a:t>2</a:t>
            </a:r>
            <a:r>
              <a:rPr lang="en-US" sz="2400" dirty="0">
                <a:latin typeface="Segoe Script" panose="020B0504020000000003" pitchFamily="34" charset="0"/>
              </a:rPr>
              <a:t>O</a:t>
            </a:r>
            <a:r>
              <a:rPr lang="en-US" sz="2400" baseline="-25000" dirty="0">
                <a:latin typeface="Segoe Script" panose="020B0504020000000003" pitchFamily="34" charset="0"/>
              </a:rPr>
              <a:t>5</a:t>
            </a:r>
            <a:r>
              <a:rPr lang="en-US" sz="2400" dirty="0">
                <a:latin typeface="Segoe Script" panose="020B0504020000000003" pitchFamily="34" charset="0"/>
              </a:rPr>
              <a:t> + </a:t>
            </a:r>
            <a:r>
              <a:rPr lang="ru-RU" sz="2400" dirty="0">
                <a:latin typeface="Segoe Script" panose="020B0504020000000003" pitchFamily="34" charset="0"/>
              </a:rPr>
              <a:t>ЗН</a:t>
            </a:r>
            <a:r>
              <a:rPr lang="ru-RU" sz="2400" baseline="-25000" dirty="0">
                <a:latin typeface="Segoe Script" panose="020B0504020000000003" pitchFamily="34" charset="0"/>
              </a:rPr>
              <a:t>2</a:t>
            </a:r>
            <a:r>
              <a:rPr lang="en-US" sz="2400" dirty="0">
                <a:latin typeface="Segoe Script" panose="020B0504020000000003" pitchFamily="34" charset="0"/>
              </a:rPr>
              <a:t>O = 2</a:t>
            </a:r>
            <a:r>
              <a:rPr lang="ru-RU" sz="2400" dirty="0">
                <a:latin typeface="Segoe Script" panose="020B0504020000000003" pitchFamily="34" charset="0"/>
              </a:rPr>
              <a:t>Н</a:t>
            </a:r>
            <a:r>
              <a:rPr lang="ru-RU" sz="2400" baseline="-25000" dirty="0">
                <a:latin typeface="Segoe Script" panose="020B0504020000000003" pitchFamily="34" charset="0"/>
              </a:rPr>
              <a:t>3</a:t>
            </a:r>
            <a:r>
              <a:rPr lang="ru-RU" sz="2400" dirty="0">
                <a:latin typeface="Segoe Script" panose="020B0504020000000003" pitchFamily="34" charset="0"/>
              </a:rPr>
              <a:t>Р</a:t>
            </a:r>
            <a:r>
              <a:rPr lang="en-US" sz="2400" dirty="0">
                <a:latin typeface="Segoe Script" panose="020B0504020000000003" pitchFamily="34" charset="0"/>
              </a:rPr>
              <a:t>O</a:t>
            </a:r>
            <a:r>
              <a:rPr lang="en-US" sz="2400" baseline="-25000" dirty="0">
                <a:latin typeface="Segoe Script" panose="020B0504020000000003" pitchFamily="34" charset="0"/>
              </a:rPr>
              <a:t>4</a:t>
            </a:r>
            <a:endParaRPr lang="uk-UA" sz="2400" baseline="-25000" dirty="0">
              <a:latin typeface="Segoe Script" panose="020B0504020000000003" pitchFamily="34" charset="0"/>
            </a:endParaRPr>
          </a:p>
          <a:p>
            <a:r>
              <a:rPr lang="en-US" sz="2400" dirty="0">
                <a:latin typeface="Segoe Script" panose="020B0504020000000003" pitchFamily="34" charset="0"/>
              </a:rPr>
              <a:t>SO</a:t>
            </a:r>
            <a:r>
              <a:rPr lang="uk-UA" sz="2400" baseline="-25000" dirty="0">
                <a:latin typeface="Segoe Script" panose="020B0504020000000003" pitchFamily="34" charset="0"/>
              </a:rPr>
              <a:t>2</a:t>
            </a:r>
            <a:r>
              <a:rPr lang="en-US" sz="2400" dirty="0">
                <a:latin typeface="Segoe Script" panose="020B0504020000000003" pitchFamily="34" charset="0"/>
              </a:rPr>
              <a:t> + </a:t>
            </a:r>
            <a:r>
              <a:rPr lang="ru-RU" sz="2400" dirty="0">
                <a:latin typeface="Segoe Script" panose="020B0504020000000003" pitchFamily="34" charset="0"/>
              </a:rPr>
              <a:t>Н2</a:t>
            </a:r>
            <a:r>
              <a:rPr lang="en-US" sz="2400" dirty="0">
                <a:latin typeface="Segoe Script" panose="020B0504020000000003" pitchFamily="34" charset="0"/>
              </a:rPr>
              <a:t>O = H</a:t>
            </a:r>
            <a:r>
              <a:rPr lang="en-US" sz="2400" baseline="-25000" dirty="0">
                <a:latin typeface="Segoe Script" panose="020B0504020000000003" pitchFamily="34" charset="0"/>
              </a:rPr>
              <a:t>2</a:t>
            </a:r>
            <a:r>
              <a:rPr lang="en-US" sz="2400" dirty="0">
                <a:latin typeface="Segoe Script" panose="020B0504020000000003" pitchFamily="34" charset="0"/>
              </a:rPr>
              <a:t>SO</a:t>
            </a:r>
            <a:r>
              <a:rPr lang="uk-UA" sz="2400" baseline="-25000" dirty="0">
                <a:latin typeface="Segoe Script" panose="020B0504020000000003" pitchFamily="34" charset="0"/>
              </a:rPr>
              <a:t>3</a:t>
            </a:r>
            <a:endParaRPr lang="ru-RU" sz="2400" dirty="0">
              <a:latin typeface="Segoe Script" panose="020B0504020000000003" pitchFamily="34" charset="0"/>
            </a:endParaRPr>
          </a:p>
        </p:txBody>
      </p:sp>
      <p:sp>
        <p:nvSpPr>
          <p:cNvPr id="25" name="Выноска-облако 24"/>
          <p:cNvSpPr/>
          <p:nvPr/>
        </p:nvSpPr>
        <p:spPr>
          <a:xfrm rot="21075062" flipH="1">
            <a:off x="723331" y="2048134"/>
            <a:ext cx="2120574" cy="1088737"/>
          </a:xfrm>
          <a:prstGeom prst="cloudCallout">
            <a:avLst/>
          </a:prstGeom>
          <a:solidFill>
            <a:srgbClr val="EA285F">
              <a:alpha val="52157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сульфур</a:t>
            </a:r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uk-UA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оксид</a:t>
            </a:r>
          </a:p>
        </p:txBody>
      </p:sp>
      <p:pic>
        <p:nvPicPr>
          <p:cNvPr id="32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68" b="93028" l="52579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02" t="29069" b="12778"/>
          <a:stretch/>
        </p:blipFill>
        <p:spPr>
          <a:xfrm>
            <a:off x="10644368" y="5495520"/>
            <a:ext cx="1542198" cy="1385249"/>
          </a:xfrm>
        </p:spPr>
      </p:pic>
    </p:spTree>
    <p:extLst>
      <p:ext uri="{BB962C8B-B14F-4D97-AF65-F5344CB8AC3E}">
        <p14:creationId xmlns:p14="http://schemas.microsoft.com/office/powerpoint/2010/main" val="24762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D60143-7889-4E25-AAB8-851C86EA6FED}"/>
              </a:ext>
            </a:extLst>
          </p:cNvPr>
          <p:cNvSpPr/>
          <p:nvPr/>
        </p:nvSpPr>
        <p:spPr>
          <a:xfrm>
            <a:off x="578070" y="243291"/>
            <a:ext cx="11245826" cy="1631216"/>
          </a:xfrm>
          <a:prstGeom prst="rect">
            <a:avLst/>
          </a:prstGeom>
          <a:solidFill>
            <a:srgbClr val="62B1D8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Неорганічні</a:t>
            </a:r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сполуки</a:t>
            </a:r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–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це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сполуки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які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утворюються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всіма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хімічними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елементами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(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крім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більшості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органічних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сполук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Карбону),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хімічні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речовини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не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рослинного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і не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тваринного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походження</a:t>
            </a:r>
            <a:endParaRPr lang="ru-RU" sz="32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6FD25BC-4400-42E0-9997-988305771937}"/>
              </a:ext>
            </a:extLst>
          </p:cNvPr>
          <p:cNvGrpSpPr/>
          <p:nvPr/>
        </p:nvGrpSpPr>
        <p:grpSpPr>
          <a:xfrm>
            <a:off x="184980" y="1952942"/>
            <a:ext cx="11928723" cy="4900165"/>
            <a:chOff x="184980" y="1952942"/>
            <a:chExt cx="12007020" cy="490016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CAB18D3-6C89-46B4-8E25-308DAC4CC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4424" y="3633992"/>
              <a:ext cx="2407576" cy="1605051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3C69CAA-5850-4127-A5E6-0043A8A77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029" y="3869083"/>
              <a:ext cx="2912679" cy="181751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5B42D87-D8C5-44C4-8AE1-8A0CC7D50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59" t="8246" b="19649"/>
            <a:stretch/>
          </p:blipFill>
          <p:spPr>
            <a:xfrm>
              <a:off x="3671786" y="3031335"/>
              <a:ext cx="4704905" cy="2677062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AA223B6-FB98-43CD-95B3-371D01EBCEB3}"/>
                </a:ext>
              </a:extLst>
            </p:cNvPr>
            <p:cNvSpPr/>
            <p:nvPr/>
          </p:nvSpPr>
          <p:spPr>
            <a:xfrm>
              <a:off x="695493" y="1952942"/>
              <a:ext cx="112022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err="1">
                  <a:solidFill>
                    <a:srgbClr val="FF0000"/>
                  </a:solidFill>
                  <a:latin typeface="Monotype Corsiva" panose="03010101010201010101" pitchFamily="66" charset="0"/>
                </a:rPr>
                <a:t>Прості</a:t>
              </a:r>
              <a:r>
                <a:rPr lang="ru-RU" sz="32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 </a:t>
              </a:r>
              <a:r>
                <a:rPr lang="ru-RU" sz="3200" dirty="0" err="1">
                  <a:solidFill>
                    <a:srgbClr val="FF0000"/>
                  </a:solidFill>
                  <a:latin typeface="Monotype Corsiva" panose="03010101010201010101" pitchFamily="66" charset="0"/>
                </a:rPr>
                <a:t>речовини</a:t>
              </a:r>
              <a:r>
                <a:rPr lang="ru-RU" sz="32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 </a:t>
              </a:r>
              <a:r>
                <a:rPr lang="ru-RU" sz="3200" dirty="0" err="1">
                  <a:latin typeface="Monotype Corsiva" panose="03010101010201010101" pitchFamily="66" charset="0"/>
                </a:rPr>
                <a:t>утворені</a:t>
              </a:r>
              <a:r>
                <a:rPr lang="ru-RU" sz="3200" dirty="0">
                  <a:latin typeface="Monotype Corsiva" panose="03010101010201010101" pitchFamily="66" charset="0"/>
                </a:rPr>
                <a:t> атомами одного </a:t>
              </a:r>
              <a:r>
                <a:rPr lang="ru-RU" sz="3200" dirty="0" err="1">
                  <a:latin typeface="Monotype Corsiva" panose="03010101010201010101" pitchFamily="66" charset="0"/>
                </a:rPr>
                <a:t>хімічного</a:t>
              </a:r>
              <a:r>
                <a:rPr lang="ru-RU" sz="3200" dirty="0">
                  <a:latin typeface="Monotype Corsiva" panose="03010101010201010101" pitchFamily="66" charset="0"/>
                </a:rPr>
                <a:t> </a:t>
              </a:r>
              <a:r>
                <a:rPr lang="ru-RU" sz="3200" dirty="0" err="1">
                  <a:latin typeface="Monotype Corsiva" panose="03010101010201010101" pitchFamily="66" charset="0"/>
                </a:rPr>
                <a:t>елемента</a:t>
              </a:r>
              <a:r>
                <a:rPr lang="ru-RU" sz="3200" dirty="0">
                  <a:latin typeface="Monotype Corsiva" panose="03010101010201010101" pitchFamily="66" charset="0"/>
                </a:rPr>
                <a:t>: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CCAD46-B64B-4B1B-A512-23A210349F24}"/>
                </a:ext>
              </a:extLst>
            </p:cNvPr>
            <p:cNvSpPr txBox="1"/>
            <p:nvPr/>
          </p:nvSpPr>
          <p:spPr>
            <a:xfrm flipH="1">
              <a:off x="3671786" y="5492323"/>
              <a:ext cx="19407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метали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6AF9A-5F41-422B-83FC-43DB3EAF6ED8}"/>
                </a:ext>
              </a:extLst>
            </p:cNvPr>
            <p:cNvSpPr txBox="1"/>
            <p:nvPr/>
          </p:nvSpPr>
          <p:spPr>
            <a:xfrm flipH="1">
              <a:off x="5444356" y="2616152"/>
              <a:ext cx="19407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неметали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CD7A4D7-DC1D-48D0-AE91-5466BD41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2809" y="5383994"/>
              <a:ext cx="1810899" cy="123527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9C52738-20B5-4843-9A4A-628C982ED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0189" b="21473"/>
            <a:stretch/>
          </p:blipFill>
          <p:spPr>
            <a:xfrm>
              <a:off x="578069" y="2616152"/>
              <a:ext cx="2433802" cy="141982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71276D-55E3-407E-848F-1D41961DB12A}"/>
                </a:ext>
              </a:extLst>
            </p:cNvPr>
            <p:cNvSpPr txBox="1"/>
            <p:nvPr/>
          </p:nvSpPr>
          <p:spPr>
            <a:xfrm>
              <a:off x="184980" y="2636084"/>
              <a:ext cx="15872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Monotype Corsiva" panose="03010101010201010101" pitchFamily="66" charset="0"/>
                </a:rPr>
                <a:t>a</a:t>
              </a:r>
              <a:r>
                <a:rPr lang="uk-UA" sz="2400" dirty="0" err="1">
                  <a:latin typeface="Monotype Corsiva" panose="03010101010201010101" pitchFamily="66" charset="0"/>
                </a:rPr>
                <a:t>люміній</a:t>
              </a:r>
              <a:r>
                <a:rPr lang="uk-UA" sz="2400" dirty="0">
                  <a:latin typeface="Monotype Corsiva" panose="03010101010201010101" pitchFamily="66" charset="0"/>
                </a:rPr>
                <a:t> </a:t>
              </a:r>
              <a:r>
                <a:rPr lang="en-US" sz="2400" dirty="0">
                  <a:latin typeface="Monotype Corsiva" panose="03010101010201010101" pitchFamily="66" charset="0"/>
                </a:rPr>
                <a:t>Al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142A4D-B4AE-42BD-B9C8-B679206E83B4}"/>
                </a:ext>
              </a:extLst>
            </p:cNvPr>
            <p:cNvSpPr txBox="1"/>
            <p:nvPr/>
          </p:nvSpPr>
          <p:spPr>
            <a:xfrm>
              <a:off x="671301" y="4248317"/>
              <a:ext cx="1350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dirty="0">
                  <a:latin typeface="Monotype Corsiva" panose="03010101010201010101" pitchFamily="66" charset="0"/>
                </a:rPr>
                <a:t>ртуть</a:t>
              </a:r>
              <a:r>
                <a:rPr lang="en-US" sz="2400" dirty="0">
                  <a:latin typeface="Monotype Corsiva" panose="03010101010201010101" pitchFamily="66" charset="0"/>
                </a:rPr>
                <a:t> Hg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6ABD03-6564-4E9D-BFB8-6337B873D512}"/>
                </a:ext>
              </a:extLst>
            </p:cNvPr>
            <p:cNvSpPr txBox="1"/>
            <p:nvPr/>
          </p:nvSpPr>
          <p:spPr>
            <a:xfrm>
              <a:off x="734620" y="6223883"/>
              <a:ext cx="1223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dirty="0">
                  <a:latin typeface="Monotype Corsiva" panose="03010101010201010101" pitchFamily="66" charset="0"/>
                </a:rPr>
                <a:t>залізо</a:t>
              </a:r>
              <a:r>
                <a:rPr lang="en-US" sz="2400" dirty="0">
                  <a:latin typeface="Monotype Corsiva" panose="03010101010201010101" pitchFamily="66" charset="0"/>
                </a:rPr>
                <a:t> Fe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A6AA0CD-D84E-47AD-9851-3BA6C44EE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7015" b="16337"/>
            <a:stretch/>
          </p:blipFill>
          <p:spPr>
            <a:xfrm>
              <a:off x="8682709" y="2636084"/>
              <a:ext cx="1651514" cy="110070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E142F4E-4CF0-4762-96D6-3E339B95E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842" r="-50"/>
            <a:stretch/>
          </p:blipFill>
          <p:spPr>
            <a:xfrm>
              <a:off x="8376691" y="4813738"/>
              <a:ext cx="2144164" cy="20393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962AEA-82D8-44AD-8CFF-94A1DD84F956}"/>
                </a:ext>
              </a:extLst>
            </p:cNvPr>
            <p:cNvSpPr txBox="1"/>
            <p:nvPr/>
          </p:nvSpPr>
          <p:spPr>
            <a:xfrm>
              <a:off x="10272827" y="2724655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dirty="0">
                  <a:latin typeface="Monotype Corsiva" panose="03010101010201010101" pitchFamily="66" charset="0"/>
                </a:rPr>
                <a:t>сірка </a:t>
              </a:r>
              <a:r>
                <a:rPr lang="en-US" sz="2400" dirty="0">
                  <a:latin typeface="Monotype Corsiva" panose="03010101010201010101" pitchFamily="66" charset="0"/>
                </a:rPr>
                <a:t>S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AFFBB7-C6A3-4948-B85A-368B8608CC2C}"/>
                </a:ext>
              </a:extLst>
            </p:cNvPr>
            <p:cNvSpPr txBox="1"/>
            <p:nvPr/>
          </p:nvSpPr>
          <p:spPr>
            <a:xfrm>
              <a:off x="10757896" y="5091826"/>
              <a:ext cx="1321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dirty="0">
                  <a:latin typeface="Monotype Corsiva" panose="03010101010201010101" pitchFamily="66" charset="0"/>
                </a:rPr>
                <a:t>кисень </a:t>
              </a:r>
              <a:r>
                <a:rPr lang="en-US" sz="2400" dirty="0">
                  <a:latin typeface="Monotype Corsiva" panose="03010101010201010101" pitchFamily="66" charset="0"/>
                </a:rPr>
                <a:t>O</a:t>
              </a:r>
              <a:r>
                <a:rPr lang="en-US" dirty="0">
                  <a:latin typeface="Monotype Corsiva" panose="03010101010201010101" pitchFamily="66" charset="0"/>
                </a:rPr>
                <a:t>2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08D630-ED15-4892-8C34-4BD6B3AAE47A}"/>
                </a:ext>
              </a:extLst>
            </p:cNvPr>
            <p:cNvSpPr txBox="1"/>
            <p:nvPr/>
          </p:nvSpPr>
          <p:spPr>
            <a:xfrm>
              <a:off x="10219577" y="5987171"/>
              <a:ext cx="1122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dirty="0">
                  <a:latin typeface="Monotype Corsiva" panose="03010101010201010101" pitchFamily="66" charset="0"/>
                </a:rPr>
                <a:t>гелій </a:t>
              </a:r>
              <a:r>
                <a:rPr lang="en-US" sz="2400" dirty="0">
                  <a:latin typeface="Monotype Corsiva" panose="03010101010201010101" pitchFamily="66" charset="0"/>
                </a:rPr>
                <a:t>He</a:t>
              </a:r>
              <a:endParaRPr lang="ru-RU" sz="2400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62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0483" l="12300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8" t="6368" r="11412" b="15132"/>
          <a:stretch/>
        </p:blipFill>
        <p:spPr>
          <a:xfrm>
            <a:off x="6680684" y="2728463"/>
            <a:ext cx="3958776" cy="3855985"/>
          </a:xfrm>
          <a:prstGeom prst="rect">
            <a:avLst/>
          </a:prstGeom>
        </p:spPr>
      </p:pic>
      <p:sp>
        <p:nvSpPr>
          <p:cNvPr id="30" name="Загнутый угол 29"/>
          <p:cNvSpPr/>
          <p:nvPr/>
        </p:nvSpPr>
        <p:spPr>
          <a:xfrm>
            <a:off x="259307" y="5364156"/>
            <a:ext cx="3998793" cy="1371379"/>
          </a:xfrm>
          <a:prstGeom prst="foldedCorner">
            <a:avLst/>
          </a:prstGeom>
          <a:solidFill>
            <a:srgbClr val="FFFF00">
              <a:alpha val="41961"/>
            </a:srgbClr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400" dirty="0">
              <a:solidFill>
                <a:schemeClr val="tx1"/>
              </a:solidFill>
              <a:latin typeface="Segoe Script" panose="020B0504020000000003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Na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 +</a:t>
            </a:r>
            <a:r>
              <a:rPr lang="ru-RU" sz="2400" dirty="0">
                <a:solidFill>
                  <a:schemeClr val="tx1"/>
                </a:solidFill>
                <a:latin typeface="Segoe Script" panose="020B0504020000000003" pitchFamily="34" charset="0"/>
              </a:rPr>
              <a:t>Н</a:t>
            </a:r>
            <a:r>
              <a:rPr lang="ru-RU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 =2NaOH</a:t>
            </a:r>
            <a:r>
              <a:rPr lang="en-US" sz="2400" dirty="0">
                <a:latin typeface="Segoe Script" panose="020B0504020000000003" pitchFamily="34" charset="0"/>
              </a:rPr>
              <a:t>  </a:t>
            </a:r>
            <a:endParaRPr lang="ru-RU" sz="2400" dirty="0">
              <a:solidFill>
                <a:schemeClr val="tx1"/>
              </a:solidFill>
              <a:latin typeface="Segoe Script" panose="020B0504020000000003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Li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 + </a:t>
            </a:r>
            <a:r>
              <a:rPr lang="ru-RU" sz="2400" dirty="0">
                <a:solidFill>
                  <a:schemeClr val="tx1"/>
                </a:solidFill>
                <a:latin typeface="Segoe Script" panose="020B0504020000000003" pitchFamily="34" charset="0"/>
              </a:rPr>
              <a:t>Н</a:t>
            </a:r>
            <a:r>
              <a:rPr lang="ru-RU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 = 2LiOH     </a:t>
            </a:r>
            <a:endParaRPr lang="ru-RU" sz="2400" dirty="0">
              <a:solidFill>
                <a:schemeClr val="tx1"/>
              </a:solidFill>
              <a:latin typeface="Segoe Script" panose="020B0504020000000003" pitchFamily="34" charset="0"/>
            </a:endParaRPr>
          </a:p>
          <a:p>
            <a:r>
              <a:rPr lang="ru-RU" sz="2400" dirty="0" err="1">
                <a:solidFill>
                  <a:schemeClr val="tx1"/>
                </a:solidFill>
                <a:latin typeface="Segoe Script" panose="020B0504020000000003" pitchFamily="34" charset="0"/>
              </a:rPr>
              <a:t>ВаО</a:t>
            </a:r>
            <a:r>
              <a:rPr lang="ru-RU" sz="2400" dirty="0">
                <a:solidFill>
                  <a:schemeClr val="tx1"/>
                </a:solidFill>
                <a:latin typeface="Segoe Script" panose="020B0504020000000003" pitchFamily="34" charset="0"/>
              </a:rPr>
              <a:t> + Н</a:t>
            </a:r>
            <a:r>
              <a:rPr lang="ru-RU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 = </a:t>
            </a:r>
            <a:r>
              <a:rPr lang="ru-RU" sz="2400" dirty="0" err="1">
                <a:solidFill>
                  <a:schemeClr val="tx1"/>
                </a:solidFill>
                <a:latin typeface="Segoe Script" panose="020B0504020000000003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Segoe Script" panose="020B0504020000000003" pitchFamily="34" charset="0"/>
              </a:rPr>
              <a:t>(ОН)</a:t>
            </a:r>
            <a:r>
              <a:rPr lang="ru-RU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ru-RU" sz="2400" dirty="0">
                <a:solidFill>
                  <a:schemeClr val="tx1"/>
                </a:solidFill>
                <a:latin typeface="Segoe Script" panose="020B0504020000000003" pitchFamily="34" charset="0"/>
              </a:rPr>
              <a:t>  </a:t>
            </a:r>
          </a:p>
        </p:txBody>
      </p:sp>
      <p:sp>
        <p:nvSpPr>
          <p:cNvPr id="29" name="Выноска-облако 28"/>
          <p:cNvSpPr/>
          <p:nvPr/>
        </p:nvSpPr>
        <p:spPr>
          <a:xfrm>
            <a:off x="9411860" y="2931094"/>
            <a:ext cx="2455199" cy="1285673"/>
          </a:xfrm>
          <a:prstGeom prst="cloudCallout">
            <a:avLst/>
          </a:prstGeom>
          <a:solidFill>
            <a:srgbClr val="FFFF00">
              <a:alpha val="52941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  <a:latin typeface="Segoe Script" panose="020B0504020000000003" pitchFamily="34" charset="0"/>
              </a:rPr>
              <a:t>кальцій</a:t>
            </a:r>
            <a:r>
              <a:rPr lang="ru-RU" sz="2000" dirty="0">
                <a:solidFill>
                  <a:schemeClr val="tx1"/>
                </a:solidFill>
                <a:latin typeface="Segoe Script" panose="020B0504020000000003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Segoe Script" panose="020B0504020000000003" pitchFamily="34" charset="0"/>
              </a:rPr>
              <a:t>гідроксид</a:t>
            </a:r>
            <a:endParaRPr lang="ru-RU" sz="2000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5780" y="1269681"/>
            <a:ext cx="3529428" cy="707886"/>
          </a:xfrm>
          <a:prstGeom prst="rect">
            <a:avLst/>
          </a:prstGeom>
          <a:solidFill>
            <a:srgbClr val="FFFF00">
              <a:alpha val="29804"/>
            </a:srgbClr>
          </a:solidFill>
          <a:ln w="28575">
            <a:solidFill>
              <a:srgbClr val="CC66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4000" dirty="0">
                <a:solidFill>
                  <a:schemeClr val="tx1"/>
                </a:solidFill>
              </a:rPr>
              <a:t>основні оксиди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5714" y="2056247"/>
            <a:ext cx="7688907" cy="64633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основний оксид + вода = основа (луг)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554520" y="3854299"/>
            <a:ext cx="1378423" cy="61414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 rot="2939698">
            <a:off x="1353465" y="2153332"/>
            <a:ext cx="2873797" cy="2841199"/>
            <a:chOff x="967379" y="3409276"/>
            <a:chExt cx="2873797" cy="284119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58"/>
            <a:stretch/>
          </p:blipFill>
          <p:spPr>
            <a:xfrm>
              <a:off x="967379" y="3409276"/>
              <a:ext cx="2873797" cy="2841199"/>
            </a:xfrm>
            <a:prstGeom prst="rect">
              <a:avLst/>
            </a:prstGeom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1827154" y="5027054"/>
              <a:ext cx="1058608" cy="6450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err="1">
                  <a:solidFill>
                    <a:srgbClr val="FF0000"/>
                  </a:solidFill>
                  <a:latin typeface="Segoe Script" panose="020B0504020000000003" pitchFamily="34" charset="0"/>
                  <a:cs typeface="Times New Roman" panose="02020603050405020304" pitchFamily="18" charset="0"/>
                </a:rPr>
                <a:t>Са</a:t>
              </a:r>
              <a:r>
                <a:rPr lang="en-US" sz="2400" b="1" dirty="0">
                  <a:solidFill>
                    <a:srgbClr val="FF0000"/>
                  </a:solidFill>
                  <a:latin typeface="Segoe Script" panose="020B0504020000000003" pitchFamily="34" charset="0"/>
                  <a:cs typeface="Times New Roman" panose="02020603050405020304" pitchFamily="18" charset="0"/>
                </a:rPr>
                <a:t>O</a:t>
              </a:r>
              <a:endPara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Стрелка вправо с вырезом 15"/>
          <p:cNvSpPr/>
          <p:nvPr/>
        </p:nvSpPr>
        <p:spPr>
          <a:xfrm>
            <a:off x="1031857" y="0"/>
            <a:ext cx="8329622" cy="1733266"/>
          </a:xfrm>
          <a:prstGeom prst="notchedRightArrow">
            <a:avLst/>
          </a:prstGeom>
          <a:solidFill>
            <a:srgbClr val="CC00FF">
              <a:alpha val="52941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4000" b="1" dirty="0">
                <a:ln/>
                <a:solidFill>
                  <a:schemeClr val="bg1"/>
                </a:solidFill>
              </a:rPr>
              <a:t>     І.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Взаємодія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 з водою</a:t>
            </a:r>
          </a:p>
        </p:txBody>
      </p:sp>
      <p:sp>
        <p:nvSpPr>
          <p:cNvPr id="17" name="Плюс 16"/>
          <p:cNvSpPr/>
          <p:nvPr/>
        </p:nvSpPr>
        <p:spPr>
          <a:xfrm>
            <a:off x="3969000" y="3731468"/>
            <a:ext cx="813429" cy="8598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" b="99306" l="10000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8"/>
          <a:stretch/>
        </p:blipFill>
        <p:spPr>
          <a:xfrm>
            <a:off x="-28432" y="0"/>
            <a:ext cx="2120577" cy="2241829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 rot="211863">
            <a:off x="3968768" y="2658682"/>
            <a:ext cx="3278659" cy="3398659"/>
            <a:chOff x="3728556" y="3367758"/>
            <a:chExt cx="3133075" cy="313307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693">
              <a:off x="3728556" y="3367758"/>
              <a:ext cx="3133075" cy="3133075"/>
            </a:xfrm>
            <a:prstGeom prst="rect">
              <a:avLst/>
            </a:prstGeom>
          </p:spPr>
        </p:pic>
        <p:sp>
          <p:nvSpPr>
            <p:cNvPr id="20" name="Скругленный прямоугольник 19"/>
            <p:cNvSpPr/>
            <p:nvPr/>
          </p:nvSpPr>
          <p:spPr>
            <a:xfrm rot="21183497">
              <a:off x="4864172" y="5665076"/>
              <a:ext cx="1186295" cy="55744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rgbClr val="0070C0"/>
                  </a:solidFill>
                  <a:latin typeface="Segoe Script" panose="020B0504020000000003" pitchFamily="34" charset="0"/>
                </a:rPr>
                <a:t>Н2О</a:t>
              </a:r>
              <a:r>
                <a:rPr lang="en-US" sz="2400" dirty="0">
                  <a:latin typeface="Segoe Script" panose="020B0504020000000003" pitchFamily="34" charset="0"/>
                </a:rPr>
                <a:t> </a:t>
              </a:r>
              <a:endParaRPr lang="ru-RU" sz="2400" dirty="0">
                <a:latin typeface="Segoe Script" panose="020B0504020000000003" pitchFamily="34" charset="0"/>
              </a:endParaRPr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8082307" y="5374839"/>
            <a:ext cx="1539366" cy="548289"/>
          </a:xfrm>
          <a:prstGeom prst="roundRect">
            <a:avLst>
              <a:gd name="adj" fmla="val 2788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82306" y="5461463"/>
            <a:ext cx="1677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B05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Са</a:t>
            </a:r>
            <a:r>
              <a:rPr lang="ru-RU" sz="2400" b="1" dirty="0">
                <a:solidFill>
                  <a:srgbClr val="00B05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(ОН)</a:t>
            </a:r>
            <a:r>
              <a:rPr lang="ru-RU" sz="2400" b="1" baseline="-25000" dirty="0">
                <a:solidFill>
                  <a:srgbClr val="00B05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2</a:t>
            </a:r>
            <a:endParaRPr lang="ru-RU" sz="2400" b="1" dirty="0">
              <a:solidFill>
                <a:srgbClr val="00B050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Выноска-облако 27"/>
          <p:cNvSpPr/>
          <p:nvPr/>
        </p:nvSpPr>
        <p:spPr>
          <a:xfrm rot="21075062" flipH="1">
            <a:off x="215493" y="2279672"/>
            <a:ext cx="2120574" cy="1088737"/>
          </a:xfrm>
          <a:prstGeom prst="cloudCallout">
            <a:avLst/>
          </a:prstGeom>
          <a:solidFill>
            <a:srgbClr val="EA285F">
              <a:alpha val="38039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кальцій</a:t>
            </a:r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оксид</a:t>
            </a:r>
          </a:p>
        </p:txBody>
      </p:sp>
      <p:pic>
        <p:nvPicPr>
          <p:cNvPr id="31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68" b="93028" l="52579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02" t="29069" b="12778"/>
          <a:stretch/>
        </p:blipFill>
        <p:spPr>
          <a:xfrm>
            <a:off x="10644429" y="5544401"/>
            <a:ext cx="1542198" cy="1385249"/>
          </a:xfrm>
        </p:spPr>
      </p:pic>
    </p:spTree>
    <p:extLst>
      <p:ext uri="{BB962C8B-B14F-4D97-AF65-F5344CB8AC3E}">
        <p14:creationId xmlns:p14="http://schemas.microsoft.com/office/powerpoint/2010/main" val="4988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 rot="211863">
            <a:off x="9744696" y="2469663"/>
            <a:ext cx="2812444" cy="3452010"/>
            <a:chOff x="3950634" y="3370294"/>
            <a:chExt cx="2705165" cy="313307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693">
              <a:off x="3950634" y="3370294"/>
              <a:ext cx="2705165" cy="3133075"/>
            </a:xfrm>
            <a:prstGeom prst="rect">
              <a:avLst/>
            </a:prstGeom>
          </p:spPr>
        </p:pic>
        <p:sp>
          <p:nvSpPr>
            <p:cNvPr id="20" name="Скругленный прямоугольник 19"/>
            <p:cNvSpPr/>
            <p:nvPr/>
          </p:nvSpPr>
          <p:spPr>
            <a:xfrm rot="21183497">
              <a:off x="4802296" y="5662786"/>
              <a:ext cx="1131787" cy="53520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rgbClr val="0070C0"/>
                  </a:solidFill>
                  <a:latin typeface="Segoe Script" panose="020B0504020000000003" pitchFamily="34" charset="0"/>
                </a:rPr>
                <a:t>Н2О</a:t>
              </a:r>
              <a:endParaRPr lang="ru-RU" sz="2400" dirty="0">
                <a:latin typeface="Segoe Script" panose="020B0504020000000003" pitchFamily="34" charset="0"/>
              </a:endParaRPr>
            </a:p>
          </p:txBody>
        </p:sp>
      </p:grpSp>
      <p:sp>
        <p:nvSpPr>
          <p:cNvPr id="30" name="Загнутый угол 29"/>
          <p:cNvSpPr/>
          <p:nvPr/>
        </p:nvSpPr>
        <p:spPr>
          <a:xfrm>
            <a:off x="82318" y="5820298"/>
            <a:ext cx="5131127" cy="991232"/>
          </a:xfrm>
          <a:prstGeom prst="foldedCorner">
            <a:avLst/>
          </a:prstGeom>
          <a:solidFill>
            <a:srgbClr val="FFFF00">
              <a:alpha val="41961"/>
            </a:srgbClr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Li</a:t>
            </a:r>
            <a:r>
              <a:rPr lang="en-US" sz="20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O + 2HCl = 2LiCl + H</a:t>
            </a:r>
            <a:r>
              <a:rPr lang="en-US" sz="20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O;</a:t>
            </a:r>
            <a:endParaRPr lang="uk-UA" sz="2000" dirty="0">
              <a:solidFill>
                <a:schemeClr val="tx1"/>
              </a:solidFill>
              <a:latin typeface="Segoe Script" panose="020B0504020000000003" pitchFamily="34" charset="0"/>
            </a:endParaRPr>
          </a:p>
          <a:p>
            <a:r>
              <a:rPr lang="uk-UA" sz="20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Na</a:t>
            </a:r>
            <a:r>
              <a:rPr lang="en-US" sz="20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O + </a:t>
            </a:r>
            <a:r>
              <a:rPr lang="uk-UA" sz="2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H</a:t>
            </a:r>
            <a:r>
              <a:rPr lang="en-US" sz="20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PO</a:t>
            </a:r>
            <a:r>
              <a:rPr lang="en-US" sz="20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 →</a:t>
            </a:r>
            <a:r>
              <a:rPr lang="uk-UA" sz="2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Na</a:t>
            </a:r>
            <a:r>
              <a:rPr lang="en-US" sz="20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PO</a:t>
            </a:r>
            <a:r>
              <a:rPr lang="en-US" sz="20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4 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+ </a:t>
            </a:r>
            <a:r>
              <a:rPr lang="uk-UA" sz="20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H</a:t>
            </a:r>
            <a:r>
              <a:rPr lang="en-US" sz="20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Segoe Script" panose="020B0504020000000003" pitchFamily="34" charset="0"/>
              </a:rPr>
              <a:t>O</a:t>
            </a:r>
            <a:endParaRPr lang="ru-RU" sz="2000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sp>
        <p:nvSpPr>
          <p:cNvPr id="29" name="Выноска-облако 28"/>
          <p:cNvSpPr/>
          <p:nvPr/>
        </p:nvSpPr>
        <p:spPr>
          <a:xfrm rot="1609953">
            <a:off x="8682739" y="2754904"/>
            <a:ext cx="2149174" cy="1076424"/>
          </a:xfrm>
          <a:prstGeom prst="cloudCallout">
            <a:avLst/>
          </a:prstGeom>
          <a:solidFill>
            <a:srgbClr val="CC99FF">
              <a:alpha val="52941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  <a:latin typeface="Segoe Script" panose="020B0504020000000003" pitchFamily="34" charset="0"/>
              </a:rPr>
              <a:t>Кальцій</a:t>
            </a:r>
            <a:r>
              <a:rPr lang="ru-RU" sz="2000" dirty="0">
                <a:solidFill>
                  <a:schemeClr val="tx1"/>
                </a:solidFill>
                <a:latin typeface="Segoe Script" panose="020B0504020000000003" pitchFamily="34" charset="0"/>
              </a:rPr>
              <a:t>  хлорид</a:t>
            </a:r>
            <a:endParaRPr lang="ru-RU" sz="2000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5780" y="1008050"/>
            <a:ext cx="3199787" cy="646331"/>
          </a:xfrm>
          <a:prstGeom prst="rect">
            <a:avLst/>
          </a:prstGeom>
          <a:solidFill>
            <a:srgbClr val="92D050">
              <a:alpha val="29804"/>
            </a:srgbClr>
          </a:solidFill>
          <a:ln w="28575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600" dirty="0">
                <a:solidFill>
                  <a:schemeClr val="tx1"/>
                </a:solidFill>
              </a:rPr>
              <a:t>основні оксиди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242057" y="4095473"/>
            <a:ext cx="1378423" cy="61414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 rot="2939698">
            <a:off x="969024" y="2387116"/>
            <a:ext cx="2873797" cy="2841199"/>
            <a:chOff x="967379" y="3409276"/>
            <a:chExt cx="2873797" cy="284119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58"/>
            <a:stretch/>
          </p:blipFill>
          <p:spPr>
            <a:xfrm>
              <a:off x="967379" y="3409276"/>
              <a:ext cx="2873797" cy="2841199"/>
            </a:xfrm>
            <a:prstGeom prst="rect">
              <a:avLst/>
            </a:prstGeom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1827154" y="5027054"/>
              <a:ext cx="1058608" cy="6450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err="1">
                  <a:solidFill>
                    <a:srgbClr val="FF0000"/>
                  </a:solidFill>
                  <a:latin typeface="Segoe Script" panose="020B0504020000000003" pitchFamily="34" charset="0"/>
                  <a:cs typeface="Times New Roman" panose="02020603050405020304" pitchFamily="18" charset="0"/>
                </a:rPr>
                <a:t>Са</a:t>
              </a:r>
              <a:r>
                <a:rPr lang="en-US" sz="2400" b="1" dirty="0">
                  <a:solidFill>
                    <a:srgbClr val="FF0000"/>
                  </a:solidFill>
                  <a:latin typeface="Segoe Script" panose="020B0504020000000003" pitchFamily="34" charset="0"/>
                  <a:cs typeface="Times New Roman" panose="02020603050405020304" pitchFamily="18" charset="0"/>
                </a:rPr>
                <a:t>O</a:t>
              </a:r>
              <a:endPara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Стрелка вправо с вырезом 15"/>
          <p:cNvSpPr/>
          <p:nvPr/>
        </p:nvSpPr>
        <p:spPr>
          <a:xfrm>
            <a:off x="1031856" y="0"/>
            <a:ext cx="9927296" cy="1492187"/>
          </a:xfrm>
          <a:prstGeom prst="notchedRightArrow">
            <a:avLst>
              <a:gd name="adj1" fmla="val 51272"/>
              <a:gd name="adj2" fmla="val 51447"/>
            </a:avLst>
          </a:prstGeom>
          <a:solidFill>
            <a:srgbClr val="00B050">
              <a:alpha val="52941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4000" b="1" dirty="0">
                <a:ln/>
                <a:solidFill>
                  <a:schemeClr val="bg1"/>
                </a:solidFill>
              </a:rPr>
              <a:t>     ІІ.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Взаємодія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 з кислотами</a:t>
            </a:r>
          </a:p>
        </p:txBody>
      </p:sp>
      <p:sp>
        <p:nvSpPr>
          <p:cNvPr id="17" name="Плюс 16"/>
          <p:cNvSpPr/>
          <p:nvPr/>
        </p:nvSpPr>
        <p:spPr>
          <a:xfrm>
            <a:off x="9462221" y="4095473"/>
            <a:ext cx="813429" cy="8598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" b="99306" l="10000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8"/>
          <a:stretch/>
        </p:blipFill>
        <p:spPr>
          <a:xfrm>
            <a:off x="-28433" y="-105895"/>
            <a:ext cx="2120577" cy="22418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39487" y="1786665"/>
            <a:ext cx="8270542" cy="64633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основний оксид + </a:t>
            </a:r>
            <a:r>
              <a:rPr lang="uk-UA" sz="3600" b="1" dirty="0">
                <a:solidFill>
                  <a:srgbClr val="00B050"/>
                </a:solidFill>
              </a:rPr>
              <a:t>кислота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сіль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 + вода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Плюс 27"/>
          <p:cNvSpPr/>
          <p:nvPr/>
        </p:nvSpPr>
        <p:spPr>
          <a:xfrm>
            <a:off x="3155790" y="3972642"/>
            <a:ext cx="813429" cy="8598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3739487" y="2242753"/>
            <a:ext cx="2947916" cy="3723228"/>
            <a:chOff x="3840796" y="2601357"/>
            <a:chExt cx="2715716" cy="334347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4" b="80019" l="27300" r="74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8" t="3515" r="14358" b="17519"/>
            <a:stretch/>
          </p:blipFill>
          <p:spPr>
            <a:xfrm>
              <a:off x="3840796" y="2601357"/>
              <a:ext cx="2715716" cy="3343472"/>
            </a:xfrm>
            <a:prstGeom prst="rect">
              <a:avLst/>
            </a:prstGeom>
          </p:spPr>
        </p:pic>
        <p:sp>
          <p:nvSpPr>
            <p:cNvPr id="31" name="Скругленный прямоугольник 30"/>
            <p:cNvSpPr/>
            <p:nvPr/>
          </p:nvSpPr>
          <p:spPr>
            <a:xfrm>
              <a:off x="4531055" y="5022889"/>
              <a:ext cx="1183532" cy="535063"/>
            </a:xfrm>
            <a:prstGeom prst="roundRect">
              <a:avLst>
                <a:gd name="adj" fmla="val 27886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  <a:latin typeface="Segoe Script" panose="020B0504020000000003" pitchFamily="34" charset="0"/>
                </a:rPr>
                <a:t>2HCl</a:t>
              </a:r>
              <a:endParaRPr lang="ru-RU" sz="2800" b="1" dirty="0">
                <a:solidFill>
                  <a:srgbClr val="00B050"/>
                </a:solidFill>
                <a:latin typeface="Segoe Script" panose="020B0504020000000003" pitchFamily="34" charset="0"/>
              </a:endParaRP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04" b="80019" l="27300" r="743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8" t="3515" r="14358" b="17519"/>
          <a:stretch/>
        </p:blipFill>
        <p:spPr>
          <a:xfrm>
            <a:off x="6965642" y="2242753"/>
            <a:ext cx="2926520" cy="3762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7799251" y="4984198"/>
                <a:ext cx="1173706" cy="629038"/>
              </a:xfrm>
              <a:prstGeom prst="roundRect">
                <a:avLst>
                  <a:gd name="adj" fmla="val 27886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rgbClr val="FF0000"/>
                              </a:solidFill>
                              <a:latin typeface="Segoe Script" panose="020B0504020000000003" pitchFamily="34" charset="0"/>
                            </a:rPr>
                            <m:t>CaCl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ru-RU" sz="2800" b="1" dirty="0">
                  <a:solidFill>
                    <a:srgbClr val="FF0000"/>
                  </a:solidFill>
                  <a:latin typeface="Segoe Script" panose="020B0504020000000003" pitchFamily="34" charset="0"/>
                </a:endParaRPr>
              </a:p>
            </p:txBody>
          </p:sp>
        </mc:Choice>
        <mc:Fallback xmlns="">
          <p:sp>
            <p:nvSpPr>
              <p:cNvPr id="37" name="Скругленный 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251" y="4984198"/>
                <a:ext cx="1173706" cy="629038"/>
              </a:xfrm>
              <a:prstGeom prst="roundRect">
                <a:avLst>
                  <a:gd name="adj" fmla="val 27886"/>
                </a:avLst>
              </a:prstGeom>
              <a:blipFill rotWithShape="1">
                <a:blip r:embed="rId11"/>
                <a:stretch>
                  <a:fillRect l="-7614" r="-20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Выноска-облако 38"/>
          <p:cNvSpPr/>
          <p:nvPr/>
        </p:nvSpPr>
        <p:spPr>
          <a:xfrm rot="1646425">
            <a:off x="5495258" y="2748690"/>
            <a:ext cx="2099275" cy="944710"/>
          </a:xfrm>
          <a:prstGeom prst="cloudCallout">
            <a:avLst/>
          </a:prstGeom>
          <a:solidFill>
            <a:srgbClr val="00FF00">
              <a:alpha val="52549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</a:rPr>
              <a:t>хлоридна</a:t>
            </a:r>
            <a:r>
              <a:rPr lang="ru-RU" sz="2000" dirty="0">
                <a:solidFill>
                  <a:schemeClr val="tx1"/>
                </a:solidFill>
              </a:rPr>
              <a:t> к-та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Выноска-облако 40"/>
          <p:cNvSpPr/>
          <p:nvPr/>
        </p:nvSpPr>
        <p:spPr>
          <a:xfrm rot="21075062" flipH="1">
            <a:off x="42031" y="2264771"/>
            <a:ext cx="2120574" cy="1088737"/>
          </a:xfrm>
          <a:prstGeom prst="cloudCallout">
            <a:avLst/>
          </a:prstGeom>
          <a:solidFill>
            <a:srgbClr val="EA285F">
              <a:alpha val="38039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кальцій</a:t>
            </a:r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оксид</a:t>
            </a:r>
          </a:p>
        </p:txBody>
      </p:sp>
    </p:spTree>
    <p:extLst>
      <p:ext uri="{BB962C8B-B14F-4D97-AF65-F5344CB8AC3E}">
        <p14:creationId xmlns:p14="http://schemas.microsoft.com/office/powerpoint/2010/main" val="1623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 rot="211863">
            <a:off x="9744696" y="2469663"/>
            <a:ext cx="2812444" cy="3452010"/>
            <a:chOff x="3950634" y="3370294"/>
            <a:chExt cx="2705165" cy="313307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693">
              <a:off x="3950634" y="3370294"/>
              <a:ext cx="2705165" cy="3133075"/>
            </a:xfrm>
            <a:prstGeom prst="rect">
              <a:avLst/>
            </a:prstGeom>
          </p:spPr>
        </p:pic>
        <p:sp>
          <p:nvSpPr>
            <p:cNvPr id="20" name="Скругленный прямоугольник 19"/>
            <p:cNvSpPr/>
            <p:nvPr/>
          </p:nvSpPr>
          <p:spPr>
            <a:xfrm rot="21183497">
              <a:off x="4802296" y="5662786"/>
              <a:ext cx="1131787" cy="53520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rgbClr val="0070C0"/>
                  </a:solidFill>
                  <a:latin typeface="Segoe Script" panose="020B0504020000000003" pitchFamily="34" charset="0"/>
                </a:rPr>
                <a:t>Н2О</a:t>
              </a:r>
              <a:endParaRPr lang="ru-RU" sz="2400" dirty="0">
                <a:latin typeface="Segoe Script" panose="020B0504020000000003" pitchFamily="34" charset="0"/>
              </a:endParaRPr>
            </a:p>
          </p:txBody>
        </p:sp>
      </p:grpSp>
      <p:sp>
        <p:nvSpPr>
          <p:cNvPr id="30" name="Загнутый угол 29"/>
          <p:cNvSpPr/>
          <p:nvPr/>
        </p:nvSpPr>
        <p:spPr>
          <a:xfrm>
            <a:off x="82318" y="5820298"/>
            <a:ext cx="5131127" cy="991232"/>
          </a:xfrm>
          <a:prstGeom prst="foldedCorner">
            <a:avLst/>
          </a:prstGeom>
          <a:solidFill>
            <a:srgbClr val="00FFFF">
              <a:alpha val="41961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CO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 + 2NaOH→ Na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CO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 + H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</a:t>
            </a:r>
            <a:endParaRPr lang="uk-UA" sz="2400" dirty="0">
              <a:solidFill>
                <a:schemeClr val="tx1"/>
              </a:solidFill>
              <a:latin typeface="Segoe Script" panose="020B0504020000000003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P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 +</a:t>
            </a:r>
            <a:r>
              <a:rPr lang="uk-UA" sz="2400" dirty="0">
                <a:solidFill>
                  <a:schemeClr val="tx1"/>
                </a:solidFill>
                <a:latin typeface="Segoe Script" panose="020B0504020000000003" pitchFamily="34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KOH →</a:t>
            </a:r>
            <a:r>
              <a:rPr lang="uk-UA" sz="2400" dirty="0">
                <a:solidFill>
                  <a:schemeClr val="tx1"/>
                </a:solidFill>
                <a:latin typeface="Segoe Script" panose="020B0504020000000003" pitchFamily="34" charset="0"/>
              </a:rPr>
              <a:t> 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K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PO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4 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+</a:t>
            </a:r>
            <a:r>
              <a:rPr lang="uk-UA" sz="24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uk-UA" sz="2400" dirty="0">
                <a:solidFill>
                  <a:schemeClr val="tx1"/>
                </a:solidFill>
                <a:latin typeface="Segoe Script" panose="020B0504020000000003" pitchFamily="34" charset="0"/>
              </a:rPr>
              <a:t>О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 </a:t>
            </a:r>
            <a:endParaRPr lang="uk-UA" sz="2400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sp>
        <p:nvSpPr>
          <p:cNvPr id="29" name="Выноска-облако 28"/>
          <p:cNvSpPr/>
          <p:nvPr/>
        </p:nvSpPr>
        <p:spPr>
          <a:xfrm rot="2341331">
            <a:off x="8690593" y="2924866"/>
            <a:ext cx="2278001" cy="1076424"/>
          </a:xfrm>
          <a:prstGeom prst="cloudCallout">
            <a:avLst/>
          </a:prstGeom>
          <a:solidFill>
            <a:srgbClr val="CC99FF">
              <a:alpha val="52941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  <a:latin typeface="Segoe Script" panose="020B0504020000000003" pitchFamily="34" charset="0"/>
              </a:rPr>
              <a:t>натр</a:t>
            </a:r>
            <a:r>
              <a:rPr lang="ru-RU" sz="2000" dirty="0" err="1">
                <a:solidFill>
                  <a:schemeClr val="tx1"/>
                </a:solidFill>
                <a:latin typeface="Segoe Script" panose="020B0504020000000003" pitchFamily="34" charset="0"/>
              </a:rPr>
              <a:t>ій</a:t>
            </a:r>
            <a:r>
              <a:rPr lang="ru-RU" sz="2000" dirty="0">
                <a:solidFill>
                  <a:schemeClr val="tx1"/>
                </a:solidFill>
                <a:latin typeface="Segoe Script" panose="020B0504020000000003" pitchFamily="34" charset="0"/>
              </a:rPr>
              <a:t>  сульфат</a:t>
            </a:r>
            <a:endParaRPr lang="ru-RU" sz="2000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5780" y="1008050"/>
            <a:ext cx="3364704" cy="646331"/>
          </a:xfrm>
          <a:prstGeom prst="rect">
            <a:avLst/>
          </a:prstGeom>
          <a:solidFill>
            <a:srgbClr val="3BD7A3">
              <a:alpha val="29804"/>
            </a:srgbClr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600" dirty="0">
                <a:solidFill>
                  <a:schemeClr val="tx1"/>
                </a:solidFill>
              </a:rPr>
              <a:t>кислотні оксиди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242057" y="4095473"/>
            <a:ext cx="1378423" cy="61414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 rot="2939698">
            <a:off x="860510" y="2035158"/>
            <a:ext cx="3064492" cy="3292598"/>
            <a:chOff x="967379" y="3409276"/>
            <a:chExt cx="2873797" cy="284119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58"/>
            <a:stretch/>
          </p:blipFill>
          <p:spPr>
            <a:xfrm>
              <a:off x="967379" y="3409276"/>
              <a:ext cx="2873797" cy="2841199"/>
            </a:xfrm>
            <a:prstGeom prst="rect">
              <a:avLst/>
            </a:prstGeom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1827154" y="5027054"/>
              <a:ext cx="1058608" cy="6450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Стрелка вправо с вырезом 15"/>
          <p:cNvSpPr/>
          <p:nvPr/>
        </p:nvSpPr>
        <p:spPr>
          <a:xfrm>
            <a:off x="764275" y="-131999"/>
            <a:ext cx="11427725" cy="1492187"/>
          </a:xfrm>
          <a:prstGeom prst="notchedRightArrow">
            <a:avLst>
              <a:gd name="adj1" fmla="val 51272"/>
              <a:gd name="adj2" fmla="val 51447"/>
            </a:avLst>
          </a:prstGeom>
          <a:solidFill>
            <a:srgbClr val="00FFFF">
              <a:alpha val="52941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4000" b="1" dirty="0">
                <a:ln/>
                <a:solidFill>
                  <a:schemeClr val="bg1"/>
                </a:solidFill>
              </a:rPr>
              <a:t>     ІІІ.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Взаємодія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 з основами(лугами)</a:t>
            </a:r>
          </a:p>
        </p:txBody>
      </p:sp>
      <p:sp>
        <p:nvSpPr>
          <p:cNvPr id="17" name="Плюс 16"/>
          <p:cNvSpPr/>
          <p:nvPr/>
        </p:nvSpPr>
        <p:spPr>
          <a:xfrm>
            <a:off x="9462221" y="4095473"/>
            <a:ext cx="813429" cy="8598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" b="99306" l="10000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8"/>
          <a:stretch/>
        </p:blipFill>
        <p:spPr>
          <a:xfrm>
            <a:off x="0" y="-181251"/>
            <a:ext cx="2120577" cy="2241829"/>
          </a:xfrm>
          <a:prstGeom prst="rect">
            <a:avLst/>
          </a:prstGeom>
        </p:spPr>
      </p:pic>
      <p:sp>
        <p:nvSpPr>
          <p:cNvPr id="28" name="Плюс 27"/>
          <p:cNvSpPr/>
          <p:nvPr/>
        </p:nvSpPr>
        <p:spPr>
          <a:xfrm>
            <a:off x="3155790" y="3972642"/>
            <a:ext cx="813429" cy="8598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04" b="80019" l="27300" r="743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8" t="3515" r="14358" b="17519"/>
          <a:stretch/>
        </p:blipFill>
        <p:spPr>
          <a:xfrm>
            <a:off x="6965642" y="2242752"/>
            <a:ext cx="3065462" cy="3941033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7641869" y="5030796"/>
            <a:ext cx="1535819" cy="629038"/>
          </a:xfrm>
          <a:prstGeom prst="roundRect">
            <a:avLst>
              <a:gd name="adj" fmla="val 2788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Na</a:t>
            </a:r>
            <a:r>
              <a:rPr lang="en-US" sz="2400" b="1" baseline="-25000" dirty="0">
                <a:solidFill>
                  <a:srgbClr val="7030A0"/>
                </a:solidFill>
                <a:latin typeface="Segoe Script" panose="020B0504020000000003" pitchFamily="34" charset="0"/>
              </a:rPr>
              <a:t>2</a:t>
            </a:r>
            <a:r>
              <a:rPr lang="en-US" sz="2400" b="1" dirty="0">
                <a:solidFill>
                  <a:srgbClr val="7030A0"/>
                </a:solidFill>
                <a:latin typeface="Segoe Script" panose="020B0504020000000003" pitchFamily="34" charset="0"/>
              </a:rPr>
              <a:t>SO</a:t>
            </a:r>
            <a:r>
              <a:rPr lang="en-US" sz="2400" b="1" baseline="-25000" dirty="0">
                <a:solidFill>
                  <a:srgbClr val="7030A0"/>
                </a:solidFill>
                <a:latin typeface="Segoe Script" panose="020B0504020000000003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43615" y="1737413"/>
            <a:ext cx="8311272" cy="64633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66"/>
                </a:solidFill>
              </a:rPr>
              <a:t>кислотний оксид 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+ луг </a:t>
            </a:r>
            <a:r>
              <a:rPr lang="uk-UA" sz="3600" b="1" dirty="0">
                <a:solidFill>
                  <a:schemeClr val="tx1"/>
                </a:solidFill>
              </a:rPr>
              <a:t>=</a:t>
            </a:r>
            <a:r>
              <a:rPr lang="uk-UA" sz="3600" b="1" dirty="0">
                <a:solidFill>
                  <a:srgbClr val="CC66FF"/>
                </a:solidFill>
              </a:rPr>
              <a:t> сіль 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+ вода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80483" l="12300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8" t="6368" r="11412" b="15132"/>
          <a:stretch/>
        </p:blipFill>
        <p:spPr>
          <a:xfrm>
            <a:off x="2737836" y="2242752"/>
            <a:ext cx="3958776" cy="3855985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4158807" y="4992736"/>
            <a:ext cx="1508767" cy="629038"/>
          </a:xfrm>
          <a:prstGeom prst="roundRect">
            <a:avLst>
              <a:gd name="adj" fmla="val 2788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Segoe Script" panose="020B0504020000000003" pitchFamily="34" charset="0"/>
              </a:rPr>
              <a:t>2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Segoe Script" panose="020B0504020000000003" pitchFamily="34" charset="0"/>
              </a:rPr>
              <a:t>NaOH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Segoe Script" panose="020B05040200000000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743002">
            <a:off x="1421343" y="3803085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Segoe Script" panose="020B0504020000000003" pitchFamily="34" charset="0"/>
              </a:rPr>
              <a:t>SO</a:t>
            </a:r>
            <a:r>
              <a:rPr lang="en-US" sz="3200" b="1" baseline="-25000" dirty="0">
                <a:solidFill>
                  <a:srgbClr val="FF0066"/>
                </a:solidFill>
                <a:latin typeface="Segoe Script" panose="020B0504020000000003" pitchFamily="34" charset="0"/>
              </a:rPr>
              <a:t>3</a:t>
            </a:r>
            <a:endParaRPr lang="ru-RU" sz="3200" dirty="0">
              <a:solidFill>
                <a:srgbClr val="FF0066"/>
              </a:solidFill>
            </a:endParaRPr>
          </a:p>
        </p:txBody>
      </p:sp>
      <p:sp>
        <p:nvSpPr>
          <p:cNvPr id="32" name="Выноска-облако 31"/>
          <p:cNvSpPr/>
          <p:nvPr/>
        </p:nvSpPr>
        <p:spPr>
          <a:xfrm rot="21075062" flipH="1">
            <a:off x="215493" y="2079983"/>
            <a:ext cx="2120574" cy="1088737"/>
          </a:xfrm>
          <a:prstGeom prst="cloudCallout">
            <a:avLst/>
          </a:prstGeom>
          <a:solidFill>
            <a:srgbClr val="EA285F">
              <a:alpha val="52157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сульфур</a:t>
            </a:r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uk-UA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r>
              <a:rPr lang="ru-RU" dirty="0">
                <a:solidFill>
                  <a:schemeClr val="tx1"/>
                </a:solidFill>
                <a:latin typeface="Segoe Script" panose="020B0504020000000003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оксид</a:t>
            </a:r>
          </a:p>
        </p:txBody>
      </p:sp>
      <p:sp>
        <p:nvSpPr>
          <p:cNvPr id="33" name="Выноска-облако 32"/>
          <p:cNvSpPr/>
          <p:nvPr/>
        </p:nvSpPr>
        <p:spPr>
          <a:xfrm rot="1607361">
            <a:off x="5250537" y="2656333"/>
            <a:ext cx="2455199" cy="1285673"/>
          </a:xfrm>
          <a:prstGeom prst="cloudCallout">
            <a:avLst/>
          </a:prstGeom>
          <a:solidFill>
            <a:srgbClr val="00FFFF">
              <a:alpha val="52941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  <a:latin typeface="Segoe Script" panose="020B0504020000000003" pitchFamily="34" charset="0"/>
              </a:rPr>
              <a:t>натрій</a:t>
            </a:r>
            <a:r>
              <a:rPr lang="ru-RU" sz="2000" dirty="0">
                <a:solidFill>
                  <a:schemeClr val="tx1"/>
                </a:solidFill>
                <a:latin typeface="Segoe Script" panose="020B0504020000000003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Segoe Script" panose="020B0504020000000003" pitchFamily="34" charset="0"/>
              </a:rPr>
              <a:t>гідроксид</a:t>
            </a:r>
            <a:endParaRPr lang="ru-RU" sz="2000" dirty="0">
              <a:solidFill>
                <a:schemeClr val="tx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468" b="93028" l="52579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02" t="29069" b="12778"/>
          <a:stretch/>
        </p:blipFill>
        <p:spPr>
          <a:xfrm>
            <a:off x="0" y="4699086"/>
            <a:ext cx="1321180" cy="1186724"/>
          </a:xfrm>
        </p:spPr>
      </p:pic>
    </p:spTree>
    <p:extLst>
      <p:ext uri="{BB962C8B-B14F-4D97-AF65-F5344CB8AC3E}">
        <p14:creationId xmlns:p14="http://schemas.microsoft.com/office/powerpoint/2010/main" val="25134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399244" y="1526018"/>
            <a:ext cx="10222013" cy="5496790"/>
            <a:chOff x="433967" y="1468790"/>
            <a:chExt cx="10222013" cy="549679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204" b="80019" l="27300" r="74300"/>
                      </a14:imgEffect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8" t="3515" r="14358" b="17519"/>
            <a:stretch/>
          </p:blipFill>
          <p:spPr>
            <a:xfrm>
              <a:off x="4022139" y="3673810"/>
              <a:ext cx="3390035" cy="3291770"/>
            </a:xfrm>
            <a:prstGeom prst="rect">
              <a:avLst/>
            </a:prstGeom>
          </p:spPr>
        </p:pic>
        <p:sp>
          <p:nvSpPr>
            <p:cNvPr id="29" name="Выноска-облако 28"/>
            <p:cNvSpPr/>
            <p:nvPr/>
          </p:nvSpPr>
          <p:spPr>
            <a:xfrm rot="1609953">
              <a:off x="6078766" y="4731704"/>
              <a:ext cx="2640167" cy="1076424"/>
            </a:xfrm>
            <a:prstGeom prst="cloudCallout">
              <a:avLst/>
            </a:prstGeom>
            <a:solidFill>
              <a:srgbClr val="CC99FF">
                <a:alpha val="52941"/>
              </a:srgb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 err="1">
                  <a:solidFill>
                    <a:schemeClr val="tx1"/>
                  </a:solidFill>
                  <a:latin typeface="Segoe Script" panose="020B0504020000000003" pitchFamily="34" charset="0"/>
                </a:rPr>
                <a:t>к</a:t>
              </a:r>
              <a:r>
                <a:rPr lang="ru-RU" sz="2000" dirty="0" err="1">
                  <a:solidFill>
                    <a:schemeClr val="tx1"/>
                  </a:solidFill>
                  <a:latin typeface="Segoe Script" panose="020B0504020000000003" pitchFamily="34" charset="0"/>
                </a:rPr>
                <a:t>альцій</a:t>
              </a:r>
              <a:r>
                <a:rPr lang="ru-RU" sz="2000" dirty="0">
                  <a:solidFill>
                    <a:schemeClr val="tx1"/>
                  </a:solidFill>
                  <a:latin typeface="Segoe Script" panose="020B0504020000000003" pitchFamily="34" charset="0"/>
                </a:rPr>
                <a:t>  карбонат</a:t>
              </a:r>
              <a:endParaRPr lang="ru-RU" sz="2000" dirty="0">
                <a:solidFill>
                  <a:schemeClr val="tx1"/>
                </a:solidFill>
                <a:latin typeface="Segoe Script" panose="020B0504020000000003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 rot="6032902">
              <a:off x="1960958" y="1565193"/>
              <a:ext cx="2939560" cy="3082121"/>
              <a:chOff x="901617" y="3409277"/>
              <a:chExt cx="2939560" cy="290621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5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458"/>
              <a:stretch/>
            </p:blipFill>
            <p:spPr>
              <a:xfrm>
                <a:off x="901617" y="3409277"/>
                <a:ext cx="2939560" cy="2906216"/>
              </a:xfrm>
              <a:prstGeom prst="rect">
                <a:avLst/>
              </a:prstGeom>
            </p:spPr>
          </p:pic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1827154" y="5027054"/>
                <a:ext cx="1058608" cy="64501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b="1" dirty="0" err="1">
                    <a:solidFill>
                      <a:srgbClr val="FF0000"/>
                    </a:solidFill>
                    <a:latin typeface="Segoe Script" panose="020B0504020000000003" pitchFamily="34" charset="0"/>
                    <a:cs typeface="Times New Roman" panose="02020603050405020304" pitchFamily="18" charset="0"/>
                  </a:rPr>
                  <a:t>Са</a:t>
                </a:r>
                <a:r>
                  <a:rPr lang="en-US" sz="2400" b="1" dirty="0">
                    <a:solidFill>
                      <a:srgbClr val="FF0000"/>
                    </a:solidFill>
                    <a:latin typeface="Segoe Script" panose="020B0504020000000003" pitchFamily="34" charset="0"/>
                    <a:cs typeface="Times New Roman" panose="02020603050405020304" pitchFamily="18" charset="0"/>
                  </a:rPr>
                  <a:t>O</a:t>
                </a:r>
                <a:endParaRPr lang="ru-RU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Скругленный прямоугольник 36"/>
                <p:cNvSpPr/>
                <p:nvPr/>
              </p:nvSpPr>
              <p:spPr>
                <a:xfrm>
                  <a:off x="5054301" y="6107649"/>
                  <a:ext cx="1209363" cy="531521"/>
                </a:xfrm>
                <a:prstGeom prst="roundRect">
                  <a:avLst>
                    <a:gd name="adj" fmla="val 27886"/>
                  </a:avLst>
                </a:prstGeom>
                <a:ln>
                  <a:solidFill>
                    <a:srgbClr val="CC66FF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800" b="1" i="0" smtClean="0">
                                <a:solidFill>
                                  <a:srgbClr val="FF0000"/>
                                </a:solidFill>
                                <a:latin typeface="Segoe Script" panose="020B0504020000000003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0" smtClean="0">
                                <a:solidFill>
                                  <a:srgbClr val="FF0000"/>
                                </a:solidFill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dirty="0">
                                <a:solidFill>
                                  <a:srgbClr val="FF0000"/>
                                </a:solidFill>
                              </a:rPr>
                              <m:t>Ca</m:t>
                            </m:r>
                            <m:r>
                              <a:rPr lang="uk-UA" sz="2800" b="1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СО</m:t>
                            </m:r>
                          </m:e>
                          <m:sub>
                            <m:r>
                              <a:rPr lang="uk-UA" sz="2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ru-RU" sz="2800" b="1" dirty="0">
                    <a:solidFill>
                      <a:srgbClr val="FF0000"/>
                    </a:solidFill>
                    <a:latin typeface="Segoe Script" panose="020B0504020000000003" pitchFamily="34" charset="0"/>
                  </a:endParaRPr>
                </a:p>
              </p:txBody>
            </p:sp>
          </mc:Choice>
          <mc:Fallback xmlns="">
            <p:sp>
              <p:nvSpPr>
                <p:cNvPr id="37" name="Скругленный прямоугольник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4301" y="6107649"/>
                  <a:ext cx="1209363" cy="531521"/>
                </a:xfrm>
                <a:prstGeom prst="roundRect">
                  <a:avLst>
                    <a:gd name="adj" fmla="val 27886"/>
                  </a:avLst>
                </a:prstGeom>
                <a:blipFill rotWithShape="1">
                  <a:blip r:embed="rId6"/>
                  <a:stretch>
                    <a:fillRect l="-3941"/>
                  </a:stretch>
                </a:blipFill>
                <a:ln>
                  <a:solidFill>
                    <a:srgbClr val="CC66FF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Выноска-облако 38"/>
            <p:cNvSpPr/>
            <p:nvPr/>
          </p:nvSpPr>
          <p:spPr>
            <a:xfrm rot="19218943" flipH="1">
              <a:off x="433967" y="2265427"/>
              <a:ext cx="1633800" cy="944710"/>
            </a:xfrm>
            <a:prstGeom prst="cloudCallout">
              <a:avLst/>
            </a:prstGeom>
            <a:solidFill>
              <a:srgbClr val="FF0066">
                <a:alpha val="52549"/>
              </a:srgb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solidFill>
                    <a:schemeClr val="tx1"/>
                  </a:solidFill>
                </a:rPr>
                <a:t>кальцій оксид</a:t>
              </a:r>
              <a:endParaRPr lang="ru-RU" sz="20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58"/>
            <a:stretch/>
          </p:blipFill>
          <p:spPr>
            <a:xfrm rot="15259608" flipH="1">
              <a:off x="6333005" y="1597066"/>
              <a:ext cx="3146294" cy="2889742"/>
            </a:xfrm>
            <a:prstGeom prst="rect">
              <a:avLst/>
            </a:prstGeom>
          </p:spPr>
        </p:pic>
        <p:sp>
          <p:nvSpPr>
            <p:cNvPr id="46" name="Выноска-облако 45"/>
            <p:cNvSpPr/>
            <p:nvPr/>
          </p:nvSpPr>
          <p:spPr>
            <a:xfrm rot="13626280" flipH="1" flipV="1">
              <a:off x="9113745" y="2331354"/>
              <a:ext cx="2073997" cy="1010472"/>
            </a:xfrm>
            <a:prstGeom prst="cloudCallout">
              <a:avLst/>
            </a:prstGeom>
            <a:solidFill>
              <a:srgbClr val="00B0F0">
                <a:alpha val="52549"/>
              </a:srgb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dirty="0">
                  <a:solidFill>
                    <a:schemeClr val="tx1"/>
                  </a:solidFill>
                </a:rPr>
                <a:t>карбон (І</a:t>
              </a:r>
              <a:r>
                <a:rPr lang="en-US" sz="2000" dirty="0">
                  <a:solidFill>
                    <a:schemeClr val="tx1"/>
                  </a:solidFill>
                </a:rPr>
                <a:t>V</a:t>
              </a:r>
              <a:r>
                <a:rPr lang="uk-UA" sz="2000" dirty="0">
                  <a:solidFill>
                    <a:schemeClr val="tx1"/>
                  </a:solidFill>
                </a:rPr>
                <a:t>) оксид</a:t>
              </a:r>
              <a:endParaRPr lang="ru-RU" sz="20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" name="Облако 2"/>
            <p:cNvSpPr/>
            <p:nvPr/>
          </p:nvSpPr>
          <p:spPr>
            <a:xfrm>
              <a:off x="5853634" y="3674017"/>
              <a:ext cx="359391" cy="244408"/>
            </a:xfrm>
            <a:prstGeom prst="cloud">
              <a:avLst/>
            </a:prstGeom>
            <a:solidFill>
              <a:srgbClr val="4F81BD">
                <a:alpha val="4705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блако 35"/>
            <p:cNvSpPr/>
            <p:nvPr/>
          </p:nvSpPr>
          <p:spPr>
            <a:xfrm>
              <a:off x="6213024" y="3220872"/>
              <a:ext cx="474377" cy="366374"/>
            </a:xfrm>
            <a:prstGeom prst="cloud">
              <a:avLst/>
            </a:prstGeom>
            <a:solidFill>
              <a:srgbClr val="88A9D2">
                <a:alpha val="50196"/>
              </a:srgbClr>
            </a:solidFill>
            <a:ln>
              <a:solidFill>
                <a:srgbClr val="002060">
                  <a:alpha val="5490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блако 37"/>
            <p:cNvSpPr/>
            <p:nvPr/>
          </p:nvSpPr>
          <p:spPr>
            <a:xfrm>
              <a:off x="5581934" y="4038817"/>
              <a:ext cx="271700" cy="242486"/>
            </a:xfrm>
            <a:prstGeom prst="cloud">
              <a:avLst/>
            </a:prstGeom>
            <a:solidFill>
              <a:srgbClr val="4F81BD">
                <a:alpha val="4705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ьная выноска 4"/>
            <p:cNvSpPr/>
            <p:nvPr/>
          </p:nvSpPr>
          <p:spPr>
            <a:xfrm rot="8272791">
              <a:off x="4754244" y="3431593"/>
              <a:ext cx="356783" cy="295896"/>
            </a:xfrm>
            <a:prstGeom prst="wedgeEllipseCallout">
              <a:avLst/>
            </a:prstGeom>
            <a:solidFill>
              <a:schemeClr val="bg2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ьная выноска 41"/>
            <p:cNvSpPr/>
            <p:nvPr/>
          </p:nvSpPr>
          <p:spPr>
            <a:xfrm rot="8272791">
              <a:off x="5110657" y="3752015"/>
              <a:ext cx="268688" cy="223859"/>
            </a:xfrm>
            <a:prstGeom prst="wedgeEllipseCallout">
              <a:avLst/>
            </a:prstGeom>
            <a:solidFill>
              <a:schemeClr val="bg2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ьная выноска 42"/>
            <p:cNvSpPr/>
            <p:nvPr/>
          </p:nvSpPr>
          <p:spPr>
            <a:xfrm rot="8272791">
              <a:off x="5393552" y="4510210"/>
              <a:ext cx="163176" cy="137999"/>
            </a:xfrm>
            <a:prstGeom prst="wedgeEllipseCallout">
              <a:avLst/>
            </a:prstGeom>
            <a:solidFill>
              <a:schemeClr val="bg2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ьная выноска 43"/>
            <p:cNvSpPr/>
            <p:nvPr/>
          </p:nvSpPr>
          <p:spPr>
            <a:xfrm rot="8272791">
              <a:off x="5355021" y="4206313"/>
              <a:ext cx="215660" cy="201860"/>
            </a:xfrm>
            <a:prstGeom prst="wedgeEllipseCallout">
              <a:avLst/>
            </a:prstGeom>
            <a:solidFill>
              <a:schemeClr val="bg2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Загнутый угол 29"/>
          <p:cNvSpPr/>
          <p:nvPr/>
        </p:nvSpPr>
        <p:spPr>
          <a:xfrm>
            <a:off x="94819" y="4839845"/>
            <a:ext cx="4777432" cy="1850875"/>
          </a:xfrm>
          <a:prstGeom prst="foldedCorner">
            <a:avLst/>
          </a:prstGeom>
          <a:solidFill>
            <a:schemeClr val="tx2">
              <a:lumMod val="40000"/>
              <a:lumOff val="60000"/>
              <a:alpha val="41961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Na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 + P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 → </a:t>
            </a:r>
            <a:r>
              <a:rPr lang="uk-UA" sz="24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Na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PO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4</a:t>
            </a:r>
            <a:endParaRPr lang="uk-UA" sz="2400" baseline="-25000" dirty="0">
              <a:solidFill>
                <a:schemeClr val="tx1"/>
              </a:solidFill>
              <a:latin typeface="Segoe Script" panose="020B0504020000000003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P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O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 + 3MgO = Mg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(PO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Segoe Script" panose="020B0504020000000003" pitchFamily="34" charset="0"/>
              </a:rPr>
              <a:t>)</a:t>
            </a:r>
            <a:r>
              <a:rPr lang="en-US" sz="2400" baseline="-25000" dirty="0">
                <a:solidFill>
                  <a:schemeClr val="tx1"/>
                </a:solidFill>
                <a:latin typeface="Segoe Script" panose="020B0504020000000003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1031855" y="0"/>
            <a:ext cx="10978174" cy="1492187"/>
          </a:xfrm>
          <a:prstGeom prst="notchedRightArrow">
            <a:avLst>
              <a:gd name="adj1" fmla="val 56760"/>
              <a:gd name="adj2" fmla="val 50532"/>
            </a:avLst>
          </a:prstGeom>
          <a:solidFill>
            <a:schemeClr val="tx2">
              <a:lumMod val="60000"/>
              <a:lumOff val="40000"/>
              <a:alpha val="52941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4000" b="1" dirty="0">
                <a:ln/>
                <a:solidFill>
                  <a:schemeClr val="bg1"/>
                </a:solidFill>
              </a:rPr>
              <a:t>     І</a:t>
            </a:r>
            <a:r>
              <a:rPr lang="en-US" sz="4000" b="1" dirty="0">
                <a:ln/>
                <a:solidFill>
                  <a:schemeClr val="bg1"/>
                </a:solidFill>
              </a:rPr>
              <a:t>V</a:t>
            </a:r>
            <a:r>
              <a:rPr lang="ru-RU" sz="4000" b="1" dirty="0">
                <a:ln/>
                <a:solidFill>
                  <a:schemeClr val="bg1"/>
                </a:solidFill>
              </a:rPr>
              <a:t>.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Взаємодія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Segoe Script" panose="020B0504020000000003" pitchFamily="34" charset="0"/>
              </a:rPr>
              <a:t> </a:t>
            </a:r>
            <a:r>
              <a:rPr lang="ru-RU" sz="4000" b="1" dirty="0">
                <a:ln/>
                <a:solidFill>
                  <a:schemeClr val="accent3"/>
                </a:solidFill>
              </a:rPr>
              <a:t> </a:t>
            </a:r>
            <a:r>
              <a:rPr lang="ru-RU" sz="4000" b="1" dirty="0" err="1">
                <a:ln/>
                <a:solidFill>
                  <a:schemeClr val="bg1"/>
                </a:solidFill>
                <a:latin typeface="Segoe Script" panose="020B0504020000000003" pitchFamily="34" charset="0"/>
              </a:rPr>
              <a:t>оксидів</a:t>
            </a:r>
            <a:r>
              <a:rPr lang="ru-RU" sz="4000" b="1" dirty="0">
                <a:ln/>
                <a:solidFill>
                  <a:schemeClr val="bg1"/>
                </a:solidFill>
                <a:latin typeface="Segoe Script" panose="020B0504020000000003" pitchFamily="34" charset="0"/>
              </a:rPr>
              <a:t> </a:t>
            </a:r>
            <a:r>
              <a:rPr lang="ru-RU" sz="4000" b="1" dirty="0" err="1">
                <a:ln/>
                <a:solidFill>
                  <a:schemeClr val="bg1"/>
                </a:solidFill>
                <a:latin typeface="Segoe Script" panose="020B0504020000000003" pitchFamily="34" charset="0"/>
              </a:rPr>
              <a:t>між</a:t>
            </a:r>
            <a:r>
              <a:rPr lang="ru-RU" sz="4000" b="1" dirty="0">
                <a:ln/>
                <a:solidFill>
                  <a:schemeClr val="bg1"/>
                </a:solidFill>
                <a:latin typeface="Segoe Script" panose="020B0504020000000003" pitchFamily="34" charset="0"/>
              </a:rPr>
              <a:t> собою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2" b="99306" l="10000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8"/>
          <a:stretch/>
        </p:blipFill>
        <p:spPr>
          <a:xfrm>
            <a:off x="-28433" y="-105895"/>
            <a:ext cx="2120577" cy="22418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38220" y="1327295"/>
            <a:ext cx="8802317" cy="64633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кислотний оксид + основний оксид = </a:t>
            </a:r>
            <a:r>
              <a:rPr lang="uk-UA" sz="3600" b="1" dirty="0">
                <a:solidFill>
                  <a:srgbClr val="FF3300"/>
                </a:solidFill>
              </a:rPr>
              <a:t>СІЛЬ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 rot="15226279">
            <a:off x="8791027" y="2573062"/>
            <a:ext cx="1102255" cy="684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С</a:t>
            </a:r>
            <a:r>
              <a:rPr lang="en-US" sz="2400" b="1" dirty="0">
                <a:solidFill>
                  <a:srgbClr val="0070C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O</a:t>
            </a:r>
            <a:r>
              <a:rPr lang="uk-UA" sz="2400" b="1" dirty="0">
                <a:solidFill>
                  <a:srgbClr val="0070C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2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люс 46"/>
          <p:cNvSpPr/>
          <p:nvPr/>
        </p:nvSpPr>
        <p:spPr>
          <a:xfrm>
            <a:off x="6211404" y="2367598"/>
            <a:ext cx="813429" cy="85980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68" b="93028" l="52579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02" t="29069" b="12778"/>
          <a:stretch/>
        </p:blipFill>
        <p:spPr>
          <a:xfrm>
            <a:off x="10649802" y="5472751"/>
            <a:ext cx="1542198" cy="1385249"/>
          </a:xfrm>
        </p:spPr>
      </p:pic>
    </p:spTree>
    <p:extLst>
      <p:ext uri="{BB962C8B-B14F-4D97-AF65-F5344CB8AC3E}">
        <p14:creationId xmlns:p14="http://schemas.microsoft.com/office/powerpoint/2010/main" val="42627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t="12990" r="17554" b="11235"/>
          <a:stretch/>
        </p:blipFill>
        <p:spPr bwMode="auto">
          <a:xfrm>
            <a:off x="3179509" y="177419"/>
            <a:ext cx="8420703" cy="650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носка со стрелкой вправо 6"/>
          <p:cNvSpPr/>
          <p:nvPr/>
        </p:nvSpPr>
        <p:spPr>
          <a:xfrm>
            <a:off x="191068" y="2579425"/>
            <a:ext cx="2988441" cy="2770497"/>
          </a:xfrm>
          <a:prstGeom prst="rightArrowCallout">
            <a:avLst/>
          </a:prstGeom>
          <a:solidFill>
            <a:srgbClr val="E527AF">
              <a:alpha val="5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73353"/>
            <a:ext cx="2933850" cy="805218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Segoe Script" panose="020B0504020000000003" pitchFamily="34" charset="0"/>
              </a:rPr>
              <a:t>Висновки</a:t>
            </a:r>
            <a:endParaRPr lang="ru-RU" dirty="0">
              <a:latin typeface="Segoe Script" panose="020B0504020000000003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68" b="93028" l="52579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02" t="29069" b="12778"/>
          <a:stretch/>
        </p:blipFill>
        <p:spPr>
          <a:xfrm>
            <a:off x="504967" y="3964673"/>
            <a:ext cx="1542198" cy="138524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59" b="88590" l="400" r="43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864">
            <a:off x="381720" y="1453552"/>
            <a:ext cx="2729551" cy="21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87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FC7B1-82B1-428C-85BF-535871BFA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663" y="594814"/>
            <a:ext cx="5683323" cy="56833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C9138F-CE4A-4D9D-9FE0-F833769A8E41}"/>
              </a:ext>
            </a:extLst>
          </p:cNvPr>
          <p:cNvSpPr txBox="1">
            <a:spLocks/>
          </p:cNvSpPr>
          <p:nvPr/>
        </p:nvSpPr>
        <p:spPr>
          <a:xfrm>
            <a:off x="5181599" y="1927365"/>
            <a:ext cx="6884997" cy="2387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dirty="0" err="1">
                <a:solidFill>
                  <a:srgbClr val="00B050"/>
                </a:solidFill>
                <a:latin typeface="Monotype Corsiva" panose="03010101010201010101" pitchFamily="66" charset="0"/>
              </a:rPr>
              <a:t>Чи</a:t>
            </a:r>
            <a:r>
              <a:rPr lang="ru-RU" sz="9600" dirty="0">
                <a:solidFill>
                  <a:srgbClr val="00B050"/>
                </a:solidFill>
                <a:latin typeface="Monotype Corsiva" panose="03010101010201010101" pitchFamily="66" charset="0"/>
              </a:rPr>
              <a:t> є </a:t>
            </a:r>
            <a:r>
              <a:rPr lang="ru-RU" sz="9600" dirty="0" err="1">
                <a:solidFill>
                  <a:srgbClr val="00B050"/>
                </a:solidFill>
                <a:latin typeface="Monotype Corsiva" panose="03010101010201010101" pitchFamily="66" charset="0"/>
              </a:rPr>
              <a:t>запитання</a:t>
            </a:r>
            <a:r>
              <a:rPr lang="ru-RU" sz="9600" dirty="0">
                <a:solidFill>
                  <a:srgbClr val="00B050"/>
                </a:solidFill>
                <a:latin typeface="Monotype Corsiva" panose="03010101010201010101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5589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9112D6-99C6-4F6E-8517-4237FDC92874}"/>
              </a:ext>
            </a:extLst>
          </p:cNvPr>
          <p:cNvSpPr/>
          <p:nvPr/>
        </p:nvSpPr>
        <p:spPr>
          <a:xfrm>
            <a:off x="2359725" y="2505670"/>
            <a:ext cx="69188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err="1">
                <a:ln/>
                <a:solidFill>
                  <a:schemeClr val="accent3"/>
                </a:solidFill>
                <a:effectLst/>
                <a:latin typeface="Comic Sans MS" panose="030F0702030302020204" pitchFamily="66" charset="0"/>
              </a:rPr>
              <a:t>Дякую</a:t>
            </a:r>
            <a:r>
              <a:rPr lang="ru-RU" sz="6600" b="1" cap="none" spc="0" dirty="0">
                <a:ln/>
                <a:solidFill>
                  <a:schemeClr val="accent3"/>
                </a:solidFill>
                <a:effectLst/>
                <a:latin typeface="Comic Sans MS" panose="030F0702030302020204" pitchFamily="66" charset="0"/>
              </a:rPr>
              <a:t> за </a:t>
            </a:r>
            <a:r>
              <a:rPr lang="ru-RU" sz="6600" b="1" cap="none" spc="0" dirty="0" err="1">
                <a:ln/>
                <a:solidFill>
                  <a:schemeClr val="accent3"/>
                </a:solidFill>
                <a:effectLst/>
                <a:latin typeface="Comic Sans MS" panose="030F0702030302020204" pitchFamily="66" charset="0"/>
              </a:rPr>
              <a:t>увагу</a:t>
            </a:r>
            <a:r>
              <a:rPr lang="ru-RU" sz="6600" b="1" cap="none" spc="0" dirty="0">
                <a:ln/>
                <a:solidFill>
                  <a:schemeClr val="accent3"/>
                </a:solidFill>
                <a:effectLst/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0827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F7ACBA-88F7-4E0D-9D72-CB567836DB31}"/>
              </a:ext>
            </a:extLst>
          </p:cNvPr>
          <p:cNvSpPr txBox="1"/>
          <p:nvPr/>
        </p:nvSpPr>
        <p:spPr>
          <a:xfrm>
            <a:off x="6243555" y="2770838"/>
            <a:ext cx="2783089" cy="3809526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1688AD-C27A-4141-BAC3-8DD95C80D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5" r="27827"/>
          <a:stretch/>
        </p:blipFill>
        <p:spPr>
          <a:xfrm>
            <a:off x="6469600" y="3363986"/>
            <a:ext cx="714792" cy="1604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7864CF-4AEC-466F-858F-CE601C562684}"/>
              </a:ext>
            </a:extLst>
          </p:cNvPr>
          <p:cNvSpPr txBox="1"/>
          <p:nvPr/>
        </p:nvSpPr>
        <p:spPr>
          <a:xfrm>
            <a:off x="9240003" y="2770838"/>
            <a:ext cx="2783089" cy="3809526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D124D-2D6A-4939-88E8-F1C3058C07F6}"/>
              </a:ext>
            </a:extLst>
          </p:cNvPr>
          <p:cNvSpPr txBox="1"/>
          <p:nvPr/>
        </p:nvSpPr>
        <p:spPr>
          <a:xfrm>
            <a:off x="168108" y="2758542"/>
            <a:ext cx="2934881" cy="3809526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F5E3CB-3D86-416E-A0F3-BC06A3EC5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752" y="4560394"/>
            <a:ext cx="1543377" cy="1574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A1A27B-F11A-4B59-8EAE-29E66089FC07}"/>
              </a:ext>
            </a:extLst>
          </p:cNvPr>
          <p:cNvSpPr txBox="1"/>
          <p:nvPr/>
        </p:nvSpPr>
        <p:spPr>
          <a:xfrm>
            <a:off x="3283844" y="2758542"/>
            <a:ext cx="2783089" cy="3809526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B90F90-2E71-4E5F-A927-60604E69690F}"/>
              </a:ext>
            </a:extLst>
          </p:cNvPr>
          <p:cNvSpPr/>
          <p:nvPr/>
        </p:nvSpPr>
        <p:spPr>
          <a:xfrm>
            <a:off x="578069" y="243291"/>
            <a:ext cx="11319641" cy="1631216"/>
          </a:xfrm>
          <a:prstGeom prst="rect">
            <a:avLst/>
          </a:prstGeom>
          <a:solidFill>
            <a:srgbClr val="62B1D8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Неорганічні</a:t>
            </a:r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сполуки</a:t>
            </a:r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–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це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сполуки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які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утворюються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всіма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хімічними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елементами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(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крім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більшості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органічних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сполук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Карбону),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хімічні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речовини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не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рослинного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і не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тваринного</a:t>
            </a:r>
            <a:r>
              <a:rPr lang="ru-RU" sz="32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походження</a:t>
            </a:r>
            <a:endParaRPr lang="ru-RU" sz="32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DB55300-631A-4E9D-BD83-7CDB1407FB68}"/>
              </a:ext>
            </a:extLst>
          </p:cNvPr>
          <p:cNvSpPr/>
          <p:nvPr/>
        </p:nvSpPr>
        <p:spPr>
          <a:xfrm>
            <a:off x="578070" y="1979794"/>
            <a:ext cx="11058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Складні</a:t>
            </a: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речовини</a:t>
            </a: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утворені</a:t>
            </a:r>
            <a:r>
              <a:rPr lang="ru-RU" sz="3200" dirty="0">
                <a:latin typeface="Monotype Corsiva" panose="03010101010201010101" pitchFamily="66" charset="0"/>
              </a:rPr>
              <a:t> атомами </a:t>
            </a:r>
            <a:r>
              <a:rPr lang="ru-RU" sz="3200" dirty="0" err="1">
                <a:latin typeface="Monotype Corsiva" panose="03010101010201010101" pitchFamily="66" charset="0"/>
              </a:rPr>
              <a:t>різних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хімічних</a:t>
            </a:r>
            <a:r>
              <a:rPr lang="ru-RU" sz="3200" dirty="0"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latin typeface="Monotype Corsiva" panose="03010101010201010101" pitchFamily="66" charset="0"/>
              </a:rPr>
              <a:t>елементів</a:t>
            </a:r>
            <a:r>
              <a:rPr lang="ru-RU" sz="3200" dirty="0">
                <a:latin typeface="Monotype Corsiva" panose="03010101010201010101" pitchFamily="66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CB4299-925F-4511-B39D-89BAE49333D6}"/>
              </a:ext>
            </a:extLst>
          </p:cNvPr>
          <p:cNvSpPr txBox="1"/>
          <p:nvPr/>
        </p:nvSpPr>
        <p:spPr>
          <a:xfrm flipH="1">
            <a:off x="589003" y="2659318"/>
            <a:ext cx="1940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оксиди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A925C53-A242-405D-818F-0B53DD5F6A5A}"/>
              </a:ext>
            </a:extLst>
          </p:cNvPr>
          <p:cNvSpPr/>
          <p:nvPr/>
        </p:nvSpPr>
        <p:spPr>
          <a:xfrm>
            <a:off x="3221036" y="2602642"/>
            <a:ext cx="2764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основи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44F3444-8520-4EA5-AB82-9A5587CB155B}"/>
              </a:ext>
            </a:extLst>
          </p:cNvPr>
          <p:cNvSpPr/>
          <p:nvPr/>
        </p:nvSpPr>
        <p:spPr>
          <a:xfrm>
            <a:off x="6154702" y="2650686"/>
            <a:ext cx="2984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кислоти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2683847-BA40-48C4-B336-5286DAE902F6}"/>
              </a:ext>
            </a:extLst>
          </p:cNvPr>
          <p:cNvSpPr/>
          <p:nvPr/>
        </p:nvSpPr>
        <p:spPr>
          <a:xfrm>
            <a:off x="10178540" y="2669856"/>
            <a:ext cx="9060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солі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063F0C-988A-4882-9D8F-270770DBCC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72" b="24103"/>
          <a:stretch/>
        </p:blipFill>
        <p:spPr>
          <a:xfrm>
            <a:off x="244279" y="3487390"/>
            <a:ext cx="2104311" cy="1128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0E0CCF-8686-4579-A8BC-C433E17F8475}"/>
              </a:ext>
            </a:extLst>
          </p:cNvPr>
          <p:cNvSpPr txBox="1"/>
          <p:nvPr/>
        </p:nvSpPr>
        <p:spPr>
          <a:xfrm>
            <a:off x="1334926" y="3268241"/>
            <a:ext cx="17620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Monotype Corsiva" panose="03010101010201010101" pitchFamily="66" charset="0"/>
              </a:rPr>
              <a:t>силіцій (І</a:t>
            </a:r>
            <a:r>
              <a:rPr lang="en-US" dirty="0">
                <a:latin typeface="Monotype Corsiva" panose="03010101010201010101" pitchFamily="66" charset="0"/>
              </a:rPr>
              <a:t>V</a:t>
            </a:r>
            <a:r>
              <a:rPr lang="uk-UA" dirty="0">
                <a:latin typeface="Monotype Corsiva" panose="03010101010201010101" pitchFamily="66" charset="0"/>
              </a:rPr>
              <a:t>) оксид </a:t>
            </a:r>
          </a:p>
          <a:p>
            <a:pPr algn="ctr"/>
            <a:r>
              <a:rPr lang="en-US" sz="2400" dirty="0">
                <a:latin typeface="Monotype Corsiva" panose="03010101010201010101" pitchFamily="66" charset="0"/>
              </a:rPr>
              <a:t>SiO</a:t>
            </a:r>
            <a:r>
              <a:rPr lang="en-US" dirty="0">
                <a:latin typeface="Monotype Corsiva" panose="03010101010201010101" pitchFamily="66" charset="0"/>
              </a:rPr>
              <a:t>2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CB9DD-3E24-49C6-B01E-15FC4172D1D2}"/>
              </a:ext>
            </a:extLst>
          </p:cNvPr>
          <p:cNvSpPr txBox="1"/>
          <p:nvPr/>
        </p:nvSpPr>
        <p:spPr>
          <a:xfrm>
            <a:off x="483586" y="6025384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Monotype Corsiva" panose="03010101010201010101" pitchFamily="66" charset="0"/>
              </a:rPr>
              <a:t>ферум</a:t>
            </a:r>
            <a:r>
              <a:rPr lang="uk-UA" dirty="0">
                <a:latin typeface="Monotype Corsiva" panose="03010101010201010101" pitchFamily="66" charset="0"/>
              </a:rPr>
              <a:t> (ІІІ) оксид </a:t>
            </a:r>
            <a:r>
              <a:rPr lang="en-US" sz="2400" dirty="0">
                <a:latin typeface="Monotype Corsiva" panose="03010101010201010101" pitchFamily="66" charset="0"/>
              </a:rPr>
              <a:t>Fe</a:t>
            </a:r>
            <a:r>
              <a:rPr lang="en-US" dirty="0">
                <a:latin typeface="Monotype Corsiva" panose="03010101010201010101" pitchFamily="66" charset="0"/>
              </a:rPr>
              <a:t>2</a:t>
            </a:r>
            <a:r>
              <a:rPr lang="en-US" sz="2400" dirty="0">
                <a:latin typeface="Monotype Corsiva" panose="03010101010201010101" pitchFamily="66" charset="0"/>
              </a:rPr>
              <a:t>O</a:t>
            </a:r>
            <a:r>
              <a:rPr lang="en-US" dirty="0">
                <a:latin typeface="Monotype Corsiva" panose="03010101010201010101" pitchFamily="66" charset="0"/>
              </a:rPr>
              <a:t>3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2096C5-F4AF-4647-A983-0B59908D12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34"/>
          <a:stretch/>
        </p:blipFill>
        <p:spPr>
          <a:xfrm>
            <a:off x="3914244" y="3372144"/>
            <a:ext cx="1503083" cy="11559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F535C5-4C99-433E-9BAA-AF66C6E87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931" r="32050"/>
          <a:stretch/>
        </p:blipFill>
        <p:spPr>
          <a:xfrm>
            <a:off x="3399612" y="4936981"/>
            <a:ext cx="578394" cy="15213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66CAD0B-9FB3-448B-BC27-6012B53D8ECF}"/>
              </a:ext>
            </a:extLst>
          </p:cNvPr>
          <p:cNvSpPr txBox="1"/>
          <p:nvPr/>
        </p:nvSpPr>
        <p:spPr>
          <a:xfrm>
            <a:off x="3412402" y="4477632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Monotype Corsiva" panose="03010101010201010101" pitchFamily="66" charset="0"/>
              </a:rPr>
              <a:t>натрій гідроксид </a:t>
            </a:r>
            <a:r>
              <a:rPr lang="en-US" sz="2400" dirty="0" err="1">
                <a:latin typeface="Monotype Corsiva" panose="03010101010201010101" pitchFamily="66" charset="0"/>
              </a:rPr>
              <a:t>NaOH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D7A636-FBB9-4D48-9483-0C55757FB4FE}"/>
              </a:ext>
            </a:extLst>
          </p:cNvPr>
          <p:cNvSpPr txBox="1"/>
          <p:nvPr/>
        </p:nvSpPr>
        <p:spPr>
          <a:xfrm>
            <a:off x="3857295" y="5286720"/>
            <a:ext cx="20665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err="1">
                <a:latin typeface="Monotype Corsiva" panose="03010101010201010101" pitchFamily="66" charset="0"/>
              </a:rPr>
              <a:t>ферум</a:t>
            </a:r>
            <a:r>
              <a:rPr lang="uk-UA" dirty="0">
                <a:latin typeface="Monotype Corsiva" panose="03010101010201010101" pitchFamily="66" charset="0"/>
              </a:rPr>
              <a:t> (ІІІ) гідроксид </a:t>
            </a:r>
          </a:p>
          <a:p>
            <a:pPr algn="ctr"/>
            <a:r>
              <a:rPr lang="en-US" sz="2400" dirty="0">
                <a:latin typeface="Monotype Corsiva" panose="03010101010201010101" pitchFamily="66" charset="0"/>
              </a:rPr>
              <a:t>Fe(OH)</a:t>
            </a:r>
            <a:r>
              <a:rPr lang="en-US" dirty="0">
                <a:latin typeface="Monotype Corsiva" panose="03010101010201010101" pitchFamily="66" charset="0"/>
              </a:rPr>
              <a:t>3</a:t>
            </a:r>
            <a:endParaRPr lang="uk-UA" dirty="0">
              <a:latin typeface="Monotype Corsiva" panose="03010101010201010101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0811A9-17EE-4D0D-9631-D28DB8DDEED6}"/>
              </a:ext>
            </a:extLst>
          </p:cNvPr>
          <p:cNvSpPr txBox="1"/>
          <p:nvPr/>
        </p:nvSpPr>
        <p:spPr>
          <a:xfrm>
            <a:off x="7111910" y="3724553"/>
            <a:ext cx="15504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Monotype Corsiva" panose="03010101010201010101" pitchFamily="66" charset="0"/>
              </a:rPr>
              <a:t>o</a:t>
            </a:r>
            <a:r>
              <a:rPr lang="uk-UA" dirty="0" err="1">
                <a:latin typeface="Monotype Corsiva" panose="03010101010201010101" pitchFamily="66" charset="0"/>
              </a:rPr>
              <a:t>ртофосфатна</a:t>
            </a:r>
            <a:r>
              <a:rPr lang="uk-UA" dirty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en-US" sz="2400" dirty="0">
                <a:latin typeface="Monotype Corsiva" panose="03010101010201010101" pitchFamily="66" charset="0"/>
              </a:rPr>
              <a:t>H</a:t>
            </a:r>
            <a:r>
              <a:rPr lang="en-US" dirty="0">
                <a:latin typeface="Monotype Corsiva" panose="03010101010201010101" pitchFamily="66" charset="0"/>
              </a:rPr>
              <a:t>3</a:t>
            </a:r>
            <a:r>
              <a:rPr lang="en-US" sz="2400" dirty="0">
                <a:latin typeface="Monotype Corsiva" panose="03010101010201010101" pitchFamily="66" charset="0"/>
              </a:rPr>
              <a:t>PO</a:t>
            </a:r>
            <a:r>
              <a:rPr lang="en-US" dirty="0">
                <a:latin typeface="Monotype Corsiva" panose="03010101010201010101" pitchFamily="66" charset="0"/>
              </a:rPr>
              <a:t>4</a:t>
            </a:r>
            <a:endParaRPr lang="uk-UA" dirty="0">
              <a:latin typeface="Monotype Corsiva" panose="03010101010201010101" pitchFamily="66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9FB256A-032D-4C96-9865-E02C7BA94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262" y="4980155"/>
            <a:ext cx="1960179" cy="1198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4C5F35-5B0E-4CA2-B513-8044C00EAF6F}"/>
              </a:ext>
            </a:extLst>
          </p:cNvPr>
          <p:cNvSpPr txBox="1"/>
          <p:nvPr/>
        </p:nvSpPr>
        <p:spPr>
          <a:xfrm>
            <a:off x="6651898" y="6118699"/>
            <a:ext cx="199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>
                <a:latin typeface="Monotype Corsiva" panose="03010101010201010101" pitchFamily="66" charset="0"/>
              </a:rPr>
              <a:t>хлоридна</a:t>
            </a:r>
            <a:r>
              <a:rPr lang="uk-UA" dirty="0">
                <a:latin typeface="Monotype Corsiva" panose="03010101010201010101" pitchFamily="66" charset="0"/>
              </a:rPr>
              <a:t> </a:t>
            </a:r>
            <a:r>
              <a:rPr lang="en-US" sz="2400" dirty="0" err="1">
                <a:latin typeface="Monotype Corsiva" panose="03010101010201010101" pitchFamily="66" charset="0"/>
              </a:rPr>
              <a:t>HCl</a:t>
            </a:r>
            <a:endParaRPr lang="uk-UA" sz="2400" dirty="0">
              <a:latin typeface="Monotype Corsiva" panose="03010101010201010101" pitchFamily="66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E12AC7-262C-4030-B1A5-14A1BAE730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93" t="9604" r="14368" b="15772"/>
          <a:stretch/>
        </p:blipFill>
        <p:spPr>
          <a:xfrm>
            <a:off x="10654562" y="4874975"/>
            <a:ext cx="1277918" cy="16683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0C9BF6-928F-40D3-9E00-0B5F2DA3AB1A}"/>
              </a:ext>
            </a:extLst>
          </p:cNvPr>
          <p:cNvSpPr txBox="1"/>
          <p:nvPr/>
        </p:nvSpPr>
        <p:spPr>
          <a:xfrm>
            <a:off x="9316252" y="5492386"/>
            <a:ext cx="14814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Monotype Corsiva" panose="03010101010201010101" pitchFamily="66" charset="0"/>
              </a:rPr>
              <a:t>натрій хлорид </a:t>
            </a:r>
          </a:p>
          <a:p>
            <a:pPr algn="ctr"/>
            <a:r>
              <a:rPr lang="en-US" sz="2400" dirty="0" err="1">
                <a:latin typeface="Monotype Corsiva" panose="03010101010201010101" pitchFamily="66" charset="0"/>
              </a:rPr>
              <a:t>NaCl</a:t>
            </a:r>
            <a:endParaRPr lang="uk-UA" dirty="0">
              <a:latin typeface="Monotype Corsiva" panose="03010101010201010101" pitchFamily="66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3C6DB62-66B4-4F72-ABF9-988A540C7E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042" b="23732"/>
          <a:stretch/>
        </p:blipFill>
        <p:spPr>
          <a:xfrm>
            <a:off x="9642670" y="3365729"/>
            <a:ext cx="1977754" cy="13841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DD2B3E-9B55-4918-ACB8-70BBD3C10117}"/>
              </a:ext>
            </a:extLst>
          </p:cNvPr>
          <p:cNvSpPr txBox="1"/>
          <p:nvPr/>
        </p:nvSpPr>
        <p:spPr>
          <a:xfrm>
            <a:off x="9276282" y="4589216"/>
            <a:ext cx="26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Monotype Corsiva" panose="03010101010201010101" pitchFamily="66" charset="0"/>
              </a:rPr>
              <a:t>кальцій карбонат </a:t>
            </a:r>
            <a:r>
              <a:rPr lang="uk-UA" sz="2400" dirty="0">
                <a:latin typeface="Monotype Corsiva" panose="03010101010201010101" pitchFamily="66" charset="0"/>
              </a:rPr>
              <a:t>СаСО</a:t>
            </a:r>
            <a:r>
              <a:rPr lang="uk-UA" dirty="0">
                <a:latin typeface="Monotype Corsiva" panose="03010101010201010101" pitchFamily="66" charset="0"/>
              </a:rPr>
              <a:t>3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B0BF3CAB-0FB8-483D-84C0-39C8AD8BD723}"/>
              </a:ext>
            </a:extLst>
          </p:cNvPr>
          <p:cNvCxnSpPr/>
          <p:nvPr/>
        </p:nvCxnSpPr>
        <p:spPr>
          <a:xfrm>
            <a:off x="168108" y="3258190"/>
            <a:ext cx="2928839" cy="613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2BBFE29-ACB4-4166-9908-924D8E0E8739}"/>
              </a:ext>
            </a:extLst>
          </p:cNvPr>
          <p:cNvCxnSpPr/>
          <p:nvPr/>
        </p:nvCxnSpPr>
        <p:spPr>
          <a:xfrm>
            <a:off x="3291697" y="3275481"/>
            <a:ext cx="2782413" cy="1564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95671E4-47ED-4CD2-A2FA-3F88F372A451}"/>
              </a:ext>
            </a:extLst>
          </p:cNvPr>
          <p:cNvCxnSpPr/>
          <p:nvPr/>
        </p:nvCxnSpPr>
        <p:spPr>
          <a:xfrm>
            <a:off x="6237301" y="3304397"/>
            <a:ext cx="2789343" cy="613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F5C3235-9DCC-4078-9CB3-325228BE480D}"/>
              </a:ext>
            </a:extLst>
          </p:cNvPr>
          <p:cNvCxnSpPr/>
          <p:nvPr/>
        </p:nvCxnSpPr>
        <p:spPr>
          <a:xfrm>
            <a:off x="9240003" y="3314786"/>
            <a:ext cx="278308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17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117B9-C237-4850-9441-719A2FE34DB8}"/>
              </a:ext>
            </a:extLst>
          </p:cNvPr>
          <p:cNvSpPr txBox="1">
            <a:spLocks/>
          </p:cNvSpPr>
          <p:nvPr/>
        </p:nvSpPr>
        <p:spPr>
          <a:xfrm>
            <a:off x="722586" y="165428"/>
            <a:ext cx="10515600" cy="1325563"/>
          </a:xfrm>
          <a:prstGeom prst="rect">
            <a:avLst/>
          </a:prstGeom>
          <a:solidFill>
            <a:srgbClr val="62B1D8"/>
          </a:solidFill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chemeClr val="bg1"/>
                </a:solidFill>
                <a:latin typeface="Monotype Corsiva" panose="03010101010201010101" pitchFamily="66" charset="0"/>
              </a:rPr>
              <a:t>Оксиди - складні речовини, які складаються </a:t>
            </a:r>
            <a:br>
              <a:rPr lang="ru-RU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>
                <a:solidFill>
                  <a:schemeClr val="bg1"/>
                </a:solidFill>
                <a:latin typeface="Monotype Corsiva" panose="03010101010201010101" pitchFamily="66" charset="0"/>
              </a:rPr>
              <a:t>з двох хімічних елементів, один з яких є Оксиген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A61CFF-F603-4419-AEE1-7D74E6D49D14}"/>
              </a:ext>
            </a:extLst>
          </p:cNvPr>
          <p:cNvSpPr/>
          <p:nvPr/>
        </p:nvSpPr>
        <p:spPr>
          <a:xfrm>
            <a:off x="312681" y="2043149"/>
            <a:ext cx="6477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1. </a:t>
            </a:r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Записуємо два елементи, </a:t>
            </a:r>
            <a:r>
              <a:rPr lang="uk-UA" sz="2800" b="1" dirty="0">
                <a:latin typeface="Monotype Corsiva" panose="03010101010201010101" pitchFamily="66" charset="0"/>
                <a:ea typeface="Calibri" panose="020F0502020204030204" pitchFamily="34" charset="0"/>
              </a:rPr>
              <a:t>символ </a:t>
            </a:r>
            <a:r>
              <a:rPr lang="uk-UA" sz="2800" b="1" dirty="0" err="1">
                <a:latin typeface="Monotype Corsiva" panose="03010101010201010101" pitchFamily="66" charset="0"/>
                <a:ea typeface="Calibri" panose="020F0502020204030204" pitchFamily="34" charset="0"/>
              </a:rPr>
              <a:t>Оксигену</a:t>
            </a:r>
            <a:r>
              <a:rPr lang="uk-UA" sz="2800" b="1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</a:p>
          <a:p>
            <a:r>
              <a:rPr lang="uk-UA" sz="2800" b="1" dirty="0">
                <a:latin typeface="Monotype Corsiva" panose="03010101010201010101" pitchFamily="66" charset="0"/>
                <a:ea typeface="Calibri" panose="020F0502020204030204" pitchFamily="34" charset="0"/>
              </a:rPr>
              <a:t>       завжди пишеться на другому місці. 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01D4D-573D-4DD8-98E3-58E5C39B0840}"/>
              </a:ext>
            </a:extLst>
          </p:cNvPr>
          <p:cNvSpPr txBox="1"/>
          <p:nvPr/>
        </p:nvSpPr>
        <p:spPr>
          <a:xfrm>
            <a:off x="3041429" y="1495261"/>
            <a:ext cx="6120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Алгоритм складання формули оксиду: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3A67F-5B89-43CB-854E-F6E604954BF0}"/>
              </a:ext>
            </a:extLst>
          </p:cNvPr>
          <p:cNvSpPr txBox="1"/>
          <p:nvPr/>
        </p:nvSpPr>
        <p:spPr>
          <a:xfrm>
            <a:off x="8094430" y="3078225"/>
            <a:ext cx="38753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>
                <a:latin typeface="Monotype Corsiva" panose="03010101010201010101" pitchFamily="66" charset="0"/>
              </a:rPr>
              <a:t>Al</a:t>
            </a:r>
            <a:r>
              <a:rPr lang="uk-UA" sz="13000" dirty="0">
                <a:latin typeface="Monotype Corsiva" panose="03010101010201010101" pitchFamily="66" charset="0"/>
              </a:rPr>
              <a:t> </a:t>
            </a:r>
            <a:r>
              <a:rPr lang="en-US" sz="13000" dirty="0">
                <a:latin typeface="Monotype Corsiva" panose="03010101010201010101" pitchFamily="66" charset="0"/>
              </a:rPr>
              <a:t>O</a:t>
            </a:r>
            <a:endParaRPr lang="ru-RU" sz="13000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390034-ABB2-458A-BDA5-F10A12474A88}"/>
              </a:ext>
            </a:extLst>
          </p:cNvPr>
          <p:cNvSpPr/>
          <p:nvPr/>
        </p:nvSpPr>
        <p:spPr>
          <a:xfrm>
            <a:off x="312680" y="2918311"/>
            <a:ext cx="871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2</a:t>
            </a:r>
            <a:r>
              <a:rPr lang="en-US" sz="2800" dirty="0">
                <a:latin typeface="Monotype Corsiva" panose="03010101010201010101" pitchFamily="66" charset="0"/>
              </a:rPr>
              <a:t>.</a:t>
            </a:r>
            <a:r>
              <a:rPr lang="uk-UA" sz="2800" dirty="0">
                <a:latin typeface="Monotype Corsiva" panose="03010101010201010101" pitchFamily="66" charset="0"/>
              </a:rPr>
              <a:t> </a:t>
            </a:r>
            <a:r>
              <a:rPr lang="ru-RU" sz="2800" dirty="0">
                <a:latin typeface="Monotype Corsiva" panose="03010101010201010101" pitchFamily="66" charset="0"/>
              </a:rPr>
              <a:t>Над символами </a:t>
            </a:r>
            <a:r>
              <a:rPr lang="ru-RU" sz="2800" dirty="0" err="1">
                <a:latin typeface="Monotype Corsiva" panose="03010101010201010101" pitchFamily="66" charset="0"/>
              </a:rPr>
              <a:t>елементів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ставимо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валентності</a:t>
            </a:r>
            <a:r>
              <a:rPr lang="ru-RU" sz="2800" dirty="0"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2ED71-9CA6-418E-94CA-5A7B05F8B8CA}"/>
              </a:ext>
            </a:extLst>
          </p:cNvPr>
          <p:cNvSpPr txBox="1"/>
          <p:nvPr/>
        </p:nvSpPr>
        <p:spPr>
          <a:xfrm>
            <a:off x="9025380" y="2802697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ІІІ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B6204-75D4-4265-92EA-3017D202F0C0}"/>
              </a:ext>
            </a:extLst>
          </p:cNvPr>
          <p:cNvSpPr txBox="1"/>
          <p:nvPr/>
        </p:nvSpPr>
        <p:spPr>
          <a:xfrm>
            <a:off x="10420591" y="2802697"/>
            <a:ext cx="575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ІІ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635EF8-570B-4CB8-9129-4D760C571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00" b="3860"/>
          <a:stretch/>
        </p:blipFill>
        <p:spPr>
          <a:xfrm>
            <a:off x="1082565" y="3441531"/>
            <a:ext cx="4929352" cy="3343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97C095-995B-495F-90F1-D487DC8D1B6E}"/>
              </a:ext>
            </a:extLst>
          </p:cNvPr>
          <p:cNvSpPr txBox="1"/>
          <p:nvPr/>
        </p:nvSpPr>
        <p:spPr>
          <a:xfrm>
            <a:off x="2448911" y="4206197"/>
            <a:ext cx="46245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F6EC5A76-1FC6-4A5E-8EC3-59735814F0EC}"/>
              </a:ext>
            </a:extLst>
          </p:cNvPr>
          <p:cNvCxnSpPr/>
          <p:nvPr/>
        </p:nvCxnSpPr>
        <p:spPr>
          <a:xfrm flipV="1">
            <a:off x="2690648" y="3836276"/>
            <a:ext cx="0" cy="2942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0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6E4A9-E938-4CF6-A469-BD2519ECE833}"/>
              </a:ext>
            </a:extLst>
          </p:cNvPr>
          <p:cNvSpPr txBox="1">
            <a:spLocks/>
          </p:cNvSpPr>
          <p:nvPr/>
        </p:nvSpPr>
        <p:spPr>
          <a:xfrm>
            <a:off x="722586" y="165428"/>
            <a:ext cx="10515600" cy="1325563"/>
          </a:xfrm>
          <a:prstGeom prst="rect">
            <a:avLst/>
          </a:prstGeom>
          <a:solidFill>
            <a:srgbClr val="62B1D8"/>
          </a:solidFill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chemeClr val="bg1"/>
                </a:solidFill>
                <a:latin typeface="Monotype Corsiva" panose="03010101010201010101" pitchFamily="66" charset="0"/>
              </a:rPr>
              <a:t>Оксиди - складні речовини, які складаються </a:t>
            </a:r>
            <a:br>
              <a:rPr lang="ru-RU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>
                <a:solidFill>
                  <a:schemeClr val="bg1"/>
                </a:solidFill>
                <a:latin typeface="Monotype Corsiva" panose="03010101010201010101" pitchFamily="66" charset="0"/>
              </a:rPr>
              <a:t>з двох хімічних елементів, один з яких є Оксиген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E026FF-9CB5-4697-8A04-D51D4B196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664786-DD55-471B-97A3-3329805E5DB5}"/>
              </a:ext>
            </a:extLst>
          </p:cNvPr>
          <p:cNvSpPr/>
          <p:nvPr/>
        </p:nvSpPr>
        <p:spPr>
          <a:xfrm>
            <a:off x="312681" y="2043149"/>
            <a:ext cx="6636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1. </a:t>
            </a:r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Записуємо два елементи, </a:t>
            </a:r>
            <a:r>
              <a:rPr lang="uk-UA" sz="2800" b="1" dirty="0">
                <a:latin typeface="Monotype Corsiva" panose="03010101010201010101" pitchFamily="66" charset="0"/>
                <a:ea typeface="Calibri" panose="020F0502020204030204" pitchFamily="34" charset="0"/>
              </a:rPr>
              <a:t>символ </a:t>
            </a:r>
            <a:r>
              <a:rPr lang="uk-UA" sz="2800" b="1" dirty="0" err="1">
                <a:latin typeface="Monotype Corsiva" panose="03010101010201010101" pitchFamily="66" charset="0"/>
                <a:ea typeface="Calibri" panose="020F0502020204030204" pitchFamily="34" charset="0"/>
              </a:rPr>
              <a:t>Оксигену</a:t>
            </a:r>
            <a:r>
              <a:rPr lang="uk-UA" sz="2800" b="1" dirty="0">
                <a:latin typeface="Monotype Corsiva" panose="03010101010201010101" pitchFamily="66" charset="0"/>
                <a:ea typeface="Calibri" panose="020F0502020204030204" pitchFamily="34" charset="0"/>
              </a:rPr>
              <a:t>    </a:t>
            </a:r>
          </a:p>
          <a:p>
            <a:r>
              <a:rPr lang="uk-UA" sz="2800" b="1" dirty="0">
                <a:latin typeface="Monotype Corsiva" panose="03010101010201010101" pitchFamily="66" charset="0"/>
                <a:ea typeface="Calibri" panose="020F0502020204030204" pitchFamily="34" charset="0"/>
              </a:rPr>
              <a:t>    завжди пишеться на другому місці. 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2C696-1AB8-4866-8992-6F3541E2FAF5}"/>
              </a:ext>
            </a:extLst>
          </p:cNvPr>
          <p:cNvSpPr txBox="1"/>
          <p:nvPr/>
        </p:nvSpPr>
        <p:spPr>
          <a:xfrm>
            <a:off x="3041429" y="1495261"/>
            <a:ext cx="6120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Алгоритм складання формули оксиду: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4535D-5599-4CAF-8D54-8852A0D66060}"/>
              </a:ext>
            </a:extLst>
          </p:cNvPr>
          <p:cNvSpPr txBox="1"/>
          <p:nvPr/>
        </p:nvSpPr>
        <p:spPr>
          <a:xfrm>
            <a:off x="8094430" y="3078225"/>
            <a:ext cx="38753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>
                <a:latin typeface="Monotype Corsiva" panose="03010101010201010101" pitchFamily="66" charset="0"/>
              </a:rPr>
              <a:t>Al</a:t>
            </a:r>
            <a:r>
              <a:rPr lang="uk-UA" sz="13000" dirty="0">
                <a:latin typeface="Monotype Corsiva" panose="03010101010201010101" pitchFamily="66" charset="0"/>
              </a:rPr>
              <a:t> </a:t>
            </a:r>
            <a:r>
              <a:rPr lang="en-US" sz="13000" dirty="0">
                <a:latin typeface="Monotype Corsiva" panose="03010101010201010101" pitchFamily="66" charset="0"/>
              </a:rPr>
              <a:t>O</a:t>
            </a:r>
            <a:endParaRPr lang="ru-RU" sz="13000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E9E0B5-BF20-4730-98D1-E11BDD59970B}"/>
              </a:ext>
            </a:extLst>
          </p:cNvPr>
          <p:cNvSpPr/>
          <p:nvPr/>
        </p:nvSpPr>
        <p:spPr>
          <a:xfrm>
            <a:off x="312678" y="3195900"/>
            <a:ext cx="8712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2.</a:t>
            </a:r>
            <a:r>
              <a:rPr lang="uk-UA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>
                <a:latin typeface="Monotype Corsiva" panose="03010101010201010101" pitchFamily="66" charset="0"/>
              </a:rPr>
              <a:t>Над символами </a:t>
            </a:r>
            <a:r>
              <a:rPr lang="ru-RU" sz="2800" dirty="0" err="1">
                <a:latin typeface="Monotype Corsiva" panose="03010101010201010101" pitchFamily="66" charset="0"/>
              </a:rPr>
              <a:t>елементів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ставимо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валентності</a:t>
            </a:r>
            <a:r>
              <a:rPr lang="ru-RU" sz="2800" dirty="0"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3EBD4-83E0-4B58-B266-CEBFC1A06EF3}"/>
              </a:ext>
            </a:extLst>
          </p:cNvPr>
          <p:cNvSpPr txBox="1"/>
          <p:nvPr/>
        </p:nvSpPr>
        <p:spPr>
          <a:xfrm>
            <a:off x="9025380" y="2802697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ІІІ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B656F-5A57-4941-9F99-BEA2DD579A40}"/>
              </a:ext>
            </a:extLst>
          </p:cNvPr>
          <p:cNvSpPr txBox="1"/>
          <p:nvPr/>
        </p:nvSpPr>
        <p:spPr>
          <a:xfrm>
            <a:off x="10420591" y="2802697"/>
            <a:ext cx="575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ІІ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E7958-5724-4F0A-84DD-5E2B2CE58FE8}"/>
              </a:ext>
            </a:extLst>
          </p:cNvPr>
          <p:cNvSpPr txBox="1"/>
          <p:nvPr/>
        </p:nvSpPr>
        <p:spPr>
          <a:xfrm>
            <a:off x="9909793" y="2387199"/>
            <a:ext cx="433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6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BFEAE1-DDA4-48B4-BF20-FA146D2DB80B}"/>
              </a:ext>
            </a:extLst>
          </p:cNvPr>
          <p:cNvSpPr txBox="1"/>
          <p:nvPr/>
        </p:nvSpPr>
        <p:spPr>
          <a:xfrm>
            <a:off x="9611370" y="4293602"/>
            <a:ext cx="433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>
                <a:latin typeface="Monotype Corsiva" panose="03010101010201010101" pitchFamily="66" charset="0"/>
              </a:rPr>
              <a:t>2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2C0025-C053-4E55-A4A5-9E6D5FA8C81A}"/>
              </a:ext>
            </a:extLst>
          </p:cNvPr>
          <p:cNvSpPr txBox="1"/>
          <p:nvPr/>
        </p:nvSpPr>
        <p:spPr>
          <a:xfrm>
            <a:off x="10806922" y="4328376"/>
            <a:ext cx="433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>
                <a:latin typeface="Monotype Corsiva" panose="03010101010201010101" pitchFamily="66" charset="0"/>
              </a:rPr>
              <a:t>3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D11858F-F748-4D26-A346-BFCA78F43777}"/>
              </a:ext>
            </a:extLst>
          </p:cNvPr>
          <p:cNvCxnSpPr/>
          <p:nvPr/>
        </p:nvCxnSpPr>
        <p:spPr>
          <a:xfrm flipH="1">
            <a:off x="9670615" y="2771919"/>
            <a:ext cx="307104" cy="15991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8FC6511-6A02-4CFE-B00B-EC64E8C601C5}"/>
              </a:ext>
            </a:extLst>
          </p:cNvPr>
          <p:cNvCxnSpPr/>
          <p:nvPr/>
        </p:nvCxnSpPr>
        <p:spPr>
          <a:xfrm>
            <a:off x="10340578" y="2772708"/>
            <a:ext cx="282376" cy="15912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194CF7-9174-4025-A56C-8A25A37752B7}"/>
              </a:ext>
            </a:extLst>
          </p:cNvPr>
          <p:cNvSpPr/>
          <p:nvPr/>
        </p:nvSpPr>
        <p:spPr>
          <a:xfrm>
            <a:off x="312678" y="4011426"/>
            <a:ext cx="71579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3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Знаходимо найменше спільне кратне для значень </a:t>
            </a:r>
          </a:p>
          <a:p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    валентностей.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F43927-33F1-4D1C-96D0-EC530161A5F3}"/>
              </a:ext>
            </a:extLst>
          </p:cNvPr>
          <p:cNvSpPr/>
          <p:nvPr/>
        </p:nvSpPr>
        <p:spPr>
          <a:xfrm>
            <a:off x="312678" y="5097817"/>
            <a:ext cx="78745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4. </a:t>
            </a:r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Знаходимо число атомів елементів, поділивши </a:t>
            </a:r>
          </a:p>
          <a:p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</a:rPr>
              <a:t>    найменше спільне кратне на значення валентностей.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9C98-069B-4058-9EE9-0B75F250EF27}"/>
              </a:ext>
            </a:extLst>
          </p:cNvPr>
          <p:cNvSpPr txBox="1"/>
          <p:nvPr/>
        </p:nvSpPr>
        <p:spPr>
          <a:xfrm>
            <a:off x="482600" y="4291148"/>
            <a:ext cx="10507133" cy="1791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CA1E-5B84-4872-8B62-F11AC13EC0E7}"/>
              </a:ext>
            </a:extLst>
          </p:cNvPr>
          <p:cNvSpPr txBox="1"/>
          <p:nvPr/>
        </p:nvSpPr>
        <p:spPr>
          <a:xfrm>
            <a:off x="482600" y="2288970"/>
            <a:ext cx="10507133" cy="1791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4DC61DE-D185-41FA-8A32-EEDB3A09C24B}"/>
              </a:ext>
            </a:extLst>
          </p:cNvPr>
          <p:cNvSpPr txBox="1">
            <a:spLocks/>
          </p:cNvSpPr>
          <p:nvPr/>
        </p:nvSpPr>
        <p:spPr>
          <a:xfrm>
            <a:off x="722586" y="165428"/>
            <a:ext cx="10515600" cy="1325563"/>
          </a:xfrm>
          <a:prstGeom prst="rect">
            <a:avLst/>
          </a:prstGeom>
          <a:solidFill>
            <a:srgbClr val="62B1D8"/>
          </a:solidFill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>
                <a:solidFill>
                  <a:schemeClr val="bg1"/>
                </a:solidFill>
                <a:latin typeface="Monotype Corsiva" panose="03010101010201010101" pitchFamily="66" charset="0"/>
              </a:rPr>
              <a:t>Оксиди - складні речовини, які складаються </a:t>
            </a:r>
            <a:br>
              <a:rPr lang="ru-RU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>
                <a:solidFill>
                  <a:schemeClr val="bg1"/>
                </a:solidFill>
                <a:latin typeface="Monotype Corsiva" panose="03010101010201010101" pitchFamily="66" charset="0"/>
              </a:rPr>
              <a:t>з двох хімічних елементів, один з яких є Оксиген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2BA1E-2330-424F-A39F-0E6EA2B0EB34}"/>
              </a:ext>
            </a:extLst>
          </p:cNvPr>
          <p:cNvSpPr txBox="1"/>
          <p:nvPr/>
        </p:nvSpPr>
        <p:spPr>
          <a:xfrm>
            <a:off x="4616229" y="1597593"/>
            <a:ext cx="2412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Назви оксидів: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483379-14BB-40D2-B30E-7D23952DF41A}"/>
              </a:ext>
            </a:extLst>
          </p:cNvPr>
          <p:cNvSpPr txBox="1"/>
          <p:nvPr/>
        </p:nvSpPr>
        <p:spPr>
          <a:xfrm>
            <a:off x="1202564" y="3226577"/>
            <a:ext cx="10035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Al</a:t>
            </a:r>
            <a:r>
              <a:rPr lang="uk-UA" sz="3600" dirty="0">
                <a:latin typeface="Monotype Corsiva" panose="03010101010201010101" pitchFamily="66" charset="0"/>
              </a:rPr>
              <a:t>2</a:t>
            </a:r>
            <a:r>
              <a:rPr lang="en-US" sz="5400" dirty="0">
                <a:latin typeface="Monotype Corsiva" panose="03010101010201010101" pitchFamily="66" charset="0"/>
              </a:rPr>
              <a:t>O</a:t>
            </a:r>
            <a:r>
              <a:rPr lang="uk-UA" sz="3600" dirty="0">
                <a:latin typeface="Monotype Corsiva" panose="03010101010201010101" pitchFamily="66" charset="0"/>
              </a:rPr>
              <a:t>3 – алюміній оксид,   </a:t>
            </a:r>
            <a:r>
              <a:rPr lang="uk-UA" sz="5400" dirty="0" err="1">
                <a:latin typeface="Monotype Corsiva" panose="03010101010201010101" pitchFamily="66" charset="0"/>
              </a:rPr>
              <a:t>СаО</a:t>
            </a:r>
            <a:r>
              <a:rPr lang="uk-UA" sz="5400" dirty="0">
                <a:latin typeface="Monotype Corsiva" panose="03010101010201010101" pitchFamily="66" charset="0"/>
              </a:rPr>
              <a:t> </a:t>
            </a:r>
            <a:r>
              <a:rPr lang="uk-UA" sz="3600" dirty="0">
                <a:latin typeface="Monotype Corsiva" panose="03010101010201010101" pitchFamily="66" charset="0"/>
              </a:rPr>
              <a:t>– кальцій оксид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54A9D6E-5786-4E2F-BDC8-A8B68FD3482A}"/>
              </a:ext>
            </a:extLst>
          </p:cNvPr>
          <p:cNvSpPr/>
          <p:nvPr/>
        </p:nvSpPr>
        <p:spPr>
          <a:xfrm>
            <a:off x="559097" y="2288970"/>
            <a:ext cx="6096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Для елементів зі сталою валентністю:</a:t>
            </a:r>
            <a:endParaRPr lang="ru-RU" sz="28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C9C4CF-F9F0-41E2-B7C6-8154BE955E48}"/>
              </a:ext>
            </a:extLst>
          </p:cNvPr>
          <p:cNvSpPr/>
          <p:nvPr/>
        </p:nvSpPr>
        <p:spPr>
          <a:xfrm>
            <a:off x="2731899" y="2673220"/>
            <a:ext cx="618150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uk-UA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 елемента + слово «оксид»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C33463-83BA-4B9C-AC37-EBD3BB11A0BB}"/>
              </a:ext>
            </a:extLst>
          </p:cNvPr>
          <p:cNvSpPr/>
          <p:nvPr/>
        </p:nvSpPr>
        <p:spPr>
          <a:xfrm>
            <a:off x="564997" y="4278505"/>
            <a:ext cx="10515303" cy="179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Для елементів зі змінною валентністю:</a:t>
            </a:r>
            <a:endParaRPr lang="ru-RU" sz="2800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40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uk-UA" sz="40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 елемента + валентність + слово «оксид»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4000" dirty="0">
                <a:solidFill>
                  <a:schemeClr val="accent1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sz="4000" dirty="0">
              <a:solidFill>
                <a:schemeClr val="accent1">
                  <a:lumMod val="75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950687-002C-4D5D-B3D9-5660EA3A71DB}"/>
              </a:ext>
            </a:extLst>
          </p:cNvPr>
          <p:cNvSpPr/>
          <p:nvPr/>
        </p:nvSpPr>
        <p:spPr>
          <a:xfrm>
            <a:off x="823016" y="5159781"/>
            <a:ext cx="10600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CO </a:t>
            </a:r>
            <a:r>
              <a:rPr lang="uk-UA" sz="3600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– карбон (ІІ) оксид,  </a:t>
            </a:r>
            <a:r>
              <a:rPr lang="uk-UA" sz="5400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SO</a:t>
            </a:r>
            <a:r>
              <a:rPr lang="uk-UA" sz="3600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uk-UA" sz="5400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uk-UA" sz="4000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– </a:t>
            </a:r>
            <a:r>
              <a:rPr lang="uk-UA" sz="4000" dirty="0" err="1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сульфур</a:t>
            </a:r>
            <a:r>
              <a:rPr lang="uk-UA" sz="4000" dirty="0">
                <a:solidFill>
                  <a:prstClr val="black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(ІV) оксид</a:t>
            </a:r>
            <a:r>
              <a:rPr lang="uk-UA" sz="4000" dirty="0">
                <a:solidFill>
                  <a:srgbClr val="5B9BD5">
                    <a:lumMod val="75000"/>
                  </a:srgb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61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0CDF2-3A14-49F1-8354-B16E90178ECA}"/>
              </a:ext>
            </a:extLst>
          </p:cNvPr>
          <p:cNvSpPr txBox="1">
            <a:spLocks/>
          </p:cNvSpPr>
          <p:nvPr/>
        </p:nvSpPr>
        <p:spPr>
          <a:xfrm>
            <a:off x="380999" y="153458"/>
            <a:ext cx="11514667" cy="828675"/>
          </a:xfrm>
          <a:prstGeom prst="rect">
            <a:avLst/>
          </a:prstGeom>
          <a:solidFill>
            <a:srgbClr val="62B1D8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latin typeface="Monotype Corsiva" panose="03010101010201010101" pitchFamily="66" charset="0"/>
                <a:ea typeface="Calibri" panose="020F0502020204030204" pitchFamily="34" charset="0"/>
              </a:rPr>
              <a:t>Кислотні оксиди </a:t>
            </a:r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– такі, яким відповідають кислоти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F7076B-AB66-44D3-BBBA-A915B660CEAC}"/>
              </a:ext>
            </a:extLst>
          </p:cNvPr>
          <p:cNvSpPr/>
          <p:nvPr/>
        </p:nvSpPr>
        <p:spPr>
          <a:xfrm>
            <a:off x="194734" y="3458989"/>
            <a:ext cx="11811000" cy="286232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 - більшість оксидів неметалічних елементів:</a:t>
            </a:r>
          </a:p>
          <a:p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                         SO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CO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Р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5</a:t>
            </a:r>
          </a:p>
          <a:p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- оксиди металічних елементів зі ступенем окиснення, більшим +3:</a:t>
            </a:r>
          </a:p>
          <a:p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                          CrO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3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Mn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7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48E304B-1485-43BA-A4E7-3D7DF59607A9}"/>
              </a:ext>
            </a:extLst>
          </p:cNvPr>
          <p:cNvGrpSpPr/>
          <p:nvPr/>
        </p:nvGrpSpPr>
        <p:grpSpPr>
          <a:xfrm>
            <a:off x="2895600" y="982133"/>
            <a:ext cx="2691763" cy="1192598"/>
            <a:chOff x="2895600" y="982133"/>
            <a:chExt cx="2691763" cy="1192598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A0ECA7F-F1DE-4C31-A13A-671DE8B0E681}"/>
                </a:ext>
              </a:extLst>
            </p:cNvPr>
            <p:cNvSpPr/>
            <p:nvPr/>
          </p:nvSpPr>
          <p:spPr>
            <a:xfrm>
              <a:off x="3756788" y="982133"/>
              <a:ext cx="112242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54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SO</a:t>
              </a:r>
              <a:r>
                <a:rPr lang="uk-UA" sz="3600" dirty="0">
                  <a:solidFill>
                    <a:prstClr val="black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3</a:t>
              </a:r>
              <a:endParaRPr lang="ru-RU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3A9EB6-EB2E-481A-A122-5F2DD85F6CFB}"/>
                </a:ext>
              </a:extLst>
            </p:cNvPr>
            <p:cNvSpPr txBox="1"/>
            <p:nvPr/>
          </p:nvSpPr>
          <p:spPr>
            <a:xfrm>
              <a:off x="2895600" y="1651511"/>
              <a:ext cx="26917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err="1">
                  <a:latin typeface="Monotype Corsiva" panose="03010101010201010101" pitchFamily="66" charset="0"/>
                </a:rPr>
                <a:t>сульфур</a:t>
              </a:r>
              <a:r>
                <a:rPr lang="uk-UA" sz="2800" dirty="0">
                  <a:latin typeface="Monotype Corsiva" panose="03010101010201010101" pitchFamily="66" charset="0"/>
                </a:rPr>
                <a:t> (</a:t>
              </a:r>
              <a:r>
                <a:rPr lang="en-US" sz="2800" dirty="0">
                  <a:latin typeface="Monotype Corsiva" panose="03010101010201010101" pitchFamily="66" charset="0"/>
                </a:rPr>
                <a:t>V</a:t>
              </a:r>
              <a:r>
                <a:rPr lang="uk-UA" sz="2800" dirty="0">
                  <a:latin typeface="Monotype Corsiva" panose="03010101010201010101" pitchFamily="66" charset="0"/>
                </a:rPr>
                <a:t>І) оксид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</p:grp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29A86274-E396-4B76-BF97-9D63E3FFCB9C}"/>
              </a:ext>
            </a:extLst>
          </p:cNvPr>
          <p:cNvCxnSpPr/>
          <p:nvPr/>
        </p:nvCxnSpPr>
        <p:spPr>
          <a:xfrm>
            <a:off x="5317066" y="1443798"/>
            <a:ext cx="110913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480778F-E75B-4D80-AE69-02530C8B8AFF}"/>
              </a:ext>
            </a:extLst>
          </p:cNvPr>
          <p:cNvGrpSpPr/>
          <p:nvPr/>
        </p:nvGrpSpPr>
        <p:grpSpPr>
          <a:xfrm>
            <a:off x="6448551" y="982133"/>
            <a:ext cx="2844048" cy="1192598"/>
            <a:chOff x="6448551" y="982133"/>
            <a:chExt cx="2844048" cy="119259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344C48E-FCC3-4B89-8AD4-1B3611A49D93}"/>
                </a:ext>
              </a:extLst>
            </p:cNvPr>
            <p:cNvSpPr/>
            <p:nvPr/>
          </p:nvSpPr>
          <p:spPr>
            <a:xfrm>
              <a:off x="6864054" y="982133"/>
              <a:ext cx="17972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Н</a:t>
              </a:r>
              <a:r>
                <a:rPr lang="uk-UA" sz="36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2</a:t>
              </a:r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SO</a:t>
              </a:r>
              <a:r>
                <a:rPr lang="uk-UA" sz="36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4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F4A8B9-AD1B-4109-9F6B-497460B220E1}"/>
                </a:ext>
              </a:extLst>
            </p:cNvPr>
            <p:cNvSpPr txBox="1"/>
            <p:nvPr/>
          </p:nvSpPr>
          <p:spPr>
            <a:xfrm>
              <a:off x="6448551" y="1651511"/>
              <a:ext cx="28440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сульфатна кислота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3F9B6A2-3693-40B9-A6B7-11F7164A3C8C}"/>
              </a:ext>
            </a:extLst>
          </p:cNvPr>
          <p:cNvCxnSpPr/>
          <p:nvPr/>
        </p:nvCxnSpPr>
        <p:spPr>
          <a:xfrm>
            <a:off x="5339418" y="2574841"/>
            <a:ext cx="110913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DA0DCE9-14BB-4F4E-8A32-D9A1D341E3ED}"/>
              </a:ext>
            </a:extLst>
          </p:cNvPr>
          <p:cNvGrpSpPr/>
          <p:nvPr/>
        </p:nvGrpSpPr>
        <p:grpSpPr>
          <a:xfrm>
            <a:off x="2895599" y="2113176"/>
            <a:ext cx="2664512" cy="1254153"/>
            <a:chOff x="2895599" y="2113176"/>
            <a:chExt cx="2664512" cy="12541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EE4F87-1057-41D5-AC27-5FA2057B49A4}"/>
                </a:ext>
              </a:extLst>
            </p:cNvPr>
            <p:cNvSpPr txBox="1"/>
            <p:nvPr/>
          </p:nvSpPr>
          <p:spPr>
            <a:xfrm flipH="1">
              <a:off x="3523107" y="2113176"/>
              <a:ext cx="19463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Monotype Corsiva" panose="03010101010201010101" pitchFamily="66" charset="0"/>
                </a:rPr>
                <a:t>N</a:t>
              </a:r>
              <a:r>
                <a:rPr lang="en-US" sz="3600" dirty="0">
                  <a:latin typeface="Monotype Corsiva" panose="03010101010201010101" pitchFamily="66" charset="0"/>
                </a:rPr>
                <a:t>2</a:t>
              </a:r>
              <a:r>
                <a:rPr lang="en-US" sz="5400" dirty="0">
                  <a:latin typeface="Monotype Corsiva" panose="03010101010201010101" pitchFamily="66" charset="0"/>
                </a:rPr>
                <a:t>O</a:t>
              </a:r>
              <a:r>
                <a:rPr lang="en-US" sz="3600" dirty="0">
                  <a:latin typeface="Monotype Corsiva" panose="03010101010201010101" pitchFamily="66" charset="0"/>
                </a:rPr>
                <a:t>5</a:t>
              </a:r>
              <a:endParaRPr lang="ru-RU" sz="3600" dirty="0">
                <a:latin typeface="Monotype Corsiva" panose="03010101010201010101" pitchFamily="66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088515-79C3-4DEC-862B-E7A75A42E00C}"/>
                </a:ext>
              </a:extLst>
            </p:cNvPr>
            <p:cNvSpPr txBox="1"/>
            <p:nvPr/>
          </p:nvSpPr>
          <p:spPr>
            <a:xfrm>
              <a:off x="2895599" y="2844109"/>
              <a:ext cx="26645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>
                  <a:latin typeface="Monotype Corsiva" panose="03010101010201010101" pitchFamily="66" charset="0"/>
                </a:rPr>
                <a:t>нітроген (</a:t>
              </a:r>
              <a:r>
                <a:rPr lang="en-US" sz="2800" dirty="0">
                  <a:latin typeface="Monotype Corsiva" panose="03010101010201010101" pitchFamily="66" charset="0"/>
                </a:rPr>
                <a:t>V</a:t>
              </a:r>
              <a:r>
                <a:rPr lang="uk-UA" sz="2800" dirty="0">
                  <a:latin typeface="Monotype Corsiva" panose="03010101010201010101" pitchFamily="66" charset="0"/>
                </a:rPr>
                <a:t>) оксид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6C04BB1-5D1C-4425-93E1-E6162D3E636B}"/>
              </a:ext>
            </a:extLst>
          </p:cNvPr>
          <p:cNvGrpSpPr/>
          <p:nvPr/>
        </p:nvGrpSpPr>
        <p:grpSpPr>
          <a:xfrm>
            <a:off x="6448551" y="2113176"/>
            <a:ext cx="2701381" cy="1259244"/>
            <a:chOff x="6448551" y="2113176"/>
            <a:chExt cx="2701381" cy="1259244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7779A55-2386-4C36-AD06-56B0835138FB}"/>
                </a:ext>
              </a:extLst>
            </p:cNvPr>
            <p:cNvSpPr/>
            <p:nvPr/>
          </p:nvSpPr>
          <p:spPr>
            <a:xfrm>
              <a:off x="6864053" y="2113176"/>
              <a:ext cx="175881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Н</a:t>
              </a:r>
              <a:r>
                <a:rPr lang="en-US" sz="54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N</a:t>
              </a:r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O</a:t>
              </a:r>
              <a:r>
                <a:rPr lang="en-US" sz="36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3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646735-6CCF-4A97-B833-3A048E97173A}"/>
                </a:ext>
              </a:extLst>
            </p:cNvPr>
            <p:cNvSpPr txBox="1"/>
            <p:nvPr/>
          </p:nvSpPr>
          <p:spPr>
            <a:xfrm>
              <a:off x="6448551" y="2849200"/>
              <a:ext cx="2701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нітратна кислота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4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C5ECF40-734F-485A-AA97-BDA141D0E0C1}"/>
              </a:ext>
            </a:extLst>
          </p:cNvPr>
          <p:cNvSpPr txBox="1">
            <a:spLocks/>
          </p:cNvSpPr>
          <p:nvPr/>
        </p:nvSpPr>
        <p:spPr>
          <a:xfrm>
            <a:off x="380999" y="153458"/>
            <a:ext cx="11514667" cy="828675"/>
          </a:xfrm>
          <a:prstGeom prst="rect">
            <a:avLst/>
          </a:prstGeom>
          <a:solidFill>
            <a:srgbClr val="62B1D8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>
                <a:latin typeface="Monotype Corsiva" panose="03010101010201010101" pitchFamily="66" charset="0"/>
                <a:ea typeface="Calibri" panose="020F0502020204030204" pitchFamily="34" charset="0"/>
              </a:rPr>
              <a:t>Основні оксиди </a:t>
            </a:r>
            <a:r>
              <a:rPr lang="uk-UA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– такі, яким відповідають основи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57C5F71B-03F1-4299-9B3C-5BDCEEB3D43D}"/>
              </a:ext>
            </a:extLst>
          </p:cNvPr>
          <p:cNvCxnSpPr/>
          <p:nvPr/>
        </p:nvCxnSpPr>
        <p:spPr>
          <a:xfrm>
            <a:off x="5317066" y="1443798"/>
            <a:ext cx="110913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938AD5-A15D-4EB0-B9B4-BCD25AD71067}"/>
              </a:ext>
            </a:extLst>
          </p:cNvPr>
          <p:cNvGrpSpPr/>
          <p:nvPr/>
        </p:nvGrpSpPr>
        <p:grpSpPr>
          <a:xfrm>
            <a:off x="3185388" y="982133"/>
            <a:ext cx="1946367" cy="1184940"/>
            <a:chOff x="3185388" y="982133"/>
            <a:chExt cx="1946367" cy="11849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C4A867-7BA1-47C2-A22D-00691AB5F70F}"/>
                </a:ext>
              </a:extLst>
            </p:cNvPr>
            <p:cNvSpPr txBox="1"/>
            <p:nvPr/>
          </p:nvSpPr>
          <p:spPr>
            <a:xfrm>
              <a:off x="3369734" y="982133"/>
              <a:ext cx="15776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Monotype Corsiva" panose="03010101010201010101" pitchFamily="66" charset="0"/>
                </a:rPr>
                <a:t>Na</a:t>
              </a:r>
              <a:r>
                <a:rPr lang="en-US" sz="3600" dirty="0">
                  <a:latin typeface="Monotype Corsiva" panose="03010101010201010101" pitchFamily="66" charset="0"/>
                </a:rPr>
                <a:t>2</a:t>
              </a:r>
              <a:r>
                <a:rPr lang="en-US" sz="5400" dirty="0">
                  <a:latin typeface="Monotype Corsiva" panose="03010101010201010101" pitchFamily="66" charset="0"/>
                </a:rPr>
                <a:t>O</a:t>
              </a:r>
              <a:endParaRPr lang="ru-RU" sz="5400" dirty="0">
                <a:latin typeface="Monotype Corsiva" panose="03010101010201010101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53D65F-9D5C-47CC-A30A-55735A03BAF7}"/>
                </a:ext>
              </a:extLst>
            </p:cNvPr>
            <p:cNvSpPr txBox="1"/>
            <p:nvPr/>
          </p:nvSpPr>
          <p:spPr>
            <a:xfrm>
              <a:off x="3185388" y="1643853"/>
              <a:ext cx="19463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>
                  <a:latin typeface="Monotype Corsiva" panose="03010101010201010101" pitchFamily="66" charset="0"/>
                </a:rPr>
                <a:t>натрій оксид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A561EAA-D698-41DB-A5C4-7363D06B3164}"/>
              </a:ext>
            </a:extLst>
          </p:cNvPr>
          <p:cNvGrpSpPr/>
          <p:nvPr/>
        </p:nvGrpSpPr>
        <p:grpSpPr>
          <a:xfrm>
            <a:off x="6426199" y="982133"/>
            <a:ext cx="2459328" cy="1184940"/>
            <a:chOff x="6426199" y="982133"/>
            <a:chExt cx="2459328" cy="118494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B585F4-A89A-40CE-891C-6CC2F1C85982}"/>
                </a:ext>
              </a:extLst>
            </p:cNvPr>
            <p:cNvSpPr txBox="1"/>
            <p:nvPr/>
          </p:nvSpPr>
          <p:spPr>
            <a:xfrm>
              <a:off x="6714068" y="982133"/>
              <a:ext cx="18453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Monotype Corsiva" panose="03010101010201010101" pitchFamily="66" charset="0"/>
                </a:rPr>
                <a:t>NaOH</a:t>
              </a:r>
              <a:endParaRPr lang="ru-RU" sz="54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22F90-399A-4C1B-9C28-3F1FD4EC04FC}"/>
                </a:ext>
              </a:extLst>
            </p:cNvPr>
            <p:cNvSpPr txBox="1"/>
            <p:nvPr/>
          </p:nvSpPr>
          <p:spPr>
            <a:xfrm>
              <a:off x="6426199" y="1643853"/>
              <a:ext cx="2459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натрій гідроксид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CAA01E3-3320-41A9-84D1-939F2209A032}"/>
              </a:ext>
            </a:extLst>
          </p:cNvPr>
          <p:cNvCxnSpPr/>
          <p:nvPr/>
        </p:nvCxnSpPr>
        <p:spPr>
          <a:xfrm>
            <a:off x="5317065" y="2567183"/>
            <a:ext cx="110913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F5B238E-EE4A-44E2-B88A-B4358AAF1479}"/>
              </a:ext>
            </a:extLst>
          </p:cNvPr>
          <p:cNvGrpSpPr/>
          <p:nvPr/>
        </p:nvGrpSpPr>
        <p:grpSpPr>
          <a:xfrm>
            <a:off x="2933716" y="2105518"/>
            <a:ext cx="2379177" cy="1246495"/>
            <a:chOff x="2933716" y="2105518"/>
            <a:chExt cx="2379177" cy="12464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35CC04-7888-417B-AE0F-F25A06027879}"/>
                </a:ext>
              </a:extLst>
            </p:cNvPr>
            <p:cNvSpPr txBox="1"/>
            <p:nvPr/>
          </p:nvSpPr>
          <p:spPr>
            <a:xfrm>
              <a:off x="3369733" y="2105518"/>
              <a:ext cx="12362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Monotype Corsiva" panose="03010101010201010101" pitchFamily="66" charset="0"/>
                </a:rPr>
                <a:t>FeO</a:t>
              </a:r>
              <a:endParaRPr lang="ru-RU" sz="3600" dirty="0">
                <a:latin typeface="Monotype Corsiva" panose="03010101010201010101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393E88-D563-4702-A7FB-659C38CB1673}"/>
                </a:ext>
              </a:extLst>
            </p:cNvPr>
            <p:cNvSpPr txBox="1"/>
            <p:nvPr/>
          </p:nvSpPr>
          <p:spPr>
            <a:xfrm>
              <a:off x="2933716" y="2828793"/>
              <a:ext cx="2379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err="1">
                  <a:latin typeface="Monotype Corsiva" panose="03010101010201010101" pitchFamily="66" charset="0"/>
                </a:rPr>
                <a:t>ферум</a:t>
              </a:r>
              <a:r>
                <a:rPr lang="uk-UA" sz="2800" dirty="0">
                  <a:latin typeface="Monotype Corsiva" panose="03010101010201010101" pitchFamily="66" charset="0"/>
                </a:rPr>
                <a:t> (ІІ) оксид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D2C5A9B-00CE-49CD-8A54-2F16E0C9BFBA}"/>
              </a:ext>
            </a:extLst>
          </p:cNvPr>
          <p:cNvGrpSpPr/>
          <p:nvPr/>
        </p:nvGrpSpPr>
        <p:grpSpPr>
          <a:xfrm>
            <a:off x="6203194" y="2098924"/>
            <a:ext cx="2892138" cy="1253089"/>
            <a:chOff x="6203194" y="2098924"/>
            <a:chExt cx="2892138" cy="125308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97E56D-4C12-48E6-86E1-656F0A2C7E2F}"/>
                </a:ext>
              </a:extLst>
            </p:cNvPr>
            <p:cNvSpPr txBox="1"/>
            <p:nvPr/>
          </p:nvSpPr>
          <p:spPr>
            <a:xfrm>
              <a:off x="6203194" y="2828793"/>
              <a:ext cx="28921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err="1">
                  <a:solidFill>
                    <a:srgbClr val="FF0000"/>
                  </a:solidFill>
                  <a:latin typeface="Monotype Corsiva" panose="03010101010201010101" pitchFamily="66" charset="0"/>
                </a:rPr>
                <a:t>ферум</a:t>
              </a:r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 (ІІ) гідроксид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98C376-C69C-492B-B382-E8829EBBA21A}"/>
                </a:ext>
              </a:extLst>
            </p:cNvPr>
            <p:cNvSpPr txBox="1"/>
            <p:nvPr/>
          </p:nvSpPr>
          <p:spPr>
            <a:xfrm>
              <a:off x="6595930" y="2098924"/>
              <a:ext cx="22429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F</a:t>
              </a:r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е(</a:t>
              </a:r>
              <a:r>
                <a:rPr lang="en-US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O</a:t>
              </a:r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Н)</a:t>
              </a:r>
              <a:r>
                <a:rPr lang="uk-UA" sz="36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2</a:t>
              </a:r>
              <a:endParaRPr lang="ru-RU" sz="36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F0A3C7C-A03A-48D0-8B6F-8AB6898BDF41}"/>
              </a:ext>
            </a:extLst>
          </p:cNvPr>
          <p:cNvSpPr/>
          <p:nvPr/>
        </p:nvSpPr>
        <p:spPr>
          <a:xfrm>
            <a:off x="491067" y="3859844"/>
            <a:ext cx="11048999" cy="203132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оксиди металічних елементів зі ступенем окиснення +1,+2, </a:t>
            </a:r>
            <a:r>
              <a:rPr lang="uk-UA" sz="3600" dirty="0" err="1">
                <a:latin typeface="Monotype Corsiva" panose="03010101010201010101" pitchFamily="66" charset="0"/>
                <a:ea typeface="Calibri" panose="020F0502020204030204" pitchFamily="34" charset="0"/>
              </a:rPr>
              <a:t>рідко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 +3: </a:t>
            </a:r>
          </a:p>
          <a:p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               </a:t>
            </a:r>
            <a:r>
              <a:rPr lang="uk-UA" sz="5400" dirty="0" err="1">
                <a:latin typeface="Monotype Corsiva" panose="03010101010201010101" pitchFamily="66" charset="0"/>
                <a:ea typeface="Calibri" panose="020F0502020204030204" pitchFamily="34" charset="0"/>
              </a:rPr>
              <a:t>CaO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Na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O, </a:t>
            </a:r>
            <a:r>
              <a:rPr lang="uk-UA" sz="5400" dirty="0" err="1">
                <a:latin typeface="Monotype Corsiva" panose="03010101010201010101" pitchFamily="66" charset="0"/>
                <a:ea typeface="Calibri" panose="020F0502020204030204" pitchFamily="34" charset="0"/>
              </a:rPr>
              <a:t>MgO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</a:t>
            </a:r>
            <a:r>
              <a:rPr lang="uk-UA" sz="5400" dirty="0" err="1">
                <a:latin typeface="Monotype Corsiva" panose="03010101010201010101" pitchFamily="66" charset="0"/>
                <a:ea typeface="Calibri" panose="020F0502020204030204" pitchFamily="34" charset="0"/>
              </a:rPr>
              <a:t>BaO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</a:t>
            </a:r>
            <a:r>
              <a:rPr lang="uk-UA" sz="5400" dirty="0" err="1">
                <a:latin typeface="Monotype Corsiva" panose="03010101010201010101" pitchFamily="66" charset="0"/>
                <a:ea typeface="Calibri" panose="020F0502020204030204" pitchFamily="34" charset="0"/>
              </a:rPr>
              <a:t>FeO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15E2415-8C6E-4967-9853-7BE6A3C693AF}"/>
              </a:ext>
            </a:extLst>
          </p:cNvPr>
          <p:cNvSpPr/>
          <p:nvPr/>
        </p:nvSpPr>
        <p:spPr>
          <a:xfrm>
            <a:off x="524934" y="100168"/>
            <a:ext cx="11133666" cy="1446550"/>
          </a:xfrm>
          <a:prstGeom prst="rect">
            <a:avLst/>
          </a:prstGeom>
          <a:solidFill>
            <a:srgbClr val="62B1D8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latin typeface="Monotype Corsiva" panose="03010101010201010101" pitchFamily="66" charset="0"/>
                <a:ea typeface="Calibri" panose="020F0502020204030204" pitchFamily="34" charset="0"/>
              </a:rPr>
              <a:t>Амфотерні оксиди </a:t>
            </a:r>
            <a:r>
              <a:rPr lang="uk-UA" sz="4400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– оксиди, що виявляють властивості як кислотних, так і основних оксидів </a:t>
            </a:r>
            <a:endParaRPr lang="ru-RU" sz="4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1F864D-145F-4CE3-9DFE-B67122BE3E10}"/>
              </a:ext>
            </a:extLst>
          </p:cNvPr>
          <p:cNvGrpSpPr/>
          <p:nvPr/>
        </p:nvGrpSpPr>
        <p:grpSpPr>
          <a:xfrm>
            <a:off x="2015984" y="2125133"/>
            <a:ext cx="1651414" cy="1184940"/>
            <a:chOff x="2015984" y="2125133"/>
            <a:chExt cx="1651414" cy="11849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C0471D-436C-4DF3-9465-2FDD0CFB2725}"/>
                </a:ext>
              </a:extLst>
            </p:cNvPr>
            <p:cNvSpPr txBox="1"/>
            <p:nvPr/>
          </p:nvSpPr>
          <p:spPr>
            <a:xfrm>
              <a:off x="2167468" y="2125133"/>
              <a:ext cx="134844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atin typeface="Monotype Corsiva" panose="03010101010201010101" pitchFamily="66" charset="0"/>
                </a:rPr>
                <a:t>ZnO</a:t>
              </a:r>
              <a:endParaRPr lang="ru-RU" sz="5400" dirty="0">
                <a:latin typeface="Monotype Corsiva" panose="03010101010201010101" pitchFamily="66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1195F0-85BA-460C-BB88-9A530150705F}"/>
                </a:ext>
              </a:extLst>
            </p:cNvPr>
            <p:cNvSpPr txBox="1"/>
            <p:nvPr/>
          </p:nvSpPr>
          <p:spPr>
            <a:xfrm>
              <a:off x="2015984" y="2786853"/>
              <a:ext cx="1651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>
                  <a:latin typeface="Monotype Corsiva" panose="03010101010201010101" pitchFamily="66" charset="0"/>
                </a:rPr>
                <a:t>цинк оксид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</p:grp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446CA70-3FF6-4D05-9543-EFE3366E86E2}"/>
              </a:ext>
            </a:extLst>
          </p:cNvPr>
          <p:cNvCxnSpPr/>
          <p:nvPr/>
        </p:nvCxnSpPr>
        <p:spPr>
          <a:xfrm flipV="1">
            <a:off x="3869266" y="2125133"/>
            <a:ext cx="1049867" cy="2669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1DF85FD-3794-454D-A514-1A8C05A95162}"/>
              </a:ext>
            </a:extLst>
          </p:cNvPr>
          <p:cNvCxnSpPr/>
          <p:nvPr/>
        </p:nvCxnSpPr>
        <p:spPr>
          <a:xfrm>
            <a:off x="3869266" y="2720264"/>
            <a:ext cx="1049867" cy="1838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4259ECA-90DE-4FB0-8214-191C97EED1A6}"/>
              </a:ext>
            </a:extLst>
          </p:cNvPr>
          <p:cNvGrpSpPr/>
          <p:nvPr/>
        </p:nvGrpSpPr>
        <p:grpSpPr>
          <a:xfrm>
            <a:off x="5136448" y="1705120"/>
            <a:ext cx="4529556" cy="923330"/>
            <a:chOff x="5136448" y="1705120"/>
            <a:chExt cx="4529556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733C04-170F-4B67-A45B-6BE74C31832D}"/>
                </a:ext>
              </a:extLst>
            </p:cNvPr>
            <p:cNvSpPr txBox="1"/>
            <p:nvPr/>
          </p:nvSpPr>
          <p:spPr>
            <a:xfrm>
              <a:off x="5136448" y="1705120"/>
              <a:ext cx="23551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Zn</a:t>
              </a:r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(</a:t>
              </a:r>
              <a:r>
                <a:rPr lang="en-US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O</a:t>
              </a:r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Н)</a:t>
              </a:r>
              <a:r>
                <a:rPr lang="uk-UA" sz="36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2</a:t>
              </a:r>
              <a:endParaRPr lang="ru-RU" sz="36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15290-6AAD-4E64-9730-C6B78941DA34}"/>
                </a:ext>
              </a:extLst>
            </p:cNvPr>
            <p:cNvSpPr txBox="1"/>
            <p:nvPr/>
          </p:nvSpPr>
          <p:spPr>
            <a:xfrm>
              <a:off x="7501629" y="1905175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цинк гідроксид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5B4789C-96B4-44B4-834C-5C1ED7AF54C9}"/>
              </a:ext>
            </a:extLst>
          </p:cNvPr>
          <p:cNvGrpSpPr/>
          <p:nvPr/>
        </p:nvGrpSpPr>
        <p:grpSpPr>
          <a:xfrm>
            <a:off x="5136448" y="2582796"/>
            <a:ext cx="5087401" cy="923330"/>
            <a:chOff x="5136448" y="2582796"/>
            <a:chExt cx="5087401" cy="9233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C16DDA-E385-458B-A546-41BF504D9916}"/>
                </a:ext>
              </a:extLst>
            </p:cNvPr>
            <p:cNvSpPr txBox="1"/>
            <p:nvPr/>
          </p:nvSpPr>
          <p:spPr>
            <a:xfrm>
              <a:off x="5136448" y="2582796"/>
              <a:ext cx="222689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Н</a:t>
              </a:r>
              <a:r>
                <a:rPr lang="uk-UA" sz="36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2</a:t>
              </a:r>
              <a:r>
                <a:rPr lang="en-US" sz="5400" dirty="0" err="1">
                  <a:solidFill>
                    <a:srgbClr val="FF0000"/>
                  </a:solidFill>
                  <a:latin typeface="Monotype Corsiva" panose="03010101010201010101" pitchFamily="66" charset="0"/>
                </a:rPr>
                <a:t>ZnO</a:t>
              </a:r>
              <a:r>
                <a:rPr lang="uk-UA" sz="36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2</a:t>
              </a:r>
              <a:endParaRPr lang="ru-RU" sz="36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CDD2F4-3F69-4738-A1FA-92C33E1BA2F9}"/>
                </a:ext>
              </a:extLst>
            </p:cNvPr>
            <p:cNvSpPr txBox="1"/>
            <p:nvPr/>
          </p:nvSpPr>
          <p:spPr>
            <a:xfrm>
              <a:off x="7501629" y="2786852"/>
              <a:ext cx="27222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err="1">
                  <a:solidFill>
                    <a:srgbClr val="FF0000"/>
                  </a:solidFill>
                  <a:latin typeface="Monotype Corsiva" panose="03010101010201010101" pitchFamily="66" charset="0"/>
                </a:rPr>
                <a:t>цинкатна</a:t>
              </a:r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 кислота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20F9A2E-54D0-4D15-B3CB-B6DCD1B38FBD}"/>
              </a:ext>
            </a:extLst>
          </p:cNvPr>
          <p:cNvGrpSpPr/>
          <p:nvPr/>
        </p:nvGrpSpPr>
        <p:grpSpPr>
          <a:xfrm>
            <a:off x="1765915" y="3864802"/>
            <a:ext cx="2247731" cy="1184940"/>
            <a:chOff x="1765915" y="3864802"/>
            <a:chExt cx="2247731" cy="118494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B7ECF2C-1E77-42BC-92B1-8FD8FC4D5A32}"/>
                </a:ext>
              </a:extLst>
            </p:cNvPr>
            <p:cNvSpPr/>
            <p:nvPr/>
          </p:nvSpPr>
          <p:spPr>
            <a:xfrm>
              <a:off x="2064074" y="3864802"/>
              <a:ext cx="160332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5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Al</a:t>
              </a:r>
              <a:r>
                <a:rPr lang="uk-UA" sz="36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2</a:t>
              </a:r>
              <a:r>
                <a:rPr lang="uk-UA" sz="54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O</a:t>
              </a:r>
              <a:r>
                <a:rPr lang="uk-UA" sz="3600" dirty="0">
                  <a:latin typeface="Monotype Corsiva" panose="03010101010201010101" pitchFamily="66" charset="0"/>
                  <a:ea typeface="Calibri" panose="020F0502020204030204" pitchFamily="34" charset="0"/>
                </a:rPr>
                <a:t>3</a:t>
              </a:r>
              <a:endParaRPr lang="ru-RU" sz="3600" dirty="0">
                <a:latin typeface="Monotype Corsiva" panose="03010101010201010101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6CC709-6DA6-4697-9B00-F2592ACC0C33}"/>
                </a:ext>
              </a:extLst>
            </p:cNvPr>
            <p:cNvSpPr txBox="1"/>
            <p:nvPr/>
          </p:nvSpPr>
          <p:spPr>
            <a:xfrm>
              <a:off x="1765915" y="4526522"/>
              <a:ext cx="2247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>
                  <a:latin typeface="Monotype Corsiva" panose="03010101010201010101" pitchFamily="66" charset="0"/>
                </a:rPr>
                <a:t>алюміній оксид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</p:grp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C885027-4177-437F-9461-E8C45129D512}"/>
              </a:ext>
            </a:extLst>
          </p:cNvPr>
          <p:cNvCxnSpPr/>
          <p:nvPr/>
        </p:nvCxnSpPr>
        <p:spPr>
          <a:xfrm flipV="1">
            <a:off x="3869266" y="3864802"/>
            <a:ext cx="1049867" cy="2669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8DA63BC-94F8-41C7-A61F-68FCC7F38A87}"/>
              </a:ext>
            </a:extLst>
          </p:cNvPr>
          <p:cNvCxnSpPr/>
          <p:nvPr/>
        </p:nvCxnSpPr>
        <p:spPr>
          <a:xfrm>
            <a:off x="3869266" y="4459933"/>
            <a:ext cx="1049867" cy="1838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AF4479F-DF00-440E-91A4-45EE5D6E8695}"/>
              </a:ext>
            </a:extLst>
          </p:cNvPr>
          <p:cNvGrpSpPr/>
          <p:nvPr/>
        </p:nvGrpSpPr>
        <p:grpSpPr>
          <a:xfrm>
            <a:off x="4966389" y="4220158"/>
            <a:ext cx="5453767" cy="923330"/>
            <a:chOff x="4966389" y="4220158"/>
            <a:chExt cx="5453767" cy="923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208B95-021E-4B5D-B4B0-92D7CE178D95}"/>
                </a:ext>
              </a:extLst>
            </p:cNvPr>
            <p:cNvSpPr txBox="1"/>
            <p:nvPr/>
          </p:nvSpPr>
          <p:spPr>
            <a:xfrm>
              <a:off x="4966389" y="4220158"/>
              <a:ext cx="2362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 Н</a:t>
              </a:r>
              <a:r>
                <a:rPr lang="uk-UA" sz="36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3</a:t>
              </a:r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Al</a:t>
              </a:r>
              <a:r>
                <a:rPr lang="en-US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O</a:t>
              </a:r>
              <a:r>
                <a:rPr lang="uk-UA" sz="36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3</a:t>
              </a:r>
              <a:endParaRPr lang="ru-RU" sz="36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8F1A9E-764E-4CA8-9E0D-649A5089FB3B}"/>
                </a:ext>
              </a:extLst>
            </p:cNvPr>
            <p:cNvSpPr txBox="1"/>
            <p:nvPr/>
          </p:nvSpPr>
          <p:spPr>
            <a:xfrm>
              <a:off x="7353291" y="4420213"/>
              <a:ext cx="30668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 err="1">
                  <a:solidFill>
                    <a:srgbClr val="FF0000"/>
                  </a:solidFill>
                  <a:latin typeface="Monotype Corsiva" panose="03010101010201010101" pitchFamily="66" charset="0"/>
                </a:rPr>
                <a:t>алюмінатна</a:t>
              </a:r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 кислота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68665AE-0CA3-4585-98C7-EFF4062BA194}"/>
              </a:ext>
            </a:extLst>
          </p:cNvPr>
          <p:cNvGrpSpPr/>
          <p:nvPr/>
        </p:nvGrpSpPr>
        <p:grpSpPr>
          <a:xfrm>
            <a:off x="4998159" y="3403137"/>
            <a:ext cx="5194850" cy="923330"/>
            <a:chOff x="4998159" y="3403137"/>
            <a:chExt cx="5194850" cy="9233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372CCF-8A70-4BD9-B7CC-3F563C22A7B7}"/>
                </a:ext>
              </a:extLst>
            </p:cNvPr>
            <p:cNvSpPr txBox="1"/>
            <p:nvPr/>
          </p:nvSpPr>
          <p:spPr>
            <a:xfrm>
              <a:off x="4998159" y="3403137"/>
              <a:ext cx="23551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 </a:t>
              </a:r>
              <a:r>
                <a:rPr lang="uk-UA" sz="5400" dirty="0" err="1">
                  <a:solidFill>
                    <a:srgbClr val="FF0000"/>
                  </a:solidFill>
                  <a:latin typeface="Monotype Corsiva" panose="03010101010201010101" pitchFamily="66" charset="0"/>
                  <a:ea typeface="Calibri" panose="020F0502020204030204" pitchFamily="34" charset="0"/>
                </a:rPr>
                <a:t>Al</a:t>
              </a:r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(</a:t>
              </a:r>
              <a:r>
                <a:rPr lang="en-US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O</a:t>
              </a:r>
              <a:r>
                <a:rPr lang="uk-UA" sz="54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Н)</a:t>
              </a:r>
              <a:r>
                <a:rPr lang="uk-UA" sz="36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3</a:t>
              </a:r>
              <a:endParaRPr lang="ru-RU" sz="36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12E162-93BB-400D-8CDF-265480FF7641}"/>
                </a:ext>
              </a:extLst>
            </p:cNvPr>
            <p:cNvSpPr txBox="1"/>
            <p:nvPr/>
          </p:nvSpPr>
          <p:spPr>
            <a:xfrm>
              <a:off x="7432317" y="3633860"/>
              <a:ext cx="27606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алюміній гідроксид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977390E-67ED-46E7-A8FF-17B87680A867}"/>
              </a:ext>
            </a:extLst>
          </p:cNvPr>
          <p:cNvSpPr/>
          <p:nvPr/>
        </p:nvSpPr>
        <p:spPr>
          <a:xfrm>
            <a:off x="1156465" y="5206132"/>
            <a:ext cx="9486892" cy="147732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До</a:t>
            </a:r>
            <a:r>
              <a:rPr lang="en-US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амфотерних оксидів належать: </a:t>
            </a:r>
          </a:p>
          <a:p>
            <a:r>
              <a:rPr lang="uk-UA" sz="5400" dirty="0" err="1">
                <a:latin typeface="Monotype Corsiva" panose="03010101010201010101" pitchFamily="66" charset="0"/>
                <a:ea typeface="Calibri" panose="020F0502020204030204" pitchFamily="34" charset="0"/>
              </a:rPr>
              <a:t>BeO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</a:t>
            </a:r>
            <a:r>
              <a:rPr lang="uk-UA" sz="5400" dirty="0" err="1">
                <a:latin typeface="Monotype Corsiva" panose="03010101010201010101" pitchFamily="66" charset="0"/>
                <a:ea typeface="Calibri" panose="020F0502020204030204" pitchFamily="34" charset="0"/>
              </a:rPr>
              <a:t>ZnO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</a:t>
            </a:r>
            <a:r>
              <a:rPr lang="en-US" sz="5400" dirty="0" err="1">
                <a:latin typeface="Monotype Corsiva" panose="03010101010201010101" pitchFamily="66" charset="0"/>
                <a:ea typeface="Calibri" panose="020F0502020204030204" pitchFamily="34" charset="0"/>
              </a:rPr>
              <a:t>PbO</a:t>
            </a:r>
            <a:r>
              <a:rPr lang="en-US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Al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3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Fe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3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, Cr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uk-UA" sz="5400" dirty="0">
                <a:latin typeface="Monotype Corsiva" panose="03010101010201010101" pitchFamily="66" charset="0"/>
                <a:ea typeface="Calibri" panose="020F0502020204030204" pitchFamily="34" charset="0"/>
              </a:rPr>
              <a:t>O</a:t>
            </a:r>
            <a:r>
              <a:rPr lang="uk-UA" sz="3600" dirty="0">
                <a:latin typeface="Monotype Corsiva" panose="03010101010201010101" pitchFamily="66" charset="0"/>
                <a:ea typeface="Calibri" panose="020F0502020204030204" pitchFamily="34" charset="0"/>
              </a:rPr>
              <a:t>3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85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</TotalTime>
  <Words>1127</Words>
  <Application>Microsoft Office PowerPoint</Application>
  <PresentationFormat>Широкоэкранный</PresentationFormat>
  <Paragraphs>280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 Math</vt:lpstr>
      <vt:lpstr>Comic Sans MS</vt:lpstr>
      <vt:lpstr>Monotype Corsiva</vt:lpstr>
      <vt:lpstr>Segoe Script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</dc:creator>
  <cp:lastModifiedBy>Kostya</cp:lastModifiedBy>
  <cp:revision>74</cp:revision>
  <dcterms:created xsi:type="dcterms:W3CDTF">2020-03-03T20:38:22Z</dcterms:created>
  <dcterms:modified xsi:type="dcterms:W3CDTF">2022-04-13T18:31:30Z</dcterms:modified>
</cp:coreProperties>
</file>