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sldIdLst>
    <p:sldId id="256" r:id="rId2"/>
    <p:sldId id="287" r:id="rId3"/>
    <p:sldId id="260" r:id="rId4"/>
    <p:sldId id="286" r:id="rId5"/>
    <p:sldId id="262" r:id="rId6"/>
    <p:sldId id="263" r:id="rId7"/>
    <p:sldId id="264" r:id="rId8"/>
    <p:sldId id="288" r:id="rId9"/>
    <p:sldId id="289" r:id="rId10"/>
    <p:sldId id="290" r:id="rId11"/>
    <p:sldId id="291" r:id="rId12"/>
    <p:sldId id="292" r:id="rId13"/>
    <p:sldId id="293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108" d="100"/>
          <a:sy n="108" d="100"/>
        </p:scale>
        <p:origin x="169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sakur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агетная рамка 7"/>
          <p:cNvSpPr/>
          <p:nvPr/>
        </p:nvSpPr>
        <p:spPr>
          <a:xfrm>
            <a:off x="0" y="0"/>
            <a:ext cx="9144000" cy="6858000"/>
          </a:xfrm>
          <a:prstGeom prst="bevel">
            <a:avLst>
              <a:gd name="adj" fmla="val 2662"/>
            </a:avLst>
          </a:prstGeom>
          <a:solidFill>
            <a:srgbClr val="FFCCFF"/>
          </a:solidFill>
          <a:ln>
            <a:solidFill>
              <a:srgbClr val="FF99FF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0_5452e_d151e5b8_XL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V="1">
            <a:off x="0" y="142852"/>
            <a:ext cx="2168136" cy="15716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E6101-55F9-43C3-8503-D59072084247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B5916-095C-4B35-9216-1F6D7D76F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ublic\Videos\&#1055;&#1077;&#1085;&#1080;&#1077;%20&#1087;&#1090;&#1080;&#1094;%20&#1080;%20&#1082;&#1088;&#1072;&#1089;&#1080;&#1074;&#1086;&#1077;%20&#1086;&#1079;&#1077;&#1088;&#1086;%20&#1074;%20&#1083;&#1077;&#1089;&#1091;.%20HD360.mp4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08720"/>
            <a:ext cx="9144000" cy="4464496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r>
              <a:rPr lang="ru-RU" sz="7300" b="1" dirty="0" err="1">
                <a:latin typeface="Monotype Corsiva" pitchFamily="66" charset="0"/>
              </a:rPr>
              <a:t>Тема:Шлюбна</a:t>
            </a:r>
            <a:r>
              <a:rPr lang="ru-RU" sz="7300" b="1" dirty="0">
                <a:latin typeface="Monotype Corsiva" pitchFamily="66" charset="0"/>
              </a:rPr>
              <a:t> </a:t>
            </a:r>
            <a:r>
              <a:rPr lang="ru-RU" sz="7300" b="1" dirty="0" err="1">
                <a:latin typeface="Monotype Corsiva" pitchFamily="66" charset="0"/>
              </a:rPr>
              <a:t>повед</a:t>
            </a:r>
            <a:r>
              <a:rPr lang="uk-UA" sz="7300" b="1" dirty="0">
                <a:latin typeface="Monotype Corsiva" pitchFamily="66" charset="0"/>
              </a:rPr>
              <a:t>інка,розмноження і розвиток птахів</a:t>
            </a:r>
            <a:br>
              <a:rPr lang="ru-RU" dirty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899592" y="2060848"/>
            <a:ext cx="770485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Тема:Шлюбна</a:t>
            </a:r>
            <a:r>
              <a:rPr kumimoji="0" lang="ru-RU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повед</a:t>
            </a:r>
            <a:r>
              <a:rPr kumimoji="0" lang="uk-UA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інка 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розмноження і розвиток птахів</a:t>
            </a:r>
            <a:endParaRPr kumimoji="0" lang="uk-UA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F21BF2-56E3-454D-897A-18ED95D40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74" y="3933056"/>
            <a:ext cx="4137126" cy="2564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883CA5-7960-4F03-850E-7D0A8B274B45}"/>
              </a:ext>
            </a:extLst>
          </p:cNvPr>
          <p:cNvSpPr txBox="1"/>
          <p:nvPr/>
        </p:nvSpPr>
        <p:spPr>
          <a:xfrm>
            <a:off x="899592" y="3429000"/>
            <a:ext cx="458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Дарунок самочці бджолоїдки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FB3E01-37EF-4351-807A-D84A0B5C8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72042"/>
            <a:ext cx="4032448" cy="3156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1BEAB1-2D59-4C88-9C30-0F50E3D7428B}"/>
              </a:ext>
            </a:extLst>
          </p:cNvPr>
          <p:cNvSpPr txBox="1"/>
          <p:nvPr/>
        </p:nvSpPr>
        <p:spPr>
          <a:xfrm>
            <a:off x="5484906" y="3608773"/>
            <a:ext cx="3263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Шлюбний танок журавлів</a:t>
            </a:r>
          </a:p>
        </p:txBody>
      </p:sp>
    </p:spTree>
    <p:extLst>
      <p:ext uri="{BB962C8B-B14F-4D97-AF65-F5344CB8AC3E}">
        <p14:creationId xmlns:p14="http://schemas.microsoft.com/office/powerpoint/2010/main" val="1776365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8806BA-4865-4193-BDA6-F0FD3B527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33" y="3645024"/>
            <a:ext cx="4154067" cy="2669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B56749-9D36-4E67-B23D-65DFFAD2C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78761"/>
            <a:ext cx="3473758" cy="3116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408589-A0C1-45AB-9928-D7FDC173671F}"/>
              </a:ext>
            </a:extLst>
          </p:cNvPr>
          <p:cNvSpPr txBox="1"/>
          <p:nvPr/>
        </p:nvSpPr>
        <p:spPr>
          <a:xfrm>
            <a:off x="1403648" y="3092964"/>
            <a:ext cx="2088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/>
              <a:t>Бої тетеруків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8B22B-E444-45A6-9ECB-35F0C2D98B9A}"/>
              </a:ext>
            </a:extLst>
          </p:cNvPr>
          <p:cNvSpPr txBox="1"/>
          <p:nvPr/>
        </p:nvSpPr>
        <p:spPr>
          <a:xfrm>
            <a:off x="5004048" y="3717032"/>
            <a:ext cx="3888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/>
              <a:t>Шлюбний танок райської пташки</a:t>
            </a:r>
          </a:p>
        </p:txBody>
      </p:sp>
    </p:spTree>
    <p:extLst>
      <p:ext uri="{BB962C8B-B14F-4D97-AF65-F5344CB8AC3E}">
        <p14:creationId xmlns:p14="http://schemas.microsoft.com/office/powerpoint/2010/main" val="122099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5BE729-55C8-427D-9FE4-90FE32A72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72" y="3140968"/>
            <a:ext cx="4536504" cy="3373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1F93AC-F209-4AF3-B854-2D81B5002CEB}"/>
              </a:ext>
            </a:extLst>
          </p:cNvPr>
          <p:cNvSpPr txBox="1"/>
          <p:nvPr/>
        </p:nvSpPr>
        <p:spPr>
          <a:xfrm>
            <a:off x="323528" y="2276872"/>
            <a:ext cx="4585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Приваблювання</a:t>
            </a:r>
            <a:r>
              <a:rPr lang="ru-RU" b="1" dirty="0"/>
              <a:t> </a:t>
            </a:r>
            <a:r>
              <a:rPr lang="ru-RU" b="1" dirty="0" err="1"/>
              <a:t>самочок</a:t>
            </a:r>
            <a:r>
              <a:rPr lang="ru-RU" b="1" dirty="0"/>
              <a:t> дятлом, голосно </a:t>
            </a:r>
            <a:r>
              <a:rPr lang="ru-RU" b="1" dirty="0" err="1"/>
              <a:t>постукуючи</a:t>
            </a:r>
            <a:r>
              <a:rPr lang="ru-RU" b="1" dirty="0"/>
              <a:t> по дереву</a:t>
            </a:r>
            <a:endParaRPr lang="ru-UA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959845-6F3B-47F5-A664-686C98E15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9488"/>
            <a:ext cx="4053096" cy="3217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B3F3BB-A825-42A4-AD09-F9B290748AD3}"/>
              </a:ext>
            </a:extLst>
          </p:cNvPr>
          <p:cNvSpPr txBox="1"/>
          <p:nvPr/>
        </p:nvSpPr>
        <p:spPr>
          <a:xfrm>
            <a:off x="5436096" y="3506358"/>
            <a:ext cx="3312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/>
              <a:t>Стукання лелек дзьобами</a:t>
            </a:r>
            <a:endParaRPr lang="ru-UA" sz="2000" b="1" dirty="0"/>
          </a:p>
        </p:txBody>
      </p:sp>
    </p:spTree>
    <p:extLst>
      <p:ext uri="{BB962C8B-B14F-4D97-AF65-F5344CB8AC3E}">
        <p14:creationId xmlns:p14="http://schemas.microsoft.com/office/powerpoint/2010/main" val="163045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95F6BE-C90A-446C-8F9B-96723D49E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74340"/>
            <a:ext cx="4783460" cy="630932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A6778A-3A33-4B7F-B347-3C6F1F7891F8}"/>
              </a:ext>
            </a:extLst>
          </p:cNvPr>
          <p:cNvSpPr/>
          <p:nvPr/>
        </p:nvSpPr>
        <p:spPr>
          <a:xfrm>
            <a:off x="-756592" y="2564904"/>
            <a:ext cx="51845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Залицяння</a:t>
            </a:r>
            <a: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папуг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287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4" name="Picture 10" descr="http://turizm.lib.ru/img/u/uef/000000000000000008693/p6288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836712"/>
            <a:ext cx="4152206" cy="3312368"/>
          </a:xfrm>
          <a:prstGeom prst="rect">
            <a:avLst/>
          </a:prstGeom>
          <a:noFill/>
        </p:spPr>
      </p:pic>
      <p:pic>
        <p:nvPicPr>
          <p:cNvPr id="149506" name="Picture 2" descr="http://ivanteevka.today/wp-content/uploads/2015/06/aist.jpg"/>
          <p:cNvPicPr>
            <a:picLocks noChangeAspect="1" noChangeArrowheads="1"/>
          </p:cNvPicPr>
          <p:nvPr/>
        </p:nvPicPr>
        <p:blipFill>
          <a:blip r:embed="rId3" cstate="print"/>
          <a:srcRect l="20930"/>
          <a:stretch>
            <a:fillRect/>
          </a:stretch>
        </p:blipFill>
        <p:spPr bwMode="auto">
          <a:xfrm>
            <a:off x="6516216" y="1124744"/>
            <a:ext cx="2448272" cy="3528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dirty="0">
                <a:latin typeface="Monotype Corsiva" pitchFamily="66" charset="0"/>
              </a:rPr>
              <a:t>Гнізда птахів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4581128"/>
            <a:ext cx="2670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Гніздо-платформа</a:t>
            </a:r>
            <a:r>
              <a:rPr lang="ru-RU" dirty="0"/>
              <a:t> </a:t>
            </a:r>
          </a:p>
        </p:txBody>
      </p:sp>
      <p:pic>
        <p:nvPicPr>
          <p:cNvPr id="149508" name="Picture 4" descr="http://www.klass39.ru/wp-content/uploads/2013/05/776973.jpg"/>
          <p:cNvPicPr>
            <a:picLocks noChangeAspect="1" noChangeArrowheads="1"/>
          </p:cNvPicPr>
          <p:nvPr/>
        </p:nvPicPr>
        <p:blipFill>
          <a:blip r:embed="rId4" cstate="print"/>
          <a:srcRect l="30435" r="18841"/>
          <a:stretch>
            <a:fillRect/>
          </a:stretch>
        </p:blipFill>
        <p:spPr bwMode="auto">
          <a:xfrm>
            <a:off x="179512" y="260648"/>
            <a:ext cx="2520280" cy="35283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3717032"/>
            <a:ext cx="1659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Гнізда-чаші</a:t>
            </a:r>
            <a:endParaRPr lang="ru-RU" sz="2400" b="1" dirty="0"/>
          </a:p>
        </p:txBody>
      </p:sp>
      <p:pic>
        <p:nvPicPr>
          <p:cNvPr id="149512" name="Picture 8" descr="http://kak-eto-vygljadit.ru/wp-content/uploads/2013/05/4232423.jpg"/>
          <p:cNvPicPr>
            <a:picLocks noChangeAspect="1" noChangeArrowheads="1"/>
          </p:cNvPicPr>
          <p:nvPr/>
        </p:nvPicPr>
        <p:blipFill>
          <a:blip r:embed="rId5" cstate="print"/>
          <a:srcRect l="15120" t="8240"/>
          <a:stretch>
            <a:fillRect/>
          </a:stretch>
        </p:blipFill>
        <p:spPr bwMode="auto">
          <a:xfrm>
            <a:off x="683568" y="4149080"/>
            <a:ext cx="5354960" cy="27089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084168" y="6237312"/>
            <a:ext cx="2434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Відкриті</a:t>
            </a:r>
            <a:r>
              <a:rPr lang="ru-RU" sz="2400" b="1" dirty="0"/>
              <a:t> </a:t>
            </a:r>
            <a:r>
              <a:rPr lang="ru-RU" sz="2400" b="1" dirty="0" err="1"/>
              <a:t>наземні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99792" y="3284984"/>
            <a:ext cx="363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/>
              <a:t>Гнізда</a:t>
            </a:r>
            <a:r>
              <a:rPr lang="ru-RU" sz="2000" b="1" dirty="0"/>
              <a:t> </a:t>
            </a:r>
            <a:r>
              <a:rPr lang="ru-RU" sz="2000" b="1" dirty="0" err="1"/>
              <a:t>розташовані</a:t>
            </a:r>
            <a:r>
              <a:rPr lang="ru-RU" sz="2000" b="1" dirty="0"/>
              <a:t> у </a:t>
            </a:r>
            <a:r>
              <a:rPr lang="ru-RU" sz="2000" b="1" dirty="0" err="1"/>
              <a:t>сховищах</a:t>
            </a:r>
            <a:endParaRPr lang="ru-RU" sz="20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://img.noobzone.ru/getimg.php?url=http%3A%2F%2Fwww.vokrugsveta.ru%2Fimg%2Fcmn%2F2011%2F09%2F07%2F005.jpg"/>
          <p:cNvPicPr>
            <a:picLocks noChangeAspect="1" noChangeArrowheads="1"/>
          </p:cNvPicPr>
          <p:nvPr/>
        </p:nvPicPr>
        <p:blipFill>
          <a:blip r:embed="rId2" cstate="print"/>
          <a:srcRect l="42839"/>
          <a:stretch>
            <a:fillRect/>
          </a:stretch>
        </p:blipFill>
        <p:spPr bwMode="auto">
          <a:xfrm>
            <a:off x="2555776" y="188640"/>
            <a:ext cx="6408712" cy="3456384"/>
          </a:xfrm>
          <a:prstGeom prst="rect">
            <a:avLst/>
          </a:prstGeom>
          <a:noFill/>
        </p:spPr>
      </p:pic>
      <p:pic>
        <p:nvPicPr>
          <p:cNvPr id="148484" name="Picture 4" descr="http://imagestun.com/wp-content/uploads/2013/12/Colibri_28.jpg"/>
          <p:cNvPicPr>
            <a:picLocks noChangeAspect="1" noChangeArrowheads="1"/>
          </p:cNvPicPr>
          <p:nvPr/>
        </p:nvPicPr>
        <p:blipFill>
          <a:blip r:embed="rId3" cstate="print"/>
          <a:srcRect l="2262" t="8227" r="7890" b="17729"/>
          <a:stretch>
            <a:fillRect/>
          </a:stretch>
        </p:blipFill>
        <p:spPr bwMode="auto">
          <a:xfrm>
            <a:off x="179512" y="3645024"/>
            <a:ext cx="7128792" cy="32129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916832"/>
            <a:ext cx="2483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Вага </a:t>
            </a:r>
            <a:r>
              <a:rPr lang="ru-RU" sz="2400" b="1" dirty="0" err="1"/>
              <a:t>яйця</a:t>
            </a:r>
            <a:r>
              <a:rPr lang="ru-RU" sz="2400" b="1" dirty="0"/>
              <a:t> </a:t>
            </a:r>
          </a:p>
          <a:p>
            <a:r>
              <a:rPr lang="ru-RU" sz="2400" b="1" dirty="0" err="1"/>
              <a:t>колібрі</a:t>
            </a:r>
            <a:r>
              <a:rPr lang="ru-RU" sz="2400" b="1" dirty="0"/>
              <a:t> —2 мг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81952" y="5157192"/>
            <a:ext cx="1862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  <a:r>
              <a:rPr lang="ru-RU" b="1" dirty="0"/>
              <a:t>вага колібрі2-4 г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www.foto.slava.ws/albums/userpics/10001/normal_DSCF5386.jpg"/>
          <p:cNvPicPr>
            <a:picLocks noChangeAspect="1" noChangeArrowheads="1"/>
          </p:cNvPicPr>
          <p:nvPr/>
        </p:nvPicPr>
        <p:blipFill>
          <a:blip r:embed="rId2" cstate="print"/>
          <a:srcRect r="9281" b="4650"/>
          <a:stretch>
            <a:fillRect/>
          </a:stretch>
        </p:blipFill>
        <p:spPr bwMode="auto">
          <a:xfrm>
            <a:off x="179512" y="188640"/>
            <a:ext cx="4320480" cy="3024336"/>
          </a:xfrm>
          <a:prstGeom prst="rect">
            <a:avLst/>
          </a:prstGeom>
          <a:noFill/>
        </p:spPr>
      </p:pic>
      <p:pic>
        <p:nvPicPr>
          <p:cNvPr id="147460" name="Picture 4" descr="http://learnlearn.net/Naturen/res/Default/ESS_PasteBitmap0033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320480" cy="3024336"/>
          </a:xfrm>
          <a:prstGeom prst="rect">
            <a:avLst/>
          </a:prstGeom>
          <a:noFill/>
        </p:spPr>
      </p:pic>
      <p:pic>
        <p:nvPicPr>
          <p:cNvPr id="147462" name="Picture 6" descr="http://de.academic.ru/pictures/dewiki/65/AmselEi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56992"/>
            <a:ext cx="4139952" cy="3240360"/>
          </a:xfrm>
          <a:prstGeom prst="rect">
            <a:avLst/>
          </a:prstGeom>
          <a:noFill/>
        </p:spPr>
      </p:pic>
      <p:pic>
        <p:nvPicPr>
          <p:cNvPr id="147464" name="Picture 8" descr="http://pora-pora.narod.ru/text/j_b/j_b_image2013_5/gnezdo_solov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3284984"/>
            <a:ext cx="4248472" cy="3384376"/>
          </a:xfrm>
          <a:prstGeom prst="rect">
            <a:avLst/>
          </a:prstGeom>
          <a:noFill/>
        </p:spPr>
      </p:pic>
      <p:pic>
        <p:nvPicPr>
          <p:cNvPr id="147466" name="Picture 10" descr="http://open.az/uploads/posts/2012-02/1329719134_315367_010.jpg"/>
          <p:cNvPicPr>
            <a:picLocks noChangeAspect="1" noChangeArrowheads="1"/>
          </p:cNvPicPr>
          <p:nvPr/>
        </p:nvPicPr>
        <p:blipFill>
          <a:blip r:embed="rId6" cstate="print"/>
          <a:srcRect l="25515" t="26819" r="26291" b="28181"/>
          <a:stretch>
            <a:fillRect/>
          </a:stretch>
        </p:blipFill>
        <p:spPr bwMode="auto">
          <a:xfrm>
            <a:off x="2771800" y="1916832"/>
            <a:ext cx="3672408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Monotype Corsiva" pitchFamily="66" charset="0"/>
              </a:rPr>
              <a:t>Будова </a:t>
            </a:r>
            <a:r>
              <a:rPr lang="ru-RU" b="1" dirty="0" err="1">
                <a:latin typeface="Monotype Corsiva" pitchFamily="66" charset="0"/>
              </a:rPr>
              <a:t>яйця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8712968" cy="4176464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Розвиток зародка</a:t>
            </a:r>
            <a:endParaRPr lang="ru-RU" dirty="0"/>
          </a:p>
        </p:txBody>
      </p:sp>
      <p:pic>
        <p:nvPicPr>
          <p:cNvPr id="145410" name="Picture 2" descr="https://otvet.imgsmail.ru/download/86840379_6dcd4bba44c7885bab75e383fa48107d_800.jpg"/>
          <p:cNvPicPr>
            <a:picLocks noChangeAspect="1" noChangeArrowheads="1"/>
          </p:cNvPicPr>
          <p:nvPr/>
        </p:nvPicPr>
        <p:blipFill>
          <a:blip r:embed="rId2" cstate="print"/>
          <a:srcRect l="3125" t="21600" r="5469" b="4760"/>
          <a:stretch>
            <a:fillRect/>
          </a:stretch>
        </p:blipFill>
        <p:spPr bwMode="auto">
          <a:xfrm>
            <a:off x="179512" y="1124744"/>
            <a:ext cx="8712968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armport.ru/img/fullsize/incubator_embrion_862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2598" cy="6484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DADF8-7330-47FA-8C71-CAC879F4C876}"/>
              </a:ext>
            </a:extLst>
          </p:cNvPr>
          <p:cNvSpPr txBox="1">
            <a:spLocks/>
          </p:cNvSpPr>
          <p:nvPr/>
        </p:nvSpPr>
        <p:spPr>
          <a:xfrm>
            <a:off x="4739556" y="128370"/>
            <a:ext cx="2712764" cy="923689"/>
          </a:xfrm>
          <a:prstGeom prst="rect">
            <a:avLst/>
          </a:prstGeom>
          <a:ln w="76200" cap="flat" cmpd="sng" algn="ctr">
            <a:solidFill>
              <a:schemeClr val="lt1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6000" dirty="0"/>
              <a:t>Загадка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EFB0A9-B705-4F71-A623-28C8C4E852E4}"/>
              </a:ext>
            </a:extLst>
          </p:cNvPr>
          <p:cNvSpPr txBox="1">
            <a:spLocks/>
          </p:cNvSpPr>
          <p:nvPr/>
        </p:nvSpPr>
        <p:spPr>
          <a:xfrm>
            <a:off x="-396552" y="1340768"/>
            <a:ext cx="8424936" cy="42967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8000" b="1" dirty="0">
                <a:solidFill>
                  <a:srgbClr val="FF0000"/>
                </a:solidFill>
              </a:rPr>
              <a:t>Хто двічі народжується, 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sz="8000" b="1" dirty="0">
                <a:solidFill>
                  <a:srgbClr val="FF0000"/>
                </a:solidFill>
              </a:rPr>
              <a:t>а раз 			помирає?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AF6361-F09C-40BB-A4B9-7B541BC94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98" y="-161462"/>
            <a:ext cx="852524" cy="21014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682549-7757-4D66-B057-ED07A8F59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100000" l="6333" r="100000">
                        <a14:foregroundMark x1="60333" y1="34500" x2="63667" y2="81500"/>
                        <a14:foregroundMark x1="64667" y1="92000" x2="64667" y2="92000"/>
                        <a14:foregroundMark x1="78667" y1="24000" x2="78667" y2="24000"/>
                        <a14:foregroundMark x1="26333" y1="89500" x2="26333" y2="89500"/>
                        <a14:foregroundMark x1="37000" y1="36500" x2="37000" y2="36500"/>
                        <a14:foregroundMark x1="31667" y1="35000" x2="31667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71" y="4293096"/>
            <a:ext cx="2998402" cy="215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97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792088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Залежно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вилуплюються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пташенята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птахів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поділяють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700" b="1" dirty="0" err="1">
                <a:latin typeface="Times New Roman" pitchFamily="18" charset="0"/>
                <a:cs typeface="Times New Roman" pitchFamily="18" charset="0"/>
              </a:rPr>
              <a:t>нагніздні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>
                <a:latin typeface="Times New Roman" pitchFamily="18" charset="0"/>
                <a:cs typeface="Times New Roman" pitchFamily="18" charset="0"/>
              </a:rPr>
              <a:t>виводкові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nestlings_by_eleramo-d3jr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4392488" cy="38884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9632" y="5517232"/>
            <a:ext cx="1962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Нагніздні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5589240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Виводкові</a:t>
            </a:r>
            <a:endParaRPr lang="ru-RU" sz="2800" dirty="0"/>
          </a:p>
        </p:txBody>
      </p:sp>
      <p:pic>
        <p:nvPicPr>
          <p:cNvPr id="143362" name="Picture 2" descr="http://s1v1.irc.lv/files/1/0/0/88/f6BpZz0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628800"/>
            <a:ext cx="4646290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Годування пташенят</a:t>
            </a:r>
            <a:endParaRPr lang="ru-RU" dirty="0"/>
          </a:p>
        </p:txBody>
      </p:sp>
      <p:pic>
        <p:nvPicPr>
          <p:cNvPr id="152578" name="Picture 2" descr="http://ic.pics.livejournal.com/valery_moseykin/26436089/31402/31402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620000" cy="5076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1554" name="Picture 2" descr="http://superworldwar.org/wp-content/uploads/2014/08/wpid-mama-kormit-ptencov_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0530" name="Picture 2" descr="http://photos.lifeisphoto.ru/137/0/1378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72500" cy="6296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гнізді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зображеному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малюнку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кольором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яйця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/>
              <a:t>    </a:t>
            </a:r>
          </a:p>
        </p:txBody>
      </p:sp>
      <p:pic>
        <p:nvPicPr>
          <p:cNvPr id="156674" name="Picture 2" descr="http://zoomirr.ru/wp-content/uploads/2012/12/001.jpg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896544" cy="4464496"/>
          </a:xfrm>
          <a:prstGeom prst="rect">
            <a:avLst/>
          </a:prstGeom>
          <a:noFill/>
        </p:spPr>
      </p:pic>
      <p:pic>
        <p:nvPicPr>
          <p:cNvPr id="156678" name="Picture 6" descr="http://1.bp.blogspot.com/-sAAj0zSJykU/UYB1SscjKkI/AAAAAAAAAnM/6Uzlhk3M_10/s1600/Eastern_Phoebe-nest-Brown-headed-Cowbird-eg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8840"/>
            <a:ext cx="4355976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://www.mullbirds.com/MipitsNest-CuckooEg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112568" cy="3505200"/>
          </a:xfrm>
          <a:prstGeom prst="rect">
            <a:avLst/>
          </a:prstGeom>
          <a:noFill/>
        </p:spPr>
      </p:pic>
      <p:pic>
        <p:nvPicPr>
          <p:cNvPr id="155652" name="Picture 4" descr="http://fictionbook.ru/static/bookimages/12/93/33/12933358.bin.dir/h/i_036.jpg"/>
          <p:cNvPicPr>
            <a:picLocks noChangeAspect="1" noChangeArrowheads="1"/>
          </p:cNvPicPr>
          <p:nvPr/>
        </p:nvPicPr>
        <p:blipFill>
          <a:blip r:embed="rId3" cstate="print"/>
          <a:srcRect b="23155"/>
          <a:stretch>
            <a:fillRect/>
          </a:stretch>
        </p:blipFill>
        <p:spPr bwMode="auto">
          <a:xfrm>
            <a:off x="323528" y="3789040"/>
            <a:ext cx="7315200" cy="2664296"/>
          </a:xfrm>
          <a:prstGeom prst="rect">
            <a:avLst/>
          </a:prstGeom>
          <a:noFill/>
        </p:spPr>
      </p:pic>
      <p:pic>
        <p:nvPicPr>
          <p:cNvPr id="155654" name="Picture 6" descr="http://www.balatsky.ru/Cuc_Russii/Cuckoo_giml.files/image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76672"/>
            <a:ext cx="3600400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festival.1september.ru/articles/641905/presentation/11.JPG"/>
          <p:cNvPicPr>
            <a:picLocks noChangeAspect="1" noChangeArrowheads="1"/>
          </p:cNvPicPr>
          <p:nvPr/>
        </p:nvPicPr>
        <p:blipFill>
          <a:blip r:embed="rId2" cstate="print"/>
          <a:srcRect r="5901" b="22301"/>
          <a:stretch>
            <a:fillRect/>
          </a:stretch>
        </p:blipFill>
        <p:spPr bwMode="auto">
          <a:xfrm>
            <a:off x="179512" y="188640"/>
            <a:ext cx="4651053" cy="2880320"/>
          </a:xfrm>
          <a:prstGeom prst="rect">
            <a:avLst/>
          </a:prstGeom>
          <a:noFill/>
        </p:spPr>
      </p:pic>
      <p:pic>
        <p:nvPicPr>
          <p:cNvPr id="154628" name="Picture 4" descr="http://www.zoofirma.ru/images/stories/sicret/7/1-52.jpg"/>
          <p:cNvPicPr>
            <a:picLocks noChangeAspect="1" noChangeArrowheads="1"/>
          </p:cNvPicPr>
          <p:nvPr/>
        </p:nvPicPr>
        <p:blipFill>
          <a:blip r:embed="rId3" cstate="print"/>
          <a:srcRect t="19919" b="11511"/>
          <a:stretch>
            <a:fillRect/>
          </a:stretch>
        </p:blipFill>
        <p:spPr bwMode="auto">
          <a:xfrm>
            <a:off x="4381500" y="188640"/>
            <a:ext cx="4762500" cy="2880320"/>
          </a:xfrm>
          <a:prstGeom prst="rect">
            <a:avLst/>
          </a:prstGeom>
          <a:noFill/>
        </p:spPr>
      </p:pic>
      <p:pic>
        <p:nvPicPr>
          <p:cNvPr id="154630" name="Picture 6" descr="http://www.geoset.info/wp-content/uploads/2012/05/Birkhe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140968"/>
            <a:ext cx="6408712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4546848" cy="58326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1.Як називаються канатики які тримають жовток?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тримачи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Б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малази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халази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2.Де розташовується зародковий диск?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А вгорі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Б внизу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 збоку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Якими вилуплюються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нагніздн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пташенят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а?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А голими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Б вкриті пухом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 залежить від середовища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9993" y="1124744"/>
            <a:ext cx="4644008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4.Які птахи не будують гнізд?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А пінгвіни,орли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Б пінгвіни,журавлі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В пінгвіни,чайки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Шкаралупа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кальцій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карбонату СаСО3</a:t>
            </a:r>
          </a:p>
          <a:p>
            <a:pPr>
              <a:buNone/>
            </a:pP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Б кальцій  карбіду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CaC</a:t>
            </a: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В кальцій гідроксид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)2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зародка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кінці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дзьоба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розвивається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спеціальний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>
                <a:latin typeface="Times New Roman" pitchFamily="18" charset="0"/>
                <a:cs typeface="Times New Roman" pitchFamily="18" charset="0"/>
              </a:rPr>
              <a:t>наріст</a:t>
            </a:r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...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А яйцевий зоб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Б яйцевий зуб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260648"/>
            <a:ext cx="51125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atin typeface="Monotype Corsiva" pitchFamily="66" charset="0"/>
              </a:rPr>
              <a:t>Тести</a:t>
            </a:r>
            <a:endParaRPr lang="ru-RU" sz="44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Monotype Corsiva" pitchFamily="66" charset="0"/>
              </a:rPr>
              <a:t>Відповіді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018456" cy="4525963"/>
          </a:xfrm>
        </p:spPr>
        <p:txBody>
          <a:bodyPr/>
          <a:lstStyle/>
          <a:p>
            <a:pPr>
              <a:buNone/>
            </a:pPr>
            <a:r>
              <a:rPr lang="uk-UA" dirty="0"/>
              <a:t>1.В</a:t>
            </a:r>
          </a:p>
          <a:p>
            <a:pPr>
              <a:buNone/>
            </a:pPr>
            <a:r>
              <a:rPr lang="uk-UA" dirty="0"/>
              <a:t>2.А</a:t>
            </a:r>
          </a:p>
          <a:p>
            <a:pPr>
              <a:buNone/>
            </a:pPr>
            <a:r>
              <a:rPr lang="uk-UA" dirty="0"/>
              <a:t>3.А</a:t>
            </a:r>
          </a:p>
          <a:p>
            <a:pPr>
              <a:buNone/>
            </a:pPr>
            <a:r>
              <a:rPr lang="uk-UA" dirty="0"/>
              <a:t>4.В</a:t>
            </a:r>
          </a:p>
          <a:p>
            <a:pPr>
              <a:buNone/>
            </a:pPr>
            <a:r>
              <a:rPr lang="uk-UA" dirty="0"/>
              <a:t>5.А</a:t>
            </a:r>
          </a:p>
          <a:p>
            <a:pPr>
              <a:buNone/>
            </a:pPr>
            <a:r>
              <a:rPr lang="uk-UA" dirty="0"/>
              <a:t>6.Б</a:t>
            </a:r>
            <a:endParaRPr lang="ru-RU" dirty="0"/>
          </a:p>
        </p:txBody>
      </p:sp>
      <p:pic>
        <p:nvPicPr>
          <p:cNvPr id="158722" name="Picture 2" descr="http://oboi-na-stol.com/pub/original_images/oboi-na-stol.com-270854-zhivotnye-ptichka-sidit-na-vet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268760"/>
            <a:ext cx="6840760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err="1">
                <a:latin typeface="Monotype Corsiva" pitchFamily="66" charset="0"/>
              </a:rPr>
              <a:t>Домашнє</a:t>
            </a:r>
            <a:r>
              <a:rPr lang="ru-RU" sz="6000" b="1" dirty="0">
                <a:latin typeface="Monotype Corsiva" pitchFamily="66" charset="0"/>
              </a:rPr>
              <a:t> </a:t>
            </a:r>
            <a:r>
              <a:rPr lang="ru-RU" sz="6000" b="1" dirty="0" err="1">
                <a:latin typeface="Monotype Corsiva" pitchFamily="66" charset="0"/>
              </a:rPr>
              <a:t>завдання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/>
          <a:lstStyle/>
          <a:p>
            <a:pPr>
              <a:buNone/>
            </a:pPr>
            <a:r>
              <a:rPr lang="ru-RU" b="1" dirty="0"/>
              <a:t>§</a:t>
            </a:r>
            <a:r>
              <a:rPr lang="uk-UA" b="1" dirty="0"/>
              <a:t> 44 </a:t>
            </a:r>
            <a:r>
              <a:rPr lang="uk-UA" dirty="0"/>
              <a:t>опрацювати</a:t>
            </a:r>
            <a:r>
              <a:rPr lang="ru-RU" dirty="0"/>
              <a:t>,</a:t>
            </a:r>
            <a:r>
              <a:rPr lang="ru-RU" dirty="0" err="1"/>
              <a:t>підготувати</a:t>
            </a:r>
            <a:r>
              <a:rPr lang="ru-RU" dirty="0"/>
              <a:t> </a:t>
            </a:r>
            <a:r>
              <a:rPr lang="ru-RU" dirty="0" err="1"/>
              <a:t>повідомлення</a:t>
            </a:r>
            <a:r>
              <a:rPr lang="ru-RU" dirty="0"/>
              <a:t> «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</a:t>
            </a:r>
            <a:r>
              <a:rPr lang="ru-RU" dirty="0" err="1"/>
              <a:t>перельотів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», «</a:t>
            </a:r>
            <a:r>
              <a:rPr lang="ru-RU" dirty="0" err="1"/>
              <a:t>Сезонні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в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».</a:t>
            </a:r>
          </a:p>
          <a:p>
            <a:endParaRPr lang="ru-RU" dirty="0"/>
          </a:p>
        </p:txBody>
      </p:sp>
      <p:pic>
        <p:nvPicPr>
          <p:cNvPr id="157698" name="Picture 2" descr="http://forum.norma4.net.ua/attachments/galereya-fleima/2659d1143645430-veselye-kartinki-0809-1.jpg"/>
          <p:cNvPicPr>
            <a:picLocks noChangeAspect="1" noChangeArrowheads="1"/>
          </p:cNvPicPr>
          <p:nvPr/>
        </p:nvPicPr>
        <p:blipFill>
          <a:blip r:embed="rId2" cstate="print"/>
          <a:srcRect b="9439"/>
          <a:stretch>
            <a:fillRect/>
          </a:stretch>
        </p:blipFill>
        <p:spPr bwMode="auto">
          <a:xfrm>
            <a:off x="1187624" y="3140968"/>
            <a:ext cx="6480720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cs628819.vk.me/v628819667/2c7d2/wgWxr9g1Hqg.jpg"/>
          <p:cNvPicPr>
            <a:picLocks noChangeAspect="1" noChangeArrowheads="1"/>
          </p:cNvPicPr>
          <p:nvPr/>
        </p:nvPicPr>
        <p:blipFill>
          <a:blip r:embed="rId2" cstate="print"/>
          <a:srcRect l="4898" t="14160" r="6933" b="12206"/>
          <a:stretch>
            <a:fillRect/>
          </a:stretch>
        </p:blipFill>
        <p:spPr bwMode="auto">
          <a:xfrm>
            <a:off x="323528" y="4725144"/>
            <a:ext cx="8496944" cy="21328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91264" cy="1210146"/>
          </a:xfrm>
        </p:spPr>
        <p:txBody>
          <a:bodyPr/>
          <a:lstStyle/>
          <a:p>
            <a:r>
              <a:rPr lang="uk-UA" b="1" dirty="0">
                <a:latin typeface="Monotype Corsiva" pitchFamily="66" charset="0"/>
              </a:rPr>
              <a:t>Спів птахів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8697144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/>
              <a:t>		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Головна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звукова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демонстрація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птахів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пісня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стійка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послідовність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звуків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розпізнати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 Звуки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видаватися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будь-які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повторення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одного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того ж тону до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складної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довгої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мелодії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іноді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доволі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музичної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Спів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розвинений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у так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званих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співочих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птахів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ряду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горобиних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Однак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пернаті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користуються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тими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звуковими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демонстраціями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заявити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власну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присутність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ение птиц и красивое озеро в лесу. HD36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851920" y="3284984"/>
            <a:ext cx="2232248" cy="1080120"/>
          </a:xfrm>
          <a:prstGeom prst="rect">
            <a:avLst/>
          </a:prstGeom>
        </p:spPr>
      </p:pic>
      <p:pic>
        <p:nvPicPr>
          <p:cNvPr id="5" name="Picture 2" descr="https://freepost.es/wp-content/uploads/2015/04/data-animal-img-16-1000x750.jpeg"/>
          <p:cNvPicPr>
            <a:picLocks noChangeAspect="1" noChangeArrowheads="1"/>
          </p:cNvPicPr>
          <p:nvPr/>
        </p:nvPicPr>
        <p:blipFill>
          <a:blip r:embed="rId4" cstate="print"/>
          <a:srcRect l="3587" t="6282" r="4317"/>
          <a:stretch>
            <a:fillRect/>
          </a:stretch>
        </p:blipFill>
        <p:spPr bwMode="auto">
          <a:xfrm>
            <a:off x="179512" y="260648"/>
            <a:ext cx="4608512" cy="3888432"/>
          </a:xfrm>
          <a:prstGeom prst="rect">
            <a:avLst/>
          </a:prstGeom>
          <a:noFill/>
        </p:spPr>
      </p:pic>
      <p:pic>
        <p:nvPicPr>
          <p:cNvPr id="6" name="Picture 4" descr="http://s01.yapfiles.ru/files_pic/9/2/3/802329.jpg"/>
          <p:cNvPicPr>
            <a:picLocks noChangeAspect="1" noChangeArrowheads="1"/>
          </p:cNvPicPr>
          <p:nvPr/>
        </p:nvPicPr>
        <p:blipFill>
          <a:blip r:embed="rId5" cstate="print"/>
          <a:srcRect l="21771" t="4517" r="3392"/>
          <a:stretch>
            <a:fillRect/>
          </a:stretch>
        </p:blipFill>
        <p:spPr bwMode="auto">
          <a:xfrm>
            <a:off x="5004048" y="188640"/>
            <a:ext cx="3960440" cy="3987824"/>
          </a:xfrm>
          <a:prstGeom prst="rect">
            <a:avLst/>
          </a:prstGeom>
          <a:noFill/>
        </p:spPr>
      </p:pic>
      <p:pic>
        <p:nvPicPr>
          <p:cNvPr id="7" name="Picture 6" descr="http://sunlife.ucoz.com/_ph/3/4478574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221088"/>
            <a:ext cx="8640960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luxwatch.ua/other_pictures/News/Jaquet%20Droz/23.10.12/JD_THE_BIRD_REPEATER_BIRDS_NEST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700808"/>
            <a:ext cx="5810250" cy="4333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>
                <a:latin typeface="Monotype Corsiva" pitchFamily="66" charset="0"/>
              </a:rPr>
            </a:br>
            <a:r>
              <a:rPr lang="ru-RU" dirty="0" err="1">
                <a:latin typeface="Monotype Corsiva" pitchFamily="66" charset="0"/>
              </a:rPr>
              <a:t>Розмноження</a:t>
            </a:r>
            <a:r>
              <a:rPr lang="ru-RU" dirty="0">
                <a:latin typeface="Monotype Corsiva" pitchFamily="66" charset="0"/>
              </a:rPr>
              <a:t> у </a:t>
            </a:r>
            <a:r>
              <a:rPr lang="ru-RU" dirty="0" err="1">
                <a:latin typeface="Monotype Corsiva" pitchFamily="66" charset="0"/>
              </a:rPr>
              <a:t>птахів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передбачає</a:t>
            </a:r>
            <a:r>
              <a:rPr lang="ru-RU" dirty="0">
                <a:latin typeface="Monotype Corsiva" pitchFamily="66" charset="0"/>
              </a:rPr>
              <a:t>:</a:t>
            </a:r>
            <a:br>
              <a:rPr lang="ru-RU" dirty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/>
              <a:t>• </a:t>
            </a:r>
            <a:r>
              <a:rPr lang="ru-RU" dirty="0" err="1"/>
              <a:t>встановлення</a:t>
            </a:r>
            <a:r>
              <a:rPr lang="ru-RU" dirty="0"/>
              <a:t> </a:t>
            </a:r>
            <a:r>
              <a:rPr lang="ru-RU" dirty="0" err="1"/>
              <a:t>гніздової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</a:t>
            </a:r>
          </a:p>
          <a:p>
            <a:pPr>
              <a:buNone/>
            </a:pPr>
            <a:r>
              <a:rPr lang="ru-RU" dirty="0"/>
              <a:t>• </a:t>
            </a:r>
            <a:r>
              <a:rPr lang="ru-RU" dirty="0" err="1"/>
              <a:t>шлюбну</a:t>
            </a:r>
            <a:r>
              <a:rPr lang="ru-RU" dirty="0"/>
              <a:t> </a:t>
            </a:r>
            <a:r>
              <a:rPr lang="ru-RU" dirty="0" err="1"/>
              <a:t>поведінку</a:t>
            </a:r>
            <a:r>
              <a:rPr lang="ru-RU" dirty="0"/>
              <a:t>,</a:t>
            </a:r>
          </a:p>
          <a:p>
            <a:pPr>
              <a:buNone/>
            </a:pPr>
            <a:r>
              <a:rPr lang="ru-RU" dirty="0"/>
              <a:t>• </a:t>
            </a:r>
            <a:r>
              <a:rPr lang="ru-RU" dirty="0" err="1"/>
              <a:t>спарювання</a:t>
            </a:r>
            <a:r>
              <a:rPr lang="ru-RU" dirty="0"/>
              <a:t>,</a:t>
            </a:r>
          </a:p>
          <a:p>
            <a:pPr>
              <a:buNone/>
            </a:pPr>
            <a:r>
              <a:rPr lang="ru-RU" dirty="0"/>
              <a:t>• </a:t>
            </a:r>
            <a:r>
              <a:rPr lang="ru-RU" dirty="0" err="1"/>
              <a:t>утворення</a:t>
            </a:r>
            <a:r>
              <a:rPr lang="ru-RU" dirty="0"/>
              <a:t> пари,</a:t>
            </a:r>
          </a:p>
          <a:p>
            <a:pPr>
              <a:buNone/>
            </a:pPr>
            <a:r>
              <a:rPr lang="ru-RU" dirty="0"/>
              <a:t>• </a:t>
            </a:r>
            <a:r>
              <a:rPr lang="ru-RU" dirty="0" err="1"/>
              <a:t>побудову</a:t>
            </a:r>
            <a:r>
              <a:rPr lang="ru-RU" dirty="0"/>
              <a:t> </a:t>
            </a:r>
            <a:r>
              <a:rPr lang="ru-RU" dirty="0" err="1"/>
              <a:t>гнізда</a:t>
            </a:r>
            <a:r>
              <a:rPr lang="ru-RU" dirty="0"/>
              <a:t>,</a:t>
            </a:r>
          </a:p>
          <a:p>
            <a:pPr>
              <a:buNone/>
            </a:pPr>
            <a:r>
              <a:rPr lang="ru-RU" dirty="0"/>
              <a:t>• </a:t>
            </a:r>
            <a:r>
              <a:rPr lang="ru-RU" dirty="0" err="1"/>
              <a:t>відкладання</a:t>
            </a:r>
            <a:r>
              <a:rPr lang="ru-RU" dirty="0"/>
              <a:t> </a:t>
            </a:r>
            <a:r>
              <a:rPr lang="ru-RU" dirty="0" err="1"/>
              <a:t>яєць</a:t>
            </a:r>
            <a:r>
              <a:rPr lang="ru-RU" dirty="0"/>
              <a:t>,</a:t>
            </a:r>
          </a:p>
          <a:p>
            <a:pPr>
              <a:buNone/>
            </a:pPr>
            <a:r>
              <a:rPr lang="ru-RU" dirty="0"/>
              <a:t>• </a:t>
            </a:r>
            <a:r>
              <a:rPr lang="ru-RU" dirty="0" err="1"/>
              <a:t>насиджування</a:t>
            </a:r>
            <a:r>
              <a:rPr lang="ru-RU" dirty="0"/>
              <a:t>,</a:t>
            </a:r>
          </a:p>
          <a:p>
            <a:pPr>
              <a:buNone/>
            </a:pPr>
            <a:r>
              <a:rPr lang="ru-RU" dirty="0"/>
              <a:t>• </a:t>
            </a:r>
            <a:r>
              <a:rPr lang="ru-RU" dirty="0" err="1"/>
              <a:t>піклування</a:t>
            </a:r>
            <a:r>
              <a:rPr lang="ru-RU" dirty="0"/>
              <a:t> про потомство.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uk-UA" b="1" dirty="0">
                <a:latin typeface="Monotype Corsiva" pitchFamily="66" charset="0"/>
              </a:rPr>
              <a:t>Моногамні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1252736"/>
          </a:xfrm>
        </p:spPr>
        <p:txBody>
          <a:bodyPr/>
          <a:lstStyle/>
          <a:p>
            <a:pPr>
              <a:buNone/>
            </a:pPr>
            <a:r>
              <a:rPr lang="ru-RU" dirty="0"/>
              <a:t>Гуси, </a:t>
            </a:r>
            <a:r>
              <a:rPr lang="ru-RU" dirty="0" err="1"/>
              <a:t>лебеді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хижі</a:t>
            </a:r>
            <a:r>
              <a:rPr lang="ru-RU" dirty="0"/>
              <a:t> птахи </a:t>
            </a:r>
            <a:r>
              <a:rPr lang="ru-RU" dirty="0" err="1"/>
              <a:t>утворюють</a:t>
            </a:r>
            <a:r>
              <a:rPr lang="ru-RU" dirty="0"/>
              <a:t> пару на все </a:t>
            </a:r>
            <a:r>
              <a:rPr lang="ru-RU" dirty="0" err="1"/>
              <a:t>життя</a:t>
            </a:r>
            <a:r>
              <a:rPr lang="ru-RU" dirty="0"/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8850" name="Picture 2" descr="http://storge.pic2.me/c/1360x800/725/526acd2b42e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5256584" cy="4320480"/>
          </a:xfrm>
          <a:prstGeom prst="rect">
            <a:avLst/>
          </a:prstGeom>
          <a:noFill/>
        </p:spPr>
      </p:pic>
      <p:pic>
        <p:nvPicPr>
          <p:cNvPr id="78852" name="Picture 4" descr="http://zerifler.com/uploads/posts/2014-01/1390465991_a2.jpg"/>
          <p:cNvPicPr>
            <a:picLocks noChangeAspect="1" noChangeArrowheads="1"/>
          </p:cNvPicPr>
          <p:nvPr/>
        </p:nvPicPr>
        <p:blipFill>
          <a:blip r:embed="rId3" cstate="print"/>
          <a:srcRect l="4688" t="6300" r="21875"/>
          <a:stretch>
            <a:fillRect/>
          </a:stretch>
        </p:blipFill>
        <p:spPr bwMode="auto">
          <a:xfrm>
            <a:off x="5508104" y="2348880"/>
            <a:ext cx="3456384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Monotype Corsiva" pitchFamily="66" charset="0"/>
              </a:rPr>
              <a:t>Полігамні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1"/>
            <a:ext cx="8229600" cy="1368152"/>
          </a:xfrm>
        </p:spPr>
        <p:txBody>
          <a:bodyPr/>
          <a:lstStyle/>
          <a:p>
            <a:pPr algn="just">
              <a:buNone/>
            </a:pPr>
            <a:r>
              <a:rPr lang="ru-RU" dirty="0"/>
              <a:t>		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самець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спарюється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двома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самками,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говорять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полігінію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самка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двома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самцями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про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поліандрію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7826" name="Picture 2" descr="рисовий трупіал"/>
          <p:cNvPicPr>
            <a:picLocks noChangeAspect="1" noChangeArrowheads="1"/>
          </p:cNvPicPr>
          <p:nvPr/>
        </p:nvPicPr>
        <p:blipFill>
          <a:blip r:embed="rId2" cstate="print"/>
          <a:srcRect t="28067"/>
          <a:stretch>
            <a:fillRect/>
          </a:stretch>
        </p:blipFill>
        <p:spPr bwMode="auto">
          <a:xfrm>
            <a:off x="323528" y="2564904"/>
            <a:ext cx="3744416" cy="33569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5949280"/>
            <a:ext cx="4113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Трупіал</a:t>
            </a:r>
            <a:r>
              <a:rPr lang="ru-RU" b="1" dirty="0"/>
              <a:t> </a:t>
            </a:r>
            <a:r>
              <a:rPr lang="ru-RU" b="1" dirty="0" err="1"/>
              <a:t>рисовий</a:t>
            </a:r>
            <a:r>
              <a:rPr lang="ru-RU" b="1" dirty="0"/>
              <a:t> </a:t>
            </a:r>
            <a:r>
              <a:rPr lang="ru-RU" b="1" i="1" dirty="0"/>
              <a:t>(</a:t>
            </a:r>
            <a:r>
              <a:rPr lang="en-US" b="1" i="1" dirty="0" err="1"/>
              <a:t>Dolichonyx</a:t>
            </a:r>
            <a:r>
              <a:rPr lang="en-US" b="1" i="1" dirty="0"/>
              <a:t> </a:t>
            </a:r>
            <a:r>
              <a:rPr lang="en-US" b="1" i="1" dirty="0" err="1"/>
              <a:t>oryzivorus</a:t>
            </a:r>
            <a:r>
              <a:rPr lang="en-US" b="1" i="1" dirty="0"/>
              <a:t>)</a:t>
            </a:r>
            <a:endParaRPr lang="uk-UA" b="1" i="1" dirty="0"/>
          </a:p>
          <a:p>
            <a:r>
              <a:rPr lang="uk-UA" b="1" i="1" dirty="0"/>
              <a:t>(полігінія)</a:t>
            </a:r>
            <a:endParaRPr lang="en-US" b="1" dirty="0"/>
          </a:p>
        </p:txBody>
      </p:sp>
      <p:pic>
        <p:nvPicPr>
          <p:cNvPr id="77828" name="Picture 4" descr="http://images-8.moifoto.org/big/1/85/4906909fer.jpg?1456576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492896"/>
            <a:ext cx="4672236" cy="345638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44008" y="5949280"/>
            <a:ext cx="4101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Плямистий</a:t>
            </a:r>
            <a:r>
              <a:rPr lang="ru-RU" b="1" dirty="0"/>
              <a:t> </a:t>
            </a:r>
            <a:r>
              <a:rPr lang="ru-RU" b="1" dirty="0" err="1"/>
              <a:t>американський</a:t>
            </a:r>
            <a:r>
              <a:rPr lang="ru-RU" b="1" dirty="0"/>
              <a:t> </a:t>
            </a:r>
            <a:r>
              <a:rPr lang="ru-RU" b="1" dirty="0" err="1"/>
              <a:t>перевізник</a:t>
            </a:r>
            <a:endParaRPr lang="ru-RU" b="1" dirty="0"/>
          </a:p>
          <a:p>
            <a:r>
              <a:rPr lang="uk-UA" b="1" dirty="0"/>
              <a:t>(поліандрія)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5">
            <a:extLst>
              <a:ext uri="{FF2B5EF4-FFF2-40B4-BE49-F238E27FC236}">
                <a16:creationId xmlns:a16="http://schemas.microsoft.com/office/drawing/2014/main" id="{3D6EDBFA-24E9-48E8-8AC2-23A41CCC95AE}"/>
              </a:ext>
            </a:extLst>
          </p:cNvPr>
          <p:cNvSpPr txBox="1">
            <a:spLocks/>
          </p:cNvSpPr>
          <p:nvPr/>
        </p:nvSpPr>
        <p:spPr>
          <a:xfrm>
            <a:off x="70661" y="104157"/>
            <a:ext cx="8821819" cy="1143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006B8C"/>
              </a:buClr>
              <a:buSzPct val="25000"/>
            </a:pPr>
            <a:r>
              <a:rPr lang="ru-RU" sz="4300" b="1">
                <a:solidFill>
                  <a:srgbClr val="990000"/>
                </a:solidFill>
                <a:latin typeface="Cabin"/>
                <a:ea typeface="Cabin"/>
                <a:cs typeface="Cabin"/>
                <a:sym typeface="Cabin"/>
              </a:rPr>
              <a:t>Статевий деморфізм</a:t>
            </a:r>
          </a:p>
        </p:txBody>
      </p:sp>
      <p:pic>
        <p:nvPicPr>
          <p:cNvPr id="3" name="Shape 106">
            <a:extLst>
              <a:ext uri="{FF2B5EF4-FFF2-40B4-BE49-F238E27FC236}">
                <a16:creationId xmlns:a16="http://schemas.microsoft.com/office/drawing/2014/main" id="{E5259964-D62A-4AF0-B4E9-CD68B4F731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538" y="4284435"/>
            <a:ext cx="4689533" cy="2520299"/>
          </a:xfrm>
          <a:prstGeom prst="rect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Shape 107">
            <a:extLst>
              <a:ext uri="{FF2B5EF4-FFF2-40B4-BE49-F238E27FC236}">
                <a16:creationId xmlns:a16="http://schemas.microsoft.com/office/drawing/2014/main" id="{C7BD13BD-6D52-423A-AB1B-B9AFB869B1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8496" y="1231715"/>
            <a:ext cx="3849966" cy="2831770"/>
          </a:xfrm>
          <a:prstGeom prst="rect">
            <a:avLst/>
          </a:prstGeom>
          <a:noFill/>
          <a:ln w="38100" cap="flat" cmpd="sng">
            <a:solidFill>
              <a:srgbClr val="99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Shape 108">
            <a:extLst>
              <a:ext uri="{FF2B5EF4-FFF2-40B4-BE49-F238E27FC236}">
                <a16:creationId xmlns:a16="http://schemas.microsoft.com/office/drawing/2014/main" id="{FDEECC05-132B-4A67-924C-F519ECC164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538" y="1247157"/>
            <a:ext cx="4689533" cy="2816328"/>
          </a:xfrm>
          <a:prstGeom prst="rect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Shape 109">
            <a:extLst>
              <a:ext uri="{FF2B5EF4-FFF2-40B4-BE49-F238E27FC236}">
                <a16:creationId xmlns:a16="http://schemas.microsoft.com/office/drawing/2014/main" id="{506C2FC5-42D9-47EB-A490-C0F503B6CA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8496" y="4284435"/>
            <a:ext cx="3849966" cy="2520299"/>
          </a:xfrm>
          <a:prstGeom prst="rect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73915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E78DA7-0173-4EBE-B214-4AD9675E8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8046" b="6061"/>
          <a:stretch/>
        </p:blipFill>
        <p:spPr>
          <a:xfrm>
            <a:off x="4644009" y="1700808"/>
            <a:ext cx="4248470" cy="4971004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F417D166-FE81-48BC-ACBE-96C2CD223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700808"/>
            <a:ext cx="4392488" cy="4971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E314E3-1D8B-40F3-BE9A-33497CC4EC1F}"/>
              </a:ext>
            </a:extLst>
          </p:cNvPr>
          <p:cNvSpPr txBox="1"/>
          <p:nvPr/>
        </p:nvSpPr>
        <p:spPr>
          <a:xfrm>
            <a:off x="2195736" y="40466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Шлюбний танок     олушів</a:t>
            </a:r>
            <a:endParaRPr lang="ru-RU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392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Тема16</Template>
  <TotalTime>227</TotalTime>
  <Words>469</Words>
  <Application>Microsoft Office PowerPoint</Application>
  <PresentationFormat>Экран (4:3)</PresentationFormat>
  <Paragraphs>83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Cabin</vt:lpstr>
      <vt:lpstr>Calibri</vt:lpstr>
      <vt:lpstr>Monotype Corsiva</vt:lpstr>
      <vt:lpstr>Times New Roman</vt:lpstr>
      <vt:lpstr>Тема16</vt:lpstr>
      <vt:lpstr>                           Тема:Шлюбна поведінка,розмноження і розвиток птахів </vt:lpstr>
      <vt:lpstr>Презентация PowerPoint</vt:lpstr>
      <vt:lpstr>Спів птахів</vt:lpstr>
      <vt:lpstr>Презентация PowerPoint</vt:lpstr>
      <vt:lpstr> Розмноження у птахів передбачає: </vt:lpstr>
      <vt:lpstr>Моногамні</vt:lpstr>
      <vt:lpstr>Полігамні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Гнізда птахів</vt:lpstr>
      <vt:lpstr>Презентация PowerPoint</vt:lpstr>
      <vt:lpstr>Презентация PowerPoint</vt:lpstr>
      <vt:lpstr>Будова яйця </vt:lpstr>
      <vt:lpstr>Розвиток зародка</vt:lpstr>
      <vt:lpstr>Презентация PowerPoint</vt:lpstr>
      <vt:lpstr> Залежно від того, які вилуплюються пташенята, птахів поділяють на дві групи: нагніздні і виводкові. </vt:lpstr>
      <vt:lpstr>Годування пташенят</vt:lpstr>
      <vt:lpstr>Презентация PowerPoint</vt:lpstr>
      <vt:lpstr>Презентация PowerPoint</vt:lpstr>
      <vt:lpstr>Чому в гнізді, зображеному на малюнку, різні за кольором яйця?     </vt:lpstr>
      <vt:lpstr>Презентация PowerPoint</vt:lpstr>
      <vt:lpstr>Презентация PowerPoint</vt:lpstr>
      <vt:lpstr>Презентация PowerPoint</vt:lpstr>
      <vt:lpstr>Відповіді</vt:lpstr>
      <vt:lpstr>Домашнє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Тема:Шлюбна поведінка,розмноження і розвиток птахів</dc:title>
  <dc:creator>лоо</dc:creator>
  <cp:lastModifiedBy>Kostya</cp:lastModifiedBy>
  <cp:revision>27</cp:revision>
  <dcterms:created xsi:type="dcterms:W3CDTF">2016-02-27T11:11:26Z</dcterms:created>
  <dcterms:modified xsi:type="dcterms:W3CDTF">2022-04-14T16:22:39Z</dcterms:modified>
</cp:coreProperties>
</file>