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70" r:id="rId3"/>
    <p:sldId id="268" r:id="rId4"/>
    <p:sldId id="259" r:id="rId5"/>
    <p:sldId id="271" r:id="rId6"/>
    <p:sldId id="261" r:id="rId7"/>
    <p:sldId id="262" r:id="rId8"/>
    <p:sldId id="265" r:id="rId9"/>
    <p:sldId id="269" r:id="rId10"/>
    <p:sldId id="257" r:id="rId11"/>
    <p:sldId id="267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7.wmf"/><Relationship Id="rId4" Type="http://schemas.openxmlformats.org/officeDocument/2006/relationships/image" Target="../media/image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33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F7C287-9398-4A31-8092-01889DE31173}" type="datetimeFigureOut">
              <a:rPr lang="uk-UA" smtClean="0"/>
              <a:pPr/>
              <a:t>14.04.2022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59294-F020-41CE-8DF7-55B25757876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091445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8A3CAA8-B4A7-4AA6-8E23-F51EDC5A9A79}" type="slidenum">
              <a:rPr lang="ru-RU" sz="1200" smtClean="0"/>
              <a:pPr eaLnBrk="1" hangingPunct="1"/>
              <a:t>1</a:t>
            </a:fld>
            <a:endParaRPr lang="ru-RU" sz="120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0FC4966-96DE-4C69-B6D6-55B721F43BB0}" type="slidenum">
              <a:rPr lang="ru-RU" sz="1200" baseline="0"/>
              <a:pPr eaLnBrk="1" hangingPunct="1"/>
              <a:t>10</a:t>
            </a:fld>
            <a:endParaRPr lang="ru-RU" sz="1200" baseline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7D137-76BE-4A2F-8819-F94B22DABF1E}" type="datetimeFigureOut">
              <a:rPr lang="uk-UA" smtClean="0"/>
              <a:pPr/>
              <a:t>14.04.2022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33A1-1D2C-4CEB-B127-13378671D94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81248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7D137-76BE-4A2F-8819-F94B22DABF1E}" type="datetimeFigureOut">
              <a:rPr lang="uk-UA" smtClean="0"/>
              <a:pPr/>
              <a:t>14.04.2022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33A1-1D2C-4CEB-B127-13378671D94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775233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7D137-76BE-4A2F-8819-F94B22DABF1E}" type="datetimeFigureOut">
              <a:rPr lang="uk-UA" smtClean="0"/>
              <a:pPr/>
              <a:t>14.04.2022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33A1-1D2C-4CEB-B127-13378671D94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64717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7D137-76BE-4A2F-8819-F94B22DABF1E}" type="datetimeFigureOut">
              <a:rPr lang="uk-UA" smtClean="0"/>
              <a:pPr/>
              <a:t>14.04.2022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33A1-1D2C-4CEB-B127-13378671D94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71352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7D137-76BE-4A2F-8819-F94B22DABF1E}" type="datetimeFigureOut">
              <a:rPr lang="uk-UA" smtClean="0"/>
              <a:pPr/>
              <a:t>14.04.2022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33A1-1D2C-4CEB-B127-13378671D94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531073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7D137-76BE-4A2F-8819-F94B22DABF1E}" type="datetimeFigureOut">
              <a:rPr lang="uk-UA" smtClean="0"/>
              <a:pPr/>
              <a:t>14.04.2022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33A1-1D2C-4CEB-B127-13378671D94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233900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7D137-76BE-4A2F-8819-F94B22DABF1E}" type="datetimeFigureOut">
              <a:rPr lang="uk-UA" smtClean="0"/>
              <a:pPr/>
              <a:t>14.04.2022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33A1-1D2C-4CEB-B127-13378671D94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268944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7D137-76BE-4A2F-8819-F94B22DABF1E}" type="datetimeFigureOut">
              <a:rPr lang="uk-UA" smtClean="0"/>
              <a:pPr/>
              <a:t>14.04.2022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33A1-1D2C-4CEB-B127-13378671D94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834291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7D137-76BE-4A2F-8819-F94B22DABF1E}" type="datetimeFigureOut">
              <a:rPr lang="uk-UA" smtClean="0"/>
              <a:pPr/>
              <a:t>14.04.2022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33A1-1D2C-4CEB-B127-13378671D94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267250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7D137-76BE-4A2F-8819-F94B22DABF1E}" type="datetimeFigureOut">
              <a:rPr lang="uk-UA" smtClean="0"/>
              <a:pPr/>
              <a:t>14.04.2022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33A1-1D2C-4CEB-B127-13378671D94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143461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7D137-76BE-4A2F-8819-F94B22DABF1E}" type="datetimeFigureOut">
              <a:rPr lang="uk-UA" smtClean="0"/>
              <a:pPr/>
              <a:t>14.04.2022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33A1-1D2C-4CEB-B127-13378671D94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878022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7D137-76BE-4A2F-8819-F94B22DABF1E}" type="datetimeFigureOut">
              <a:rPr lang="uk-UA" smtClean="0"/>
              <a:pPr/>
              <a:t>14.04.2022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333A1-1D2C-4CEB-B127-13378671D94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53479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gif"/><Relationship Id="rId4" Type="http://schemas.openxmlformats.org/officeDocument/2006/relationships/image" Target="../media/image4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0.bin"/><Relationship Id="rId5" Type="http://schemas.openxmlformats.org/officeDocument/2006/relationships/oleObject" Target="../embeddings/oleObject39.bin"/><Relationship Id="rId4" Type="http://schemas.openxmlformats.org/officeDocument/2006/relationships/oleObject" Target="../embeddings/oleObject3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11"/>
          <p:cNvSpPr>
            <a:spLocks noChangeArrowheads="1" noChangeShapeType="1" noTextEdit="1"/>
          </p:cNvSpPr>
          <p:nvPr/>
        </p:nvSpPr>
        <p:spPr bwMode="auto">
          <a:xfrm>
            <a:off x="683568" y="1828799"/>
            <a:ext cx="8460431" cy="322137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395"/>
              </a:avLst>
            </a:prstTxWarp>
          </a:bodyPr>
          <a:lstStyle/>
          <a:p>
            <a:pPr algn="ctr"/>
            <a:r>
              <a:rPr lang="ru-RU" sz="1600" kern="10" dirty="0" err="1" smtClean="0">
                <a:ln w="254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50000">
                      <a:srgbClr val="B400B4"/>
                    </a:gs>
                    <a:gs pos="100000">
                      <a:srgbClr val="FF66FF"/>
                    </a:gs>
                  </a:gsLst>
                  <a:lin ang="18900000" scaled="1"/>
                </a:gradFill>
                <a:latin typeface="Georgia" pitchFamily="18" charset="0"/>
                <a:cs typeface="Times New Roman"/>
              </a:rPr>
              <a:t>Площа</a:t>
            </a:r>
            <a:r>
              <a:rPr lang="ru-RU" sz="1600" kern="10" dirty="0" smtClean="0">
                <a:ln w="254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50000">
                      <a:srgbClr val="B400B4"/>
                    </a:gs>
                    <a:gs pos="100000">
                      <a:srgbClr val="FF66FF"/>
                    </a:gs>
                  </a:gsLst>
                  <a:lin ang="18900000" scaled="1"/>
                </a:gradFill>
                <a:latin typeface="Georgia" pitchFamily="18" charset="0"/>
                <a:cs typeface="Times New Roman"/>
              </a:rPr>
              <a:t> </a:t>
            </a:r>
            <a:r>
              <a:rPr lang="ru-RU" sz="1600" kern="10" dirty="0" err="1" smtClean="0">
                <a:ln w="254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50000">
                      <a:srgbClr val="B400B4"/>
                    </a:gs>
                    <a:gs pos="100000">
                      <a:srgbClr val="FF66FF"/>
                    </a:gs>
                  </a:gsLst>
                  <a:lin ang="18900000" scaled="1"/>
                </a:gradFill>
                <a:latin typeface="Georgia" pitchFamily="18" charset="0"/>
                <a:cs typeface="Times New Roman"/>
              </a:rPr>
              <a:t>поверхні</a:t>
            </a:r>
            <a:r>
              <a:rPr lang="ru-RU" sz="1600" kern="10" dirty="0" smtClean="0">
                <a:ln w="254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50000">
                      <a:srgbClr val="B400B4"/>
                    </a:gs>
                    <a:gs pos="100000">
                      <a:srgbClr val="FF66FF"/>
                    </a:gs>
                  </a:gsLst>
                  <a:lin ang="18900000" scaled="1"/>
                </a:gradFill>
                <a:latin typeface="Georgia" pitchFamily="18" charset="0"/>
                <a:cs typeface="Times New Roman"/>
              </a:rPr>
              <a:t> та </a:t>
            </a:r>
          </a:p>
          <a:p>
            <a:pPr algn="ctr"/>
            <a:r>
              <a:rPr lang="ru-RU" sz="1600" kern="10" dirty="0">
                <a:ln w="254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50000">
                      <a:srgbClr val="B400B4"/>
                    </a:gs>
                    <a:gs pos="100000">
                      <a:srgbClr val="FF66FF"/>
                    </a:gs>
                  </a:gsLst>
                  <a:lin ang="18900000" scaled="1"/>
                </a:gradFill>
                <a:latin typeface="Georgia" pitchFamily="18" charset="0"/>
                <a:cs typeface="Times New Roman"/>
              </a:rPr>
              <a:t> </a:t>
            </a:r>
            <a:r>
              <a:rPr lang="ru-RU" sz="1600" kern="10" dirty="0" smtClean="0">
                <a:ln w="254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50000">
                      <a:srgbClr val="B400B4"/>
                    </a:gs>
                    <a:gs pos="100000">
                      <a:srgbClr val="FF66FF"/>
                    </a:gs>
                  </a:gsLst>
                  <a:lin ang="18900000" scaled="1"/>
                </a:gradFill>
                <a:latin typeface="Georgia" pitchFamily="18" charset="0"/>
                <a:cs typeface="Times New Roman"/>
              </a:rPr>
              <a:t>об</a:t>
            </a:r>
            <a:r>
              <a:rPr lang="en-US" sz="1600" kern="10" dirty="0" smtClean="0">
                <a:ln w="254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50000">
                      <a:srgbClr val="B400B4"/>
                    </a:gs>
                    <a:gs pos="100000">
                      <a:srgbClr val="FF66FF"/>
                    </a:gs>
                  </a:gsLst>
                  <a:lin ang="18900000" scaled="1"/>
                </a:gradFill>
                <a:latin typeface="Georgia" pitchFamily="18" charset="0"/>
                <a:cs typeface="Times New Roman"/>
              </a:rPr>
              <a:t>’</a:t>
            </a:r>
            <a:r>
              <a:rPr lang="uk-UA" sz="1600" kern="10" dirty="0" err="1" smtClean="0">
                <a:ln w="254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50000">
                      <a:srgbClr val="B400B4"/>
                    </a:gs>
                    <a:gs pos="100000">
                      <a:srgbClr val="FF66FF"/>
                    </a:gs>
                  </a:gsLst>
                  <a:lin ang="18900000" scaled="1"/>
                </a:gradFill>
                <a:latin typeface="Georgia" pitchFamily="18" charset="0"/>
                <a:cs typeface="Times New Roman"/>
              </a:rPr>
              <a:t>єм</a:t>
            </a:r>
            <a:r>
              <a:rPr lang="uk-UA" sz="1600" kern="10" dirty="0" smtClean="0">
                <a:ln w="254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50000">
                      <a:srgbClr val="B400B4"/>
                    </a:gs>
                    <a:gs pos="100000">
                      <a:srgbClr val="FF66FF"/>
                    </a:gs>
                  </a:gsLst>
                  <a:lin ang="18900000" scaled="1"/>
                </a:gradFill>
                <a:latin typeface="Georgia" pitchFamily="18" charset="0"/>
                <a:cs typeface="Times New Roman"/>
              </a:rPr>
              <a:t> п</a:t>
            </a:r>
            <a:r>
              <a:rPr lang="ru-RU" sz="1600" kern="10" dirty="0" err="1" smtClean="0">
                <a:ln w="254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50000">
                      <a:srgbClr val="B400B4"/>
                    </a:gs>
                    <a:gs pos="100000">
                      <a:srgbClr val="FF66FF"/>
                    </a:gs>
                  </a:gsLst>
                  <a:lin ang="18900000" scaled="1"/>
                </a:gradFill>
                <a:latin typeface="Georgia" pitchFamily="18" charset="0"/>
                <a:cs typeface="Times New Roman"/>
              </a:rPr>
              <a:t>рямокутного</a:t>
            </a:r>
            <a:r>
              <a:rPr lang="ru-RU" sz="1600" kern="10" dirty="0" smtClean="0">
                <a:ln w="254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50000">
                      <a:srgbClr val="B400B4"/>
                    </a:gs>
                    <a:gs pos="100000">
                      <a:srgbClr val="FF66FF"/>
                    </a:gs>
                  </a:gsLst>
                  <a:lin ang="18900000" scaled="1"/>
                </a:gradFill>
                <a:latin typeface="Georgia" pitchFamily="18" charset="0"/>
                <a:cs typeface="Times New Roman"/>
              </a:rPr>
              <a:t> </a:t>
            </a:r>
          </a:p>
          <a:p>
            <a:pPr algn="ctr"/>
            <a:r>
              <a:rPr lang="ru-RU" sz="1600" kern="10" dirty="0" err="1" smtClean="0">
                <a:ln w="254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FF"/>
                    </a:gs>
                    <a:gs pos="50000">
                      <a:srgbClr val="B400B4"/>
                    </a:gs>
                    <a:gs pos="100000">
                      <a:srgbClr val="FF66FF"/>
                    </a:gs>
                  </a:gsLst>
                  <a:lin ang="18900000" scaled="1"/>
                </a:gradFill>
                <a:latin typeface="Georgia" pitchFamily="18" charset="0"/>
                <a:cs typeface="Times New Roman"/>
              </a:rPr>
              <a:t>паралелепіпеда</a:t>
            </a:r>
            <a:endParaRPr lang="ru-RU" sz="1600" kern="10" dirty="0">
              <a:ln w="2540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66FF"/>
                  </a:gs>
                  <a:gs pos="50000">
                    <a:srgbClr val="B400B4"/>
                  </a:gs>
                  <a:gs pos="100000">
                    <a:srgbClr val="FF66FF"/>
                  </a:gs>
                </a:gsLst>
                <a:lin ang="18900000" scaled="1"/>
              </a:gradFill>
              <a:latin typeface="Georgia" pitchFamily="18" charset="0"/>
              <a:cs typeface="Times New Roman"/>
            </a:endParaRPr>
          </a:p>
        </p:txBody>
      </p:sp>
      <p:graphicFrame>
        <p:nvGraphicFramePr>
          <p:cNvPr id="1026" name="Object 6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32" name="Формула" r:id="rId4" imgW="114151" imgH="215619" progId="Equation.3">
              <p:embed/>
            </p:oleObj>
          </a:graphicData>
        </a:graphic>
      </p:graphicFrame>
      <p:sp>
        <p:nvSpPr>
          <p:cNvPr id="1029" name="AutoShape 2"/>
          <p:cNvSpPr>
            <a:spLocks noChangeArrowheads="1"/>
          </p:cNvSpPr>
          <p:nvPr/>
        </p:nvSpPr>
        <p:spPr bwMode="auto">
          <a:xfrm>
            <a:off x="2895600" y="836712"/>
            <a:ext cx="3044552" cy="1143000"/>
          </a:xfrm>
          <a:prstGeom prst="irregularSeal2">
            <a:avLst/>
          </a:prstGeom>
          <a:gradFill rotWithShape="1">
            <a:gsLst>
              <a:gs pos="0">
                <a:srgbClr val="FFFF99"/>
              </a:gs>
              <a:gs pos="100000">
                <a:schemeClr val="hlink"/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uk-UA" sz="2800" dirty="0" smtClean="0"/>
              <a:t>5 </a:t>
            </a:r>
            <a:r>
              <a:rPr lang="uk-UA" sz="2800" dirty="0"/>
              <a:t>клас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4800" y="228600"/>
            <a:ext cx="83820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uk-UA" sz="4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Тест по темі :</a:t>
            </a:r>
            <a:endParaRPr lang="ru-RU" sz="40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03784" y="6245793"/>
            <a:ext cx="576262" cy="576262"/>
          </a:xfrm>
          <a:prstGeom prst="actionButtonForwardNext">
            <a:avLst/>
          </a:prstGeom>
          <a:gradFill rotWithShape="1">
            <a:gsLst>
              <a:gs pos="0">
                <a:srgbClr val="CCCCFF"/>
              </a:gs>
              <a:gs pos="17999">
                <a:srgbClr val="99CCFF"/>
              </a:gs>
              <a:gs pos="39000">
                <a:srgbClr val="CC99FF"/>
              </a:gs>
              <a:gs pos="64000">
                <a:srgbClr val="9966FF"/>
              </a:gs>
              <a:gs pos="82001">
                <a:srgbClr val="99CCFF"/>
              </a:gs>
              <a:gs pos="100000">
                <a:srgbClr val="CCCC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617607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руглая лента лицом вниз 1"/>
          <p:cNvSpPr/>
          <p:nvPr/>
        </p:nvSpPr>
        <p:spPr>
          <a:xfrm>
            <a:off x="92075" y="26124"/>
            <a:ext cx="8645525" cy="1728192"/>
          </a:xfrm>
          <a:prstGeom prst="ellipseRibbon">
            <a:avLst>
              <a:gd name="adj1" fmla="val 17336"/>
              <a:gd name="adj2" fmla="val 75000"/>
              <a:gd name="adj3" fmla="val 9533"/>
            </a:avLst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07554" name="Freeform 2"/>
          <p:cNvSpPr>
            <a:spLocks/>
          </p:cNvSpPr>
          <p:nvPr/>
        </p:nvSpPr>
        <p:spPr bwMode="auto">
          <a:xfrm>
            <a:off x="2540000" y="3721100"/>
            <a:ext cx="6311900" cy="1689100"/>
          </a:xfrm>
          <a:custGeom>
            <a:avLst/>
            <a:gdLst>
              <a:gd name="T0" fmla="*/ 0 w 3976"/>
              <a:gd name="T1" fmla="*/ 1064 h 1064"/>
              <a:gd name="T2" fmla="*/ 2904 w 3976"/>
              <a:gd name="T3" fmla="*/ 1040 h 1064"/>
              <a:gd name="T4" fmla="*/ 3976 w 3976"/>
              <a:gd name="T5" fmla="*/ 8 h 1064"/>
              <a:gd name="T6" fmla="*/ 1048 w 3976"/>
              <a:gd name="T7" fmla="*/ 0 h 1064"/>
              <a:gd name="T8" fmla="*/ 0 w 3976"/>
              <a:gd name="T9" fmla="*/ 1064 h 10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76" h="1064">
                <a:moveTo>
                  <a:pt x="0" y="1064"/>
                </a:moveTo>
                <a:lnTo>
                  <a:pt x="2904" y="1040"/>
                </a:lnTo>
                <a:lnTo>
                  <a:pt x="3976" y="8"/>
                </a:lnTo>
                <a:lnTo>
                  <a:pt x="1048" y="0"/>
                </a:lnTo>
                <a:lnTo>
                  <a:pt x="0" y="1064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00FFFF"/>
              </a:gs>
              <a:gs pos="100000">
                <a:schemeClr val="bg1"/>
              </a:gs>
            </a:gsLst>
            <a:lin ang="18900000" scaled="1"/>
          </a:gra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407555" name="Freeform 3"/>
          <p:cNvSpPr>
            <a:spLocks/>
          </p:cNvSpPr>
          <p:nvPr/>
        </p:nvSpPr>
        <p:spPr bwMode="auto">
          <a:xfrm>
            <a:off x="7150100" y="3708400"/>
            <a:ext cx="1689100" cy="2336800"/>
          </a:xfrm>
          <a:custGeom>
            <a:avLst/>
            <a:gdLst>
              <a:gd name="T0" fmla="*/ 16 w 1064"/>
              <a:gd name="T1" fmla="*/ 1472 h 1472"/>
              <a:gd name="T2" fmla="*/ 1064 w 1064"/>
              <a:gd name="T3" fmla="*/ 432 h 1472"/>
              <a:gd name="T4" fmla="*/ 1056 w 1064"/>
              <a:gd name="T5" fmla="*/ 0 h 1472"/>
              <a:gd name="T6" fmla="*/ 0 w 1064"/>
              <a:gd name="T7" fmla="*/ 1032 h 1472"/>
              <a:gd name="T8" fmla="*/ 16 w 1064"/>
              <a:gd name="T9" fmla="*/ 1472 h 14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4" h="1472">
                <a:moveTo>
                  <a:pt x="16" y="1472"/>
                </a:moveTo>
                <a:lnTo>
                  <a:pt x="1064" y="432"/>
                </a:lnTo>
                <a:lnTo>
                  <a:pt x="1056" y="0"/>
                </a:lnTo>
                <a:lnTo>
                  <a:pt x="0" y="1032"/>
                </a:lnTo>
                <a:lnTo>
                  <a:pt x="16" y="147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99FFCC"/>
              </a:gs>
              <a:gs pos="100000">
                <a:schemeClr val="bg1"/>
              </a:gs>
            </a:gsLst>
            <a:lin ang="18900000" scaled="1"/>
          </a:gra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407556" name="Freeform 4"/>
          <p:cNvSpPr>
            <a:spLocks/>
          </p:cNvSpPr>
          <p:nvPr/>
        </p:nvSpPr>
        <p:spPr bwMode="auto">
          <a:xfrm>
            <a:off x="2552700" y="5384800"/>
            <a:ext cx="4635500" cy="673100"/>
          </a:xfrm>
          <a:custGeom>
            <a:avLst/>
            <a:gdLst>
              <a:gd name="T0" fmla="*/ 0 w 2920"/>
              <a:gd name="T1" fmla="*/ 416 h 424"/>
              <a:gd name="T2" fmla="*/ 2904 w 2920"/>
              <a:gd name="T3" fmla="*/ 424 h 424"/>
              <a:gd name="T4" fmla="*/ 2920 w 2920"/>
              <a:gd name="T5" fmla="*/ 0 h 424"/>
              <a:gd name="T6" fmla="*/ 8 w 2920"/>
              <a:gd name="T7" fmla="*/ 0 h 424"/>
              <a:gd name="T8" fmla="*/ 0 w 2920"/>
              <a:gd name="T9" fmla="*/ 416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20" h="424">
                <a:moveTo>
                  <a:pt x="0" y="416"/>
                </a:moveTo>
                <a:lnTo>
                  <a:pt x="2904" y="424"/>
                </a:lnTo>
                <a:lnTo>
                  <a:pt x="2920" y="0"/>
                </a:lnTo>
                <a:lnTo>
                  <a:pt x="8" y="0"/>
                </a:lnTo>
                <a:lnTo>
                  <a:pt x="0" y="41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99FFCC"/>
              </a:gs>
              <a:gs pos="100000">
                <a:schemeClr val="bg1"/>
              </a:gs>
            </a:gsLst>
            <a:lin ang="18900000" scaled="1"/>
          </a:gra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2562225" y="3398838"/>
            <a:ext cx="6265863" cy="2646362"/>
          </a:xfrm>
          <a:prstGeom prst="cube">
            <a:avLst>
              <a:gd name="adj" fmla="val 62190"/>
            </a:avLst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4582" name="Freeform 6"/>
          <p:cNvSpPr>
            <a:spLocks/>
          </p:cNvSpPr>
          <p:nvPr/>
        </p:nvSpPr>
        <p:spPr bwMode="auto">
          <a:xfrm>
            <a:off x="4210050" y="3413125"/>
            <a:ext cx="19050" cy="981075"/>
          </a:xfrm>
          <a:custGeom>
            <a:avLst/>
            <a:gdLst>
              <a:gd name="T0" fmla="*/ 0 w 12"/>
              <a:gd name="T1" fmla="*/ 0 h 618"/>
              <a:gd name="T2" fmla="*/ 19050 w 12"/>
              <a:gd name="T3" fmla="*/ 981075 h 61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" h="618">
                <a:moveTo>
                  <a:pt x="0" y="0"/>
                </a:moveTo>
                <a:lnTo>
                  <a:pt x="12" y="618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583" name="Freeform 7"/>
          <p:cNvSpPr>
            <a:spLocks/>
          </p:cNvSpPr>
          <p:nvPr/>
        </p:nvSpPr>
        <p:spPr bwMode="auto">
          <a:xfrm>
            <a:off x="2590800" y="4368800"/>
            <a:ext cx="6248400" cy="1689100"/>
          </a:xfrm>
          <a:custGeom>
            <a:avLst/>
            <a:gdLst>
              <a:gd name="T0" fmla="*/ 6248400 w 3936"/>
              <a:gd name="T1" fmla="*/ 25400 h 1064"/>
              <a:gd name="T2" fmla="*/ 1625600 w 3936"/>
              <a:gd name="T3" fmla="*/ 0 h 1064"/>
              <a:gd name="T4" fmla="*/ 0 w 3936"/>
              <a:gd name="T5" fmla="*/ 1689100 h 106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936" h="1064">
                <a:moveTo>
                  <a:pt x="3936" y="16"/>
                </a:moveTo>
                <a:lnTo>
                  <a:pt x="1024" y="0"/>
                </a:lnTo>
                <a:lnTo>
                  <a:pt x="0" y="106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584" name="Text Box 20"/>
          <p:cNvSpPr txBox="1">
            <a:spLocks noChangeArrowheads="1"/>
          </p:cNvSpPr>
          <p:nvPr/>
        </p:nvSpPr>
        <p:spPr bwMode="auto">
          <a:xfrm>
            <a:off x="1044846" y="228500"/>
            <a:ext cx="692730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2800" b="1" baseline="0" dirty="0"/>
              <a:t>          </a:t>
            </a:r>
            <a:r>
              <a:rPr lang="ru-RU" sz="2400" b="1" baseline="0" dirty="0" smtClean="0"/>
              <a:t>Об</a:t>
            </a:r>
            <a:r>
              <a:rPr lang="en-US" sz="2400" b="1" baseline="0" dirty="0" smtClean="0"/>
              <a:t>’</a:t>
            </a:r>
            <a:r>
              <a:rPr lang="uk-UA" sz="2400" b="1" baseline="0" dirty="0" smtClean="0"/>
              <a:t>є</a:t>
            </a:r>
            <a:r>
              <a:rPr lang="ru-RU" sz="2400" b="1" baseline="0" dirty="0" smtClean="0"/>
              <a:t>м </a:t>
            </a:r>
            <a:r>
              <a:rPr lang="ru-RU" sz="2400" b="1" baseline="0" dirty="0" err="1" smtClean="0"/>
              <a:t>басейну</a:t>
            </a:r>
            <a:r>
              <a:rPr lang="ru-RU" sz="2400" b="1" baseline="0" dirty="0" smtClean="0"/>
              <a:t> </a:t>
            </a:r>
            <a:r>
              <a:rPr lang="ru-RU" sz="2400" b="1" baseline="0" dirty="0" err="1" smtClean="0"/>
              <a:t>дорівнює</a:t>
            </a:r>
            <a:r>
              <a:rPr lang="ru-RU" sz="2400" b="1" baseline="0" dirty="0" smtClean="0"/>
              <a:t> </a:t>
            </a:r>
            <a:r>
              <a:rPr lang="ru-RU" sz="2400" b="1" baseline="0" dirty="0"/>
              <a:t>100 м</a:t>
            </a:r>
            <a:r>
              <a:rPr lang="ru-RU" sz="2400" b="1" baseline="30000" dirty="0"/>
              <a:t>3</a:t>
            </a:r>
            <a:r>
              <a:rPr lang="ru-RU" sz="2400" b="1" baseline="0" dirty="0"/>
              <a:t>, а </a:t>
            </a:r>
            <a:r>
              <a:rPr lang="ru-RU" sz="2400" b="1" baseline="0" dirty="0" err="1" smtClean="0"/>
              <a:t>сторони</a:t>
            </a:r>
            <a:r>
              <a:rPr lang="ru-RU" sz="2400" b="1" baseline="0" dirty="0" smtClean="0"/>
              <a:t> </a:t>
            </a:r>
            <a:r>
              <a:rPr lang="ru-RU" sz="2400" b="1" baseline="0" dirty="0" err="1" smtClean="0"/>
              <a:t>основи</a:t>
            </a:r>
            <a:r>
              <a:rPr lang="ru-RU" sz="2400" b="1" baseline="0" dirty="0" smtClean="0"/>
              <a:t> 10 </a:t>
            </a:r>
            <a:r>
              <a:rPr lang="ru-RU" sz="2400" b="1" baseline="0" dirty="0"/>
              <a:t>м </a:t>
            </a:r>
            <a:r>
              <a:rPr lang="ru-RU" sz="2400" b="1" baseline="0" dirty="0" smtClean="0"/>
              <a:t>і </a:t>
            </a:r>
            <a:r>
              <a:rPr lang="ru-RU" sz="2400" b="1" baseline="0" dirty="0"/>
              <a:t>5 м. </a:t>
            </a:r>
            <a:r>
              <a:rPr lang="ru-RU" sz="2400" b="1" baseline="0" dirty="0" err="1" smtClean="0"/>
              <a:t>Скільки</a:t>
            </a:r>
            <a:r>
              <a:rPr lang="ru-RU" sz="2400" b="1" baseline="0" dirty="0" smtClean="0"/>
              <a:t> </a:t>
            </a:r>
            <a:r>
              <a:rPr lang="ru-RU" sz="2400" b="1" baseline="0" dirty="0" err="1" smtClean="0"/>
              <a:t>квадратних</a:t>
            </a:r>
            <a:r>
              <a:rPr lang="ru-RU" sz="2400" b="1" baseline="0" dirty="0" smtClean="0"/>
              <a:t> </a:t>
            </a:r>
            <a:r>
              <a:rPr lang="ru-RU" sz="2400" b="1" baseline="0" dirty="0" err="1" smtClean="0"/>
              <a:t>метрів</a:t>
            </a:r>
            <a:r>
              <a:rPr lang="ru-RU" sz="2400" b="1" baseline="0" dirty="0" smtClean="0"/>
              <a:t> </a:t>
            </a:r>
            <a:r>
              <a:rPr lang="ru-RU" sz="2400" b="1" baseline="0" dirty="0" err="1" smtClean="0"/>
              <a:t>кахельної</a:t>
            </a:r>
            <a:r>
              <a:rPr lang="ru-RU" sz="2400" b="1" baseline="0" dirty="0" smtClean="0"/>
              <a:t> </a:t>
            </a:r>
            <a:r>
              <a:rPr lang="ru-RU" sz="2400" b="1" baseline="0" dirty="0"/>
              <a:t>плитки </a:t>
            </a:r>
            <a:r>
              <a:rPr lang="ru-RU" sz="2400" b="1" baseline="0" dirty="0" err="1" smtClean="0"/>
              <a:t>потрібно</a:t>
            </a:r>
            <a:r>
              <a:rPr lang="ru-RU" sz="2400" b="1" baseline="0" dirty="0" smtClean="0"/>
              <a:t>  на ремонт </a:t>
            </a:r>
            <a:r>
              <a:rPr lang="ru-RU" sz="2400" b="1" baseline="0" dirty="0" err="1" smtClean="0"/>
              <a:t>басейну</a:t>
            </a:r>
            <a:r>
              <a:rPr lang="ru-RU" sz="2800" b="1" baseline="0" dirty="0" smtClean="0"/>
              <a:t>?</a:t>
            </a:r>
            <a:endParaRPr lang="ru-RU" sz="2800" b="1" baseline="0" dirty="0"/>
          </a:p>
        </p:txBody>
      </p:sp>
      <p:sp>
        <p:nvSpPr>
          <p:cNvPr id="24585" name="Rectangle 22"/>
          <p:cNvSpPr>
            <a:spLocks noChangeArrowheads="1"/>
          </p:cNvSpPr>
          <p:nvPr/>
        </p:nvSpPr>
        <p:spPr bwMode="auto">
          <a:xfrm>
            <a:off x="4081463" y="5780088"/>
            <a:ext cx="1371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600" b="1" baseline="0">
                <a:solidFill>
                  <a:schemeClr val="tx2"/>
                </a:solidFill>
              </a:rPr>
              <a:t>10 м</a:t>
            </a:r>
            <a:r>
              <a:rPr lang="ru-RU" sz="4800" b="1" baseline="0"/>
              <a:t>  </a:t>
            </a:r>
          </a:p>
        </p:txBody>
      </p:sp>
      <p:sp>
        <p:nvSpPr>
          <p:cNvPr id="24586" name="Rectangle 23"/>
          <p:cNvSpPr>
            <a:spLocks noChangeArrowheads="1"/>
          </p:cNvSpPr>
          <p:nvPr/>
        </p:nvSpPr>
        <p:spPr bwMode="auto">
          <a:xfrm rot="-2961064">
            <a:off x="7784307" y="4691856"/>
            <a:ext cx="1143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600" b="1" baseline="0">
                <a:solidFill>
                  <a:schemeClr val="tx2"/>
                </a:solidFill>
              </a:rPr>
              <a:t>5 м</a:t>
            </a:r>
            <a:r>
              <a:rPr lang="ru-RU" sz="4800" b="1" baseline="0"/>
              <a:t>  </a:t>
            </a:r>
          </a:p>
        </p:txBody>
      </p:sp>
      <p:sp>
        <p:nvSpPr>
          <p:cNvPr id="407595" name="Rectangle 43"/>
          <p:cNvSpPr>
            <a:spLocks noChangeArrowheads="1"/>
          </p:cNvSpPr>
          <p:nvPr/>
        </p:nvSpPr>
        <p:spPr bwMode="auto">
          <a:xfrm>
            <a:off x="4627563" y="4179888"/>
            <a:ext cx="2112962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baseline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 = 100 </a:t>
            </a:r>
            <a:r>
              <a:rPr lang="ru-RU" sz="2800" b="1" baseline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</a:t>
            </a:r>
            <a:r>
              <a:rPr lang="ru-RU" sz="2800" b="1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ru-RU" sz="4800" b="1" baseline="0"/>
              <a:t>  </a:t>
            </a:r>
          </a:p>
        </p:txBody>
      </p:sp>
      <p:sp>
        <p:nvSpPr>
          <p:cNvPr id="407601" name="Rectangle 49" descr="Букет"/>
          <p:cNvSpPr>
            <a:spLocks noChangeArrowheads="1"/>
          </p:cNvSpPr>
          <p:nvPr/>
        </p:nvSpPr>
        <p:spPr bwMode="auto">
          <a:xfrm>
            <a:off x="2794000" y="57912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02" name="Rectangle 50" descr="Букет"/>
          <p:cNvSpPr>
            <a:spLocks noChangeArrowheads="1"/>
          </p:cNvSpPr>
          <p:nvPr/>
        </p:nvSpPr>
        <p:spPr bwMode="auto">
          <a:xfrm>
            <a:off x="2552700" y="57785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03" name="Rectangle 51" descr="Букет"/>
          <p:cNvSpPr>
            <a:spLocks noChangeArrowheads="1"/>
          </p:cNvSpPr>
          <p:nvPr/>
        </p:nvSpPr>
        <p:spPr bwMode="auto">
          <a:xfrm>
            <a:off x="3276600" y="57912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04" name="Rectangle 52" descr="Букет"/>
          <p:cNvSpPr>
            <a:spLocks noChangeArrowheads="1"/>
          </p:cNvSpPr>
          <p:nvPr/>
        </p:nvSpPr>
        <p:spPr bwMode="auto">
          <a:xfrm>
            <a:off x="3035300" y="57912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05" name="Rectangle 53" descr="Букет"/>
          <p:cNvSpPr>
            <a:spLocks noChangeArrowheads="1"/>
          </p:cNvSpPr>
          <p:nvPr/>
        </p:nvSpPr>
        <p:spPr bwMode="auto">
          <a:xfrm>
            <a:off x="2552700" y="55372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06" name="Rectangle 54" descr="Букет"/>
          <p:cNvSpPr>
            <a:spLocks noChangeArrowheads="1"/>
          </p:cNvSpPr>
          <p:nvPr/>
        </p:nvSpPr>
        <p:spPr bwMode="auto">
          <a:xfrm>
            <a:off x="2552700" y="52832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07" name="Rectangle 55" descr="Букет"/>
          <p:cNvSpPr>
            <a:spLocks noChangeArrowheads="1"/>
          </p:cNvSpPr>
          <p:nvPr/>
        </p:nvSpPr>
        <p:spPr bwMode="auto">
          <a:xfrm>
            <a:off x="2552700" y="50419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08" name="Rectangle 56" descr="Букет"/>
          <p:cNvSpPr>
            <a:spLocks noChangeArrowheads="1"/>
          </p:cNvSpPr>
          <p:nvPr/>
        </p:nvSpPr>
        <p:spPr bwMode="auto">
          <a:xfrm>
            <a:off x="2794000" y="55372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09" name="Rectangle 57" descr="Букет"/>
          <p:cNvSpPr>
            <a:spLocks noChangeArrowheads="1"/>
          </p:cNvSpPr>
          <p:nvPr/>
        </p:nvSpPr>
        <p:spPr bwMode="auto">
          <a:xfrm>
            <a:off x="2794000" y="52959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10" name="Rectangle 58" descr="Букет"/>
          <p:cNvSpPr>
            <a:spLocks noChangeArrowheads="1"/>
          </p:cNvSpPr>
          <p:nvPr/>
        </p:nvSpPr>
        <p:spPr bwMode="auto">
          <a:xfrm>
            <a:off x="2794000" y="50546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11" name="Rectangle 59" descr="Букет"/>
          <p:cNvSpPr>
            <a:spLocks noChangeArrowheads="1"/>
          </p:cNvSpPr>
          <p:nvPr/>
        </p:nvSpPr>
        <p:spPr bwMode="auto">
          <a:xfrm>
            <a:off x="3035300" y="55499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12" name="Rectangle 60" descr="Букет"/>
          <p:cNvSpPr>
            <a:spLocks noChangeArrowheads="1"/>
          </p:cNvSpPr>
          <p:nvPr/>
        </p:nvSpPr>
        <p:spPr bwMode="auto">
          <a:xfrm>
            <a:off x="3517900" y="57912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13" name="Rectangle 61" descr="Букет"/>
          <p:cNvSpPr>
            <a:spLocks noChangeArrowheads="1"/>
          </p:cNvSpPr>
          <p:nvPr/>
        </p:nvSpPr>
        <p:spPr bwMode="auto">
          <a:xfrm>
            <a:off x="3276600" y="55499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14" name="Rectangle 62" descr="Букет"/>
          <p:cNvSpPr>
            <a:spLocks noChangeArrowheads="1"/>
          </p:cNvSpPr>
          <p:nvPr/>
        </p:nvSpPr>
        <p:spPr bwMode="auto">
          <a:xfrm>
            <a:off x="3035300" y="53086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grpSp>
        <p:nvGrpSpPr>
          <p:cNvPr id="24602" name="Group 67"/>
          <p:cNvGrpSpPr>
            <a:grpSpLocks/>
          </p:cNvGrpSpPr>
          <p:nvPr/>
        </p:nvGrpSpPr>
        <p:grpSpPr bwMode="auto">
          <a:xfrm>
            <a:off x="2209800" y="3708400"/>
            <a:ext cx="977900" cy="254000"/>
            <a:chOff x="320" y="2336"/>
            <a:chExt cx="616" cy="160"/>
          </a:xfrm>
        </p:grpSpPr>
        <p:sp>
          <p:nvSpPr>
            <p:cNvPr id="24646" name="Rectangle 63" descr="Букет"/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4647" name="Rectangle 64" descr="Букет"/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4648" name="Rectangle 65" descr="Букет"/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4649" name="Rectangle 66" descr="Букет"/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407621" name="Rectangle 69" descr="Букет"/>
          <p:cNvSpPr>
            <a:spLocks noChangeArrowheads="1"/>
          </p:cNvSpPr>
          <p:nvPr/>
        </p:nvSpPr>
        <p:spPr bwMode="auto">
          <a:xfrm>
            <a:off x="3771900" y="57912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22" name="Rectangle 70" descr="Букет"/>
          <p:cNvSpPr>
            <a:spLocks noChangeArrowheads="1"/>
          </p:cNvSpPr>
          <p:nvPr/>
        </p:nvSpPr>
        <p:spPr bwMode="auto">
          <a:xfrm>
            <a:off x="4025900" y="57912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23" name="Rectangle 71" descr="Букет"/>
          <p:cNvSpPr>
            <a:spLocks noChangeArrowheads="1"/>
          </p:cNvSpPr>
          <p:nvPr/>
        </p:nvSpPr>
        <p:spPr bwMode="auto">
          <a:xfrm>
            <a:off x="4267200" y="57912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24" name="Rectangle 72" descr="Букет"/>
          <p:cNvSpPr>
            <a:spLocks noChangeArrowheads="1"/>
          </p:cNvSpPr>
          <p:nvPr/>
        </p:nvSpPr>
        <p:spPr bwMode="auto">
          <a:xfrm>
            <a:off x="4508500" y="57912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26" name="Rectangle 74" descr="Букет"/>
          <p:cNvSpPr>
            <a:spLocks noChangeArrowheads="1"/>
          </p:cNvSpPr>
          <p:nvPr/>
        </p:nvSpPr>
        <p:spPr bwMode="auto">
          <a:xfrm>
            <a:off x="3530600" y="55499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27" name="Rectangle 75" descr="Букет"/>
          <p:cNvSpPr>
            <a:spLocks noChangeArrowheads="1"/>
          </p:cNvSpPr>
          <p:nvPr/>
        </p:nvSpPr>
        <p:spPr bwMode="auto">
          <a:xfrm>
            <a:off x="3784600" y="55499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28" name="Rectangle 76" descr="Букет"/>
          <p:cNvSpPr>
            <a:spLocks noChangeArrowheads="1"/>
          </p:cNvSpPr>
          <p:nvPr/>
        </p:nvSpPr>
        <p:spPr bwMode="auto">
          <a:xfrm>
            <a:off x="4025900" y="55499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29" name="Rectangle 77" descr="Букет"/>
          <p:cNvSpPr>
            <a:spLocks noChangeArrowheads="1"/>
          </p:cNvSpPr>
          <p:nvPr/>
        </p:nvSpPr>
        <p:spPr bwMode="auto">
          <a:xfrm>
            <a:off x="4267200" y="55499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31" name="Rectangle 79" descr="Букет"/>
          <p:cNvSpPr>
            <a:spLocks noChangeArrowheads="1"/>
          </p:cNvSpPr>
          <p:nvPr/>
        </p:nvSpPr>
        <p:spPr bwMode="auto">
          <a:xfrm>
            <a:off x="3289300" y="52959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32" name="Rectangle 80" descr="Букет"/>
          <p:cNvSpPr>
            <a:spLocks noChangeArrowheads="1"/>
          </p:cNvSpPr>
          <p:nvPr/>
        </p:nvSpPr>
        <p:spPr bwMode="auto">
          <a:xfrm>
            <a:off x="3543300" y="52959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4613" name="Rectangle 81" descr="Букет"/>
          <p:cNvSpPr>
            <a:spLocks noChangeArrowheads="1"/>
          </p:cNvSpPr>
          <p:nvPr/>
        </p:nvSpPr>
        <p:spPr bwMode="auto">
          <a:xfrm>
            <a:off x="3784600" y="52959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34" name="Rectangle 82" descr="Букет"/>
          <p:cNvSpPr>
            <a:spLocks noChangeArrowheads="1"/>
          </p:cNvSpPr>
          <p:nvPr/>
        </p:nvSpPr>
        <p:spPr bwMode="auto">
          <a:xfrm>
            <a:off x="4025900" y="52959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36" name="Rectangle 84" descr="Букет"/>
          <p:cNvSpPr>
            <a:spLocks noChangeArrowheads="1"/>
          </p:cNvSpPr>
          <p:nvPr/>
        </p:nvSpPr>
        <p:spPr bwMode="auto">
          <a:xfrm>
            <a:off x="3035300" y="50546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37" name="Rectangle 85" descr="Букет"/>
          <p:cNvSpPr>
            <a:spLocks noChangeArrowheads="1"/>
          </p:cNvSpPr>
          <p:nvPr/>
        </p:nvSpPr>
        <p:spPr bwMode="auto">
          <a:xfrm>
            <a:off x="3289300" y="50546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38" name="Rectangle 86" descr="Букет"/>
          <p:cNvSpPr>
            <a:spLocks noChangeArrowheads="1"/>
          </p:cNvSpPr>
          <p:nvPr/>
        </p:nvSpPr>
        <p:spPr bwMode="auto">
          <a:xfrm>
            <a:off x="3530600" y="50546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07639" name="Rectangle 87" descr="Букет"/>
          <p:cNvSpPr>
            <a:spLocks noChangeArrowheads="1"/>
          </p:cNvSpPr>
          <p:nvPr/>
        </p:nvSpPr>
        <p:spPr bwMode="auto">
          <a:xfrm>
            <a:off x="3771900" y="5054600"/>
            <a:ext cx="241300" cy="25400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grpSp>
        <p:nvGrpSpPr>
          <p:cNvPr id="24619" name="Group 88"/>
          <p:cNvGrpSpPr>
            <a:grpSpLocks/>
          </p:cNvGrpSpPr>
          <p:nvPr/>
        </p:nvGrpSpPr>
        <p:grpSpPr bwMode="auto">
          <a:xfrm>
            <a:off x="2451100" y="3467100"/>
            <a:ext cx="977900" cy="254000"/>
            <a:chOff x="320" y="2336"/>
            <a:chExt cx="616" cy="160"/>
          </a:xfrm>
        </p:grpSpPr>
        <p:sp>
          <p:nvSpPr>
            <p:cNvPr id="24642" name="Rectangle 89" descr="Букет"/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4643" name="Rectangle 90" descr="Букет"/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4644" name="Rectangle 91" descr="Букет"/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4645" name="Rectangle 92" descr="Букет"/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24620" name="Text Box 93"/>
          <p:cNvSpPr txBox="1">
            <a:spLocks noChangeArrowheads="1"/>
          </p:cNvSpPr>
          <p:nvPr/>
        </p:nvSpPr>
        <p:spPr bwMode="auto">
          <a:xfrm>
            <a:off x="760413" y="4724400"/>
            <a:ext cx="1116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2400" b="1" baseline="0">
                <a:latin typeface="Arial" charset="0"/>
              </a:rPr>
              <a:t>110 м</a:t>
            </a:r>
            <a:r>
              <a:rPr lang="ru-RU" sz="2400" b="1" baseline="30000">
                <a:latin typeface="Arial" charset="0"/>
              </a:rPr>
              <a:t>2</a:t>
            </a:r>
            <a:endParaRPr lang="ru-RU" sz="2400" b="1" baseline="0">
              <a:latin typeface="Arial" charset="0"/>
            </a:endParaRPr>
          </a:p>
        </p:txBody>
      </p:sp>
      <p:sp>
        <p:nvSpPr>
          <p:cNvPr id="24621" name="Text Box 94"/>
          <p:cNvSpPr txBox="1">
            <a:spLocks noChangeArrowheads="1"/>
          </p:cNvSpPr>
          <p:nvPr/>
        </p:nvSpPr>
        <p:spPr bwMode="auto">
          <a:xfrm>
            <a:off x="760413" y="3933825"/>
            <a:ext cx="1116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2400" b="1" baseline="0">
                <a:latin typeface="Arial" charset="0"/>
              </a:rPr>
              <a:t>160 м</a:t>
            </a:r>
            <a:r>
              <a:rPr lang="ru-RU" sz="2400" b="1" baseline="30000">
                <a:latin typeface="Arial" charset="0"/>
              </a:rPr>
              <a:t>2</a:t>
            </a:r>
            <a:endParaRPr lang="ru-RU" sz="2400" b="1" baseline="0">
              <a:latin typeface="Arial" charset="0"/>
            </a:endParaRPr>
          </a:p>
        </p:txBody>
      </p:sp>
      <p:sp>
        <p:nvSpPr>
          <p:cNvPr id="407647" name="AutoShape 9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5588" y="4708525"/>
            <a:ext cx="360362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baseline="0">
                <a:latin typeface="Arial" charset="0"/>
              </a:rPr>
              <a:t>3</a:t>
            </a:r>
            <a:endParaRPr lang="ru-RU" sz="2400" b="1" baseline="0">
              <a:latin typeface="Arial" charset="0"/>
            </a:endParaRPr>
          </a:p>
        </p:txBody>
      </p:sp>
      <p:sp>
        <p:nvSpPr>
          <p:cNvPr id="407648" name="AutoShape 9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5588" y="3052763"/>
            <a:ext cx="360362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 baseline="0">
                <a:latin typeface="Arial" charset="0"/>
              </a:rPr>
              <a:t>1</a:t>
            </a:r>
          </a:p>
        </p:txBody>
      </p:sp>
      <p:sp>
        <p:nvSpPr>
          <p:cNvPr id="407649" name="AutoShape 9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5588" y="3916363"/>
            <a:ext cx="360362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baseline="0">
                <a:latin typeface="Arial" charset="0"/>
              </a:rPr>
              <a:t>2</a:t>
            </a:r>
            <a:endParaRPr lang="ru-RU" sz="2400" b="1" baseline="0">
              <a:latin typeface="Arial" charset="0"/>
            </a:endParaRPr>
          </a:p>
        </p:txBody>
      </p:sp>
      <p:sp>
        <p:nvSpPr>
          <p:cNvPr id="407650" name="AutoShape 9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5588" y="5572125"/>
            <a:ext cx="360362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 baseline="0">
                <a:latin typeface="Arial" charset="0"/>
              </a:rPr>
              <a:t>4</a:t>
            </a:r>
          </a:p>
        </p:txBody>
      </p:sp>
      <p:sp>
        <p:nvSpPr>
          <p:cNvPr id="407651" name="AutoShape 99"/>
          <p:cNvSpPr>
            <a:spLocks noChangeArrowheads="1"/>
          </p:cNvSpPr>
          <p:nvPr/>
        </p:nvSpPr>
        <p:spPr bwMode="auto">
          <a:xfrm>
            <a:off x="2487613" y="3284538"/>
            <a:ext cx="2160587" cy="576262"/>
          </a:xfrm>
          <a:prstGeom prst="wedgeEllipseCallout">
            <a:avLst>
              <a:gd name="adj1" fmla="val -102241"/>
              <a:gd name="adj2" fmla="val 161847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pPr algn="ctr"/>
            <a:r>
              <a:rPr lang="ru-RU" sz="2000" b="1" baseline="0">
                <a:latin typeface="Arial" charset="0"/>
              </a:rPr>
              <a:t>ПОДУМАЙ!</a:t>
            </a:r>
          </a:p>
        </p:txBody>
      </p:sp>
      <p:sp>
        <p:nvSpPr>
          <p:cNvPr id="407652" name="AutoShape 100"/>
          <p:cNvSpPr>
            <a:spLocks noChangeArrowheads="1"/>
          </p:cNvSpPr>
          <p:nvPr/>
        </p:nvSpPr>
        <p:spPr bwMode="auto">
          <a:xfrm>
            <a:off x="2509838" y="4035425"/>
            <a:ext cx="1944687" cy="720725"/>
          </a:xfrm>
          <a:prstGeom prst="wedgeEllipseCallout">
            <a:avLst>
              <a:gd name="adj1" fmla="val -103389"/>
              <a:gd name="adj2" fmla="val 106389"/>
            </a:avLst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pPr algn="ctr"/>
            <a:r>
              <a:rPr lang="ru-RU" sz="2400" b="1" baseline="0" dirty="0" err="1" smtClean="0">
                <a:solidFill>
                  <a:srgbClr val="FF0000"/>
                </a:solidFill>
                <a:latin typeface="Arial" charset="0"/>
              </a:rPr>
              <a:t>ВіРНО</a:t>
            </a:r>
            <a:r>
              <a:rPr lang="ru-RU" sz="2400" b="1" baseline="0" dirty="0">
                <a:solidFill>
                  <a:srgbClr val="FF0000"/>
                </a:solidFill>
                <a:latin typeface="Arial" charset="0"/>
              </a:rPr>
              <a:t>!</a:t>
            </a:r>
          </a:p>
        </p:txBody>
      </p:sp>
      <p:sp>
        <p:nvSpPr>
          <p:cNvPr id="407653" name="AutoShape 101"/>
          <p:cNvSpPr>
            <a:spLocks noChangeArrowheads="1"/>
          </p:cNvSpPr>
          <p:nvPr/>
        </p:nvSpPr>
        <p:spPr bwMode="auto">
          <a:xfrm>
            <a:off x="2560638" y="2205038"/>
            <a:ext cx="2160587" cy="576262"/>
          </a:xfrm>
          <a:prstGeom prst="wedgeEllipseCallout">
            <a:avLst>
              <a:gd name="adj1" fmla="val -92028"/>
              <a:gd name="adj2" fmla="val 173139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pPr algn="ctr"/>
            <a:r>
              <a:rPr lang="ru-RU" sz="2000" b="1" baseline="0">
                <a:latin typeface="Arial" charset="0"/>
              </a:rPr>
              <a:t>ПОДУМАЙ!</a:t>
            </a:r>
          </a:p>
        </p:txBody>
      </p:sp>
      <p:sp>
        <p:nvSpPr>
          <p:cNvPr id="407654" name="AutoShape 102"/>
          <p:cNvSpPr>
            <a:spLocks noChangeArrowheads="1"/>
          </p:cNvSpPr>
          <p:nvPr/>
        </p:nvSpPr>
        <p:spPr bwMode="auto">
          <a:xfrm>
            <a:off x="2538413" y="5102225"/>
            <a:ext cx="2232025" cy="649288"/>
          </a:xfrm>
          <a:prstGeom prst="wedgeEllipseCallout">
            <a:avLst>
              <a:gd name="adj1" fmla="val -110597"/>
              <a:gd name="adj2" fmla="val 11870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pPr algn="ctr"/>
            <a:r>
              <a:rPr lang="ru-RU" sz="2000" b="1" baseline="0">
                <a:latin typeface="Arial" charset="0"/>
              </a:rPr>
              <a:t>ПОДУМАЙ!</a:t>
            </a:r>
          </a:p>
        </p:txBody>
      </p:sp>
      <p:sp>
        <p:nvSpPr>
          <p:cNvPr id="24630" name="Text Box 103"/>
          <p:cNvSpPr txBox="1">
            <a:spLocks noChangeArrowheads="1"/>
          </p:cNvSpPr>
          <p:nvPr/>
        </p:nvSpPr>
        <p:spPr bwMode="auto">
          <a:xfrm>
            <a:off x="831850" y="3068638"/>
            <a:ext cx="946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2400" b="1" baseline="0">
                <a:latin typeface="Arial" charset="0"/>
              </a:rPr>
              <a:t>60 м</a:t>
            </a:r>
            <a:r>
              <a:rPr lang="ru-RU" sz="2400" b="1" baseline="30000">
                <a:latin typeface="Arial" charset="0"/>
              </a:rPr>
              <a:t>2</a:t>
            </a:r>
            <a:endParaRPr lang="ru-RU" sz="2400" b="1" baseline="0">
              <a:latin typeface="Arial" charset="0"/>
            </a:endParaRPr>
          </a:p>
        </p:txBody>
      </p:sp>
      <p:sp>
        <p:nvSpPr>
          <p:cNvPr id="24631" name="Text Box 104"/>
          <p:cNvSpPr txBox="1">
            <a:spLocks noChangeArrowheads="1"/>
          </p:cNvSpPr>
          <p:nvPr/>
        </p:nvSpPr>
        <p:spPr bwMode="auto">
          <a:xfrm>
            <a:off x="760413" y="5589588"/>
            <a:ext cx="946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400" b="1" baseline="0">
                <a:latin typeface="Arial" charset="0"/>
              </a:rPr>
              <a:t>9</a:t>
            </a:r>
            <a:r>
              <a:rPr lang="ru-RU" sz="2400" b="1" baseline="0">
                <a:latin typeface="Arial" charset="0"/>
              </a:rPr>
              <a:t>0 м</a:t>
            </a:r>
            <a:r>
              <a:rPr lang="ru-RU" sz="2400" b="1" baseline="30000">
                <a:latin typeface="Arial" charset="0"/>
              </a:rPr>
              <a:t>2</a:t>
            </a:r>
            <a:endParaRPr lang="ru-RU" sz="2400" b="1" baseline="0">
              <a:latin typeface="Arial" charset="0"/>
            </a:endParaRPr>
          </a:p>
        </p:txBody>
      </p:sp>
      <p:pic>
        <p:nvPicPr>
          <p:cNvPr id="407657" name="Picture 105" descr="frog25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8588" y="5157788"/>
            <a:ext cx="11049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" name="AutoShape 4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924800" y="6019800"/>
            <a:ext cx="576263" cy="576263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67" name="AutoShape 18"/>
          <p:cNvSpPr>
            <a:spLocks noChangeArrowheads="1"/>
          </p:cNvSpPr>
          <p:nvPr/>
        </p:nvSpPr>
        <p:spPr bwMode="auto">
          <a:xfrm>
            <a:off x="76026" y="1772444"/>
            <a:ext cx="755824" cy="720725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uk-UA" sz="4400" b="1" dirty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9</a:t>
            </a:r>
            <a:endParaRPr lang="ru-RU" sz="4400" b="1" dirty="0">
              <a:solidFill>
                <a:schemeClr val="accent4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6573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33333E-6 C 0.03733 -0.00139 0.07483 -0.00232 0.10833 -0.00394 C 0.14184 -0.00533 0.16545 -0.00556 0.20139 -0.00903 C 0.23715 -0.0125 0.29983 -0.02037 0.32274 -0.02454 C 0.34566 -0.02848 0.33403 -0.03195 0.3382 -0.03334 " pathEditMode="relative" rAng="0" ptsTypes="aaaaA">
                                      <p:cBhvr>
                                        <p:cTn id="6" dur="5000" fill="hold"/>
                                        <p:tgtEl>
                                          <p:spTgt spid="4076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74" y="-166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7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7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500"/>
                                        <p:tgtEl>
                                          <p:spTgt spid="407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7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7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407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7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7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500"/>
                                        <p:tgtEl>
                                          <p:spTgt spid="407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7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07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500"/>
                                        <p:tgtEl>
                                          <p:spTgt spid="407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7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07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500"/>
                                        <p:tgtEl>
                                          <p:spTgt spid="407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07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07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500"/>
                                        <p:tgtEl>
                                          <p:spTgt spid="407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07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07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500"/>
                                        <p:tgtEl>
                                          <p:spTgt spid="407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07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07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500"/>
                                        <p:tgtEl>
                                          <p:spTgt spid="407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6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07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07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500"/>
                                        <p:tgtEl>
                                          <p:spTgt spid="407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6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07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07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500"/>
                                        <p:tgtEl>
                                          <p:spTgt spid="407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07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07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500"/>
                                        <p:tgtEl>
                                          <p:spTgt spid="407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7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07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07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500"/>
                                        <p:tgtEl>
                                          <p:spTgt spid="407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8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07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07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500"/>
                                        <p:tgtEl>
                                          <p:spTgt spid="407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9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07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07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5" dur="500"/>
                                        <p:tgtEl>
                                          <p:spTgt spid="407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9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07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07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500"/>
                                        <p:tgtEl>
                                          <p:spTgt spid="407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0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07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07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500"/>
                                        <p:tgtEl>
                                          <p:spTgt spid="407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0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07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07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500"/>
                                        <p:tgtEl>
                                          <p:spTgt spid="407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07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07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500"/>
                                        <p:tgtEl>
                                          <p:spTgt spid="40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07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07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500"/>
                                        <p:tgtEl>
                                          <p:spTgt spid="407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07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07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1" dur="500"/>
                                        <p:tgtEl>
                                          <p:spTgt spid="407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407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07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7" dur="500"/>
                                        <p:tgtEl>
                                          <p:spTgt spid="407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3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07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07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3" dur="500"/>
                                        <p:tgtEl>
                                          <p:spTgt spid="407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14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407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07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9" dur="500"/>
                                        <p:tgtEl>
                                          <p:spTgt spid="407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15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407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407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5" dur="500"/>
                                        <p:tgtEl>
                                          <p:spTgt spid="407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15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407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407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1" dur="500"/>
                                        <p:tgtEl>
                                          <p:spTgt spid="407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16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407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407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7" dur="500"/>
                                        <p:tgtEl>
                                          <p:spTgt spid="407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6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407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407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3" dur="500"/>
                                        <p:tgtEl>
                                          <p:spTgt spid="407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17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407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407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9" dur="500"/>
                                        <p:tgtEl>
                                          <p:spTgt spid="407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8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407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407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5" dur="500"/>
                                        <p:tgtEl>
                                          <p:spTgt spid="40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4076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 nodeType="clickPar">
                      <p:stCondLst>
                        <p:cond delay="0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40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7647"/>
                  </p:tgtEl>
                </p:cond>
              </p:nextCondLst>
            </p:seq>
            <p:seq concurrent="1" nextAc="seek">
              <p:cTn id="192" restart="whenNotActive" fill="hold" evtFilter="cancelBubble" nodeType="interactiveSeq">
                <p:stCondLst>
                  <p:cond evt="onClick" delay="0">
                    <p:tgtEl>
                      <p:spTgt spid="4076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3" fill="hold" nodeType="clickPar">
                      <p:stCondLst>
                        <p:cond delay="0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40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4076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7649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4076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 nodeType="clickPar">
                      <p:stCondLst>
                        <p:cond delay="0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40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407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7648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4076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 nodeType="clickPar">
                      <p:stCondLst>
                        <p:cond delay="0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00"/>
                                        <p:tgtEl>
                                          <p:spTgt spid="40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407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7650"/>
                  </p:tgtEl>
                </p:cond>
              </p:nextCondLst>
            </p:seq>
          </p:childTnLst>
        </p:cTn>
      </p:par>
    </p:tnLst>
    <p:bldLst>
      <p:bldP spid="407601" grpId="0" animBg="1"/>
      <p:bldP spid="407602" grpId="0" animBg="1"/>
      <p:bldP spid="407603" grpId="0" animBg="1"/>
      <p:bldP spid="407604" grpId="0" animBg="1"/>
      <p:bldP spid="407605" grpId="0" animBg="1"/>
      <p:bldP spid="407606" grpId="0" animBg="1"/>
      <p:bldP spid="407607" grpId="0" animBg="1"/>
      <p:bldP spid="407608" grpId="0" animBg="1"/>
      <p:bldP spid="407609" grpId="0" animBg="1"/>
      <p:bldP spid="407610" grpId="0" animBg="1"/>
      <p:bldP spid="407611" grpId="0" animBg="1"/>
      <p:bldP spid="407612" grpId="0" animBg="1"/>
      <p:bldP spid="407613" grpId="0" animBg="1"/>
      <p:bldP spid="407614" grpId="0" animBg="1"/>
      <p:bldP spid="407621" grpId="0" animBg="1"/>
      <p:bldP spid="407622" grpId="0" animBg="1"/>
      <p:bldP spid="407623" grpId="0" animBg="1"/>
      <p:bldP spid="407624" grpId="0" animBg="1"/>
      <p:bldP spid="407626" grpId="0" animBg="1"/>
      <p:bldP spid="407627" grpId="0" animBg="1"/>
      <p:bldP spid="407628" grpId="0" animBg="1"/>
      <p:bldP spid="407629" grpId="0" animBg="1"/>
      <p:bldP spid="407631" grpId="0" animBg="1"/>
      <p:bldP spid="407632" grpId="0" animBg="1"/>
      <p:bldP spid="407634" grpId="0" animBg="1"/>
      <p:bldP spid="407636" grpId="0" animBg="1"/>
      <p:bldP spid="407637" grpId="0" animBg="1"/>
      <p:bldP spid="407638" grpId="0" animBg="1"/>
      <p:bldP spid="407639" grpId="0" animBg="1"/>
      <p:bldP spid="407651" grpId="0" animBg="1"/>
      <p:bldP spid="407651" grpId="1" animBg="1"/>
      <p:bldP spid="407652" grpId="0" animBg="1"/>
      <p:bldP spid="407653" grpId="0" animBg="1"/>
      <p:bldP spid="407653" grpId="1" animBg="1"/>
      <p:bldP spid="407654" grpId="0" animBg="1"/>
      <p:bldP spid="407654" grpId="1" animBg="1"/>
      <p:bldP spid="6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1714500" y="548680"/>
            <a:ext cx="5715000" cy="2169825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sz="5400" b="1" dirty="0" err="1" smtClean="0"/>
              <a:t>Вірні</a:t>
            </a:r>
            <a:r>
              <a:rPr lang="ru-RU" sz="5400" b="1" dirty="0" smtClean="0"/>
              <a:t> 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ru-RU" sz="5400" b="1" dirty="0" smtClean="0"/>
              <a:t> </a:t>
            </a:r>
            <a:r>
              <a:rPr lang="ru-RU" sz="5400" b="1" dirty="0" err="1" smtClean="0"/>
              <a:t>відповіді</a:t>
            </a:r>
            <a:r>
              <a:rPr lang="ru-RU" sz="5400" dirty="0" smtClean="0"/>
              <a:t>:</a:t>
            </a:r>
          </a:p>
        </p:txBody>
      </p:sp>
      <p:sp>
        <p:nvSpPr>
          <p:cNvPr id="21509" name="AutoShape 6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457200" y="4191000"/>
            <a:ext cx="990600" cy="685800"/>
          </a:xfrm>
          <a:prstGeom prst="actionButtonBlank">
            <a:avLst/>
          </a:prstGeom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dirty="0" err="1"/>
              <a:t>Вихід</a:t>
            </a:r>
            <a:endParaRPr lang="ru-RU" dirty="0"/>
          </a:p>
        </p:txBody>
      </p:sp>
      <p:sp>
        <p:nvSpPr>
          <p:cNvPr id="21510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67600" y="4191000"/>
            <a:ext cx="1447800" cy="685800"/>
          </a:xfrm>
          <a:prstGeom prst="actionButtonBlank">
            <a:avLst/>
          </a:prstGeom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dirty="0"/>
              <a:t>На початок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79711" y="4072235"/>
            <a:ext cx="5040561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Перегляд </a:t>
            </a:r>
            <a:r>
              <a:rPr lang="ru-RU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підсумків</a:t>
            </a:r>
            <a:endParaRPr lang="ru-RU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Выгнутая вниз стрелка 6"/>
          <p:cNvSpPr/>
          <p:nvPr/>
        </p:nvSpPr>
        <p:spPr>
          <a:xfrm rot="19171458">
            <a:off x="7486039" y="3072252"/>
            <a:ext cx="1849520" cy="85607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8306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3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86923824"/>
              </p:ext>
            </p:extLst>
          </p:nvPr>
        </p:nvGraphicFramePr>
        <p:xfrm>
          <a:off x="903288" y="1893888"/>
          <a:ext cx="1323975" cy="527050"/>
        </p:xfrm>
        <a:graphic>
          <a:graphicData uri="http://schemas.openxmlformats.org/presentationml/2006/ole">
            <p:oleObj spid="_x0000_s10272" name="Формула" r:id="rId3" imgW="495000" imgH="203040" progId="Equation.3">
              <p:embed/>
            </p:oleObj>
          </a:graphicData>
        </a:graphic>
      </p:graphicFrame>
      <p:sp>
        <p:nvSpPr>
          <p:cNvPr id="168992" name="AutoShape 3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0999" y="3573463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 dirty="0"/>
              <a:t>3</a:t>
            </a:r>
          </a:p>
        </p:txBody>
      </p:sp>
      <p:sp>
        <p:nvSpPr>
          <p:cNvPr id="168993" name="AutoShape 3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274320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2</a:t>
            </a:r>
          </a:p>
        </p:txBody>
      </p:sp>
      <p:sp>
        <p:nvSpPr>
          <p:cNvPr id="168994" name="AutoShape 34"/>
          <p:cNvSpPr>
            <a:spLocks noChangeArrowheads="1"/>
          </p:cNvSpPr>
          <p:nvPr/>
        </p:nvSpPr>
        <p:spPr bwMode="auto">
          <a:xfrm>
            <a:off x="6464300" y="2849563"/>
            <a:ext cx="1944688" cy="720725"/>
          </a:xfrm>
          <a:prstGeom prst="wedgeEllipseCallout">
            <a:avLst>
              <a:gd name="adj1" fmla="val -106407"/>
              <a:gd name="adj2" fmla="val 80838"/>
            </a:avLst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>
            <a:flatTx/>
          </a:bodyPr>
          <a:lstStyle/>
          <a:p>
            <a:r>
              <a:rPr lang="ru-RU" sz="2400" b="1">
                <a:solidFill>
                  <a:srgbClr val="FF0000"/>
                </a:solidFill>
              </a:rPr>
              <a:t>ВіРНО!</a:t>
            </a:r>
          </a:p>
        </p:txBody>
      </p:sp>
      <p:sp>
        <p:nvSpPr>
          <p:cNvPr id="168995" name="AutoShape 35"/>
          <p:cNvSpPr>
            <a:spLocks noChangeArrowheads="1"/>
          </p:cNvSpPr>
          <p:nvPr/>
        </p:nvSpPr>
        <p:spPr bwMode="auto">
          <a:xfrm>
            <a:off x="6248400" y="2209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8998" name="AutoShape 3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1904999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 dirty="0"/>
              <a:t>1</a:t>
            </a:r>
          </a:p>
        </p:txBody>
      </p:sp>
      <p:sp>
        <p:nvSpPr>
          <p:cNvPr id="168999" name="AutoShape 39"/>
          <p:cNvSpPr>
            <a:spLocks noChangeArrowheads="1"/>
          </p:cNvSpPr>
          <p:nvPr/>
        </p:nvSpPr>
        <p:spPr bwMode="auto">
          <a:xfrm>
            <a:off x="5940152" y="1137137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9000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44497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4</a:t>
            </a:r>
          </a:p>
        </p:txBody>
      </p:sp>
      <p:sp>
        <p:nvSpPr>
          <p:cNvPr id="169001" name="AutoShape 41"/>
          <p:cNvSpPr>
            <a:spLocks noChangeArrowheads="1"/>
          </p:cNvSpPr>
          <p:nvPr/>
        </p:nvSpPr>
        <p:spPr bwMode="auto">
          <a:xfrm>
            <a:off x="6248400" y="39624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9002" name="AutoShape 4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52879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5</a:t>
            </a:r>
          </a:p>
        </p:txBody>
      </p:sp>
      <p:sp>
        <p:nvSpPr>
          <p:cNvPr id="169003" name="AutoShape 43"/>
          <p:cNvSpPr>
            <a:spLocks noChangeArrowheads="1"/>
          </p:cNvSpPr>
          <p:nvPr/>
        </p:nvSpPr>
        <p:spPr bwMode="auto">
          <a:xfrm>
            <a:off x="6248400" y="4876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20498" name="AutoShape 4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924800" y="6019800"/>
            <a:ext cx="576263" cy="576263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0" name="Лента лицом вниз 19"/>
          <p:cNvSpPr/>
          <p:nvPr/>
        </p:nvSpPr>
        <p:spPr>
          <a:xfrm>
            <a:off x="43359" y="44624"/>
            <a:ext cx="8712968" cy="1224136"/>
          </a:xfrm>
          <a:prstGeom prst="ribbon">
            <a:avLst>
              <a:gd name="adj1" fmla="val 16667"/>
              <a:gd name="adj2" fmla="val 75000"/>
            </a:avLst>
          </a:prstGeom>
          <a:blipFill>
            <a:blip r:embed="rId4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Знайти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об</a:t>
            </a:r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’</a:t>
            </a:r>
            <a:r>
              <a:rPr lang="uk-UA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єм</a:t>
            </a:r>
            <a:r>
              <a:rPr lang="uk-UA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прямокутного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паралелепіпеда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з </a:t>
            </a:r>
          </a:p>
          <a:p>
            <a:pPr algn="ctr"/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вимірами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5см, 6см, 8см?</a:t>
            </a:r>
            <a:endParaRPr lang="uk-U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AutoShape 7"/>
          <p:cNvSpPr>
            <a:spLocks noChangeArrowheads="1"/>
          </p:cNvSpPr>
          <p:nvPr/>
        </p:nvSpPr>
        <p:spPr bwMode="auto">
          <a:xfrm>
            <a:off x="2195736" y="1913731"/>
            <a:ext cx="3162300" cy="3251200"/>
          </a:xfrm>
          <a:prstGeom prst="cube">
            <a:avLst>
              <a:gd name="adj" fmla="val 25000"/>
            </a:avLst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1" name="Freeform 9"/>
          <p:cNvSpPr>
            <a:spLocks/>
          </p:cNvSpPr>
          <p:nvPr/>
        </p:nvSpPr>
        <p:spPr bwMode="auto">
          <a:xfrm>
            <a:off x="2208436" y="4377531"/>
            <a:ext cx="3149600" cy="787400"/>
          </a:xfrm>
          <a:custGeom>
            <a:avLst/>
            <a:gdLst>
              <a:gd name="T0" fmla="*/ 2147483647 w 1984"/>
              <a:gd name="T1" fmla="*/ 2147483647 h 496"/>
              <a:gd name="T2" fmla="*/ 2147483647 w 1984"/>
              <a:gd name="T3" fmla="*/ 0 h 496"/>
              <a:gd name="T4" fmla="*/ 0 w 1984"/>
              <a:gd name="T5" fmla="*/ 2147483647 h 496"/>
              <a:gd name="T6" fmla="*/ 0 60000 65536"/>
              <a:gd name="T7" fmla="*/ 0 60000 65536"/>
              <a:gd name="T8" fmla="*/ 0 60000 65536"/>
              <a:gd name="T9" fmla="*/ 0 w 1984"/>
              <a:gd name="T10" fmla="*/ 0 h 496"/>
              <a:gd name="T11" fmla="*/ 1984 w 1984"/>
              <a:gd name="T12" fmla="*/ 496 h 4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4" h="496">
                <a:moveTo>
                  <a:pt x="1984" y="8"/>
                </a:moveTo>
                <a:lnTo>
                  <a:pt x="496" y="0"/>
                </a:lnTo>
                <a:lnTo>
                  <a:pt x="0" y="496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>
            <a:off x="2987824" y="1964531"/>
            <a:ext cx="0" cy="241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uk-UA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59839013"/>
              </p:ext>
            </p:extLst>
          </p:nvPr>
        </p:nvGraphicFramePr>
        <p:xfrm>
          <a:off x="741121" y="3590555"/>
          <a:ext cx="1323975" cy="527050"/>
        </p:xfrm>
        <a:graphic>
          <a:graphicData uri="http://schemas.openxmlformats.org/presentationml/2006/ole">
            <p:oleObj spid="_x0000_s10273" name="Формула" r:id="rId5" imgW="495000" imgH="203040" progId="Equation.3">
              <p:embed/>
            </p:oleObj>
          </a:graphicData>
        </a:graphic>
      </p:graphicFrame>
      <p:graphicFrame>
        <p:nvGraphicFramePr>
          <p:cNvPr id="2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57197965"/>
              </p:ext>
            </p:extLst>
          </p:nvPr>
        </p:nvGraphicFramePr>
        <p:xfrm>
          <a:off x="971600" y="5273957"/>
          <a:ext cx="1120775" cy="527050"/>
        </p:xfrm>
        <a:graphic>
          <a:graphicData uri="http://schemas.openxmlformats.org/presentationml/2006/ole">
            <p:oleObj spid="_x0000_s10274" name="Формула" r:id="rId6" imgW="419040" imgH="203040" progId="Equation.3">
              <p:embed/>
            </p:oleObj>
          </a:graphicData>
        </a:graphic>
      </p:graphicFrame>
      <p:graphicFrame>
        <p:nvGraphicFramePr>
          <p:cNvPr id="29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84486047"/>
              </p:ext>
            </p:extLst>
          </p:nvPr>
        </p:nvGraphicFramePr>
        <p:xfrm>
          <a:off x="876300" y="2786063"/>
          <a:ext cx="1255713" cy="527050"/>
        </p:xfrm>
        <a:graphic>
          <a:graphicData uri="http://schemas.openxmlformats.org/presentationml/2006/ole">
            <p:oleObj spid="_x0000_s10275" name="Формула" r:id="rId7" imgW="469800" imgH="203040" progId="Equation.3">
              <p:embed/>
            </p:oleObj>
          </a:graphicData>
        </a:graphic>
      </p:graphicFrame>
      <p:graphicFrame>
        <p:nvGraphicFramePr>
          <p:cNvPr id="3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17596381"/>
              </p:ext>
            </p:extLst>
          </p:nvPr>
        </p:nvGraphicFramePr>
        <p:xfrm>
          <a:off x="790575" y="4391025"/>
          <a:ext cx="1290638" cy="527050"/>
        </p:xfrm>
        <a:graphic>
          <a:graphicData uri="http://schemas.openxmlformats.org/presentationml/2006/ole">
            <p:oleObj spid="_x0000_s10276" name="Формула" r:id="rId8" imgW="482400" imgH="203040" progId="Equation.3">
              <p:embed/>
            </p:oleObj>
          </a:graphicData>
        </a:graphic>
      </p:graphicFrame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3035895" y="4872464"/>
            <a:ext cx="67197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i="1" baseline="0" dirty="0">
                <a:solidFill>
                  <a:schemeClr val="tx2"/>
                </a:solidFill>
              </a:rPr>
              <a:t>a</a:t>
            </a:r>
            <a:r>
              <a:rPr lang="ru-RU" sz="3600" b="1" baseline="0" dirty="0"/>
              <a:t> </a:t>
            </a:r>
            <a:r>
              <a:rPr lang="ru-RU" sz="4800" b="1" baseline="0" dirty="0"/>
              <a:t> 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4788024" y="4538663"/>
            <a:ext cx="67197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i="1" dirty="0">
                <a:solidFill>
                  <a:schemeClr val="tx2"/>
                </a:solidFill>
              </a:rPr>
              <a:t>b</a:t>
            </a:r>
            <a:r>
              <a:rPr lang="ru-RU" sz="3600" b="1" baseline="0" dirty="0" smtClean="0"/>
              <a:t> </a:t>
            </a:r>
            <a:r>
              <a:rPr lang="ru-RU" sz="4800" b="1" baseline="0" dirty="0" smtClean="0"/>
              <a:t> </a:t>
            </a:r>
            <a:endParaRPr lang="ru-RU" sz="4800" b="1" baseline="0" dirty="0"/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5358036" y="2830939"/>
            <a:ext cx="61908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i="1" dirty="0">
                <a:solidFill>
                  <a:schemeClr val="tx2"/>
                </a:solidFill>
              </a:rPr>
              <a:t>c</a:t>
            </a:r>
            <a:r>
              <a:rPr lang="ru-RU" sz="3600" b="1" baseline="0" dirty="0" smtClean="0"/>
              <a:t> </a:t>
            </a:r>
            <a:r>
              <a:rPr lang="ru-RU" sz="4800" b="1" baseline="0" dirty="0" smtClean="0"/>
              <a:t> </a:t>
            </a:r>
            <a:endParaRPr lang="ru-RU" sz="4800" b="1" baseline="0" dirty="0"/>
          </a:p>
        </p:txBody>
      </p:sp>
      <p:sp>
        <p:nvSpPr>
          <p:cNvPr id="26" name="AutoShape 18"/>
          <p:cNvSpPr>
            <a:spLocks noChangeArrowheads="1"/>
          </p:cNvSpPr>
          <p:nvPr/>
        </p:nvSpPr>
        <p:spPr bwMode="auto">
          <a:xfrm>
            <a:off x="395536" y="1173953"/>
            <a:ext cx="720080" cy="539448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uk-UA" sz="4400" b="1" dirty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1</a:t>
            </a:r>
            <a:endParaRPr lang="ru-RU" sz="4400" b="1" dirty="0">
              <a:solidFill>
                <a:schemeClr val="accent4">
                  <a:lumMod val="75000"/>
                </a:schemeClr>
              </a:solidFill>
              <a:latin typeface="Comic Sans MS" pitchFamily="66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2119966" y="5577314"/>
            <a:ext cx="4684282" cy="1107996"/>
            <a:chOff x="2119966" y="5577314"/>
            <a:chExt cx="4684282" cy="1107996"/>
          </a:xfrm>
        </p:grpSpPr>
        <p:grpSp>
          <p:nvGrpSpPr>
            <p:cNvPr id="3" name="Группа 2"/>
            <p:cNvGrpSpPr/>
            <p:nvPr/>
          </p:nvGrpSpPr>
          <p:grpSpPr>
            <a:xfrm>
              <a:off x="2119966" y="5577314"/>
              <a:ext cx="4684282" cy="1107996"/>
              <a:chOff x="2119966" y="5577314"/>
              <a:chExt cx="4684282" cy="1107996"/>
            </a:xfrm>
          </p:grpSpPr>
          <p:sp>
            <p:nvSpPr>
              <p:cNvPr id="34" name="Text Box 12"/>
              <p:cNvSpPr txBox="1">
                <a:spLocks noChangeArrowheads="1"/>
              </p:cNvSpPr>
              <p:nvPr/>
            </p:nvSpPr>
            <p:spPr bwMode="auto">
              <a:xfrm>
                <a:off x="2119966" y="5577314"/>
                <a:ext cx="4684282" cy="11079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6600" b="1" baseline="0" dirty="0" smtClean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V=</a:t>
                </a:r>
                <a:r>
                  <a:rPr lang="en-US" sz="6600" b="1" baseline="0" dirty="0" err="1" smtClean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abc</a:t>
                </a:r>
                <a:r>
                  <a:rPr lang="uk-UA" sz="6600" b="1" dirty="0" smtClean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=5 6 8</a:t>
                </a:r>
                <a:endParaRPr lang="ru-RU" sz="6600" b="1" baseline="0" dirty="0"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endParaRPr>
              </a:p>
            </p:txBody>
          </p:sp>
          <p:sp>
            <p:nvSpPr>
              <p:cNvPr id="2" name="Овал 1"/>
              <p:cNvSpPr/>
              <p:nvPr/>
            </p:nvSpPr>
            <p:spPr>
              <a:xfrm>
                <a:off x="5286028" y="6119012"/>
                <a:ext cx="72008" cy="9921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</p:grpSp>
        <p:sp>
          <p:nvSpPr>
            <p:cNvPr id="35" name="Овал 34"/>
            <p:cNvSpPr/>
            <p:nvPr/>
          </p:nvSpPr>
          <p:spPr>
            <a:xfrm>
              <a:off x="5868144" y="6119012"/>
              <a:ext cx="72008" cy="992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xmlns="" val="341956967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89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68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2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689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8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68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89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68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68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8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690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69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69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000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690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 nodeType="clickPar">
                      <p:stCondLst>
                        <p:cond delay="0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002"/>
                  </p:tgtEl>
                </p:cond>
              </p:nextCondLst>
            </p:seq>
          </p:childTnLst>
        </p:cTn>
      </p:par>
    </p:tnLst>
    <p:bldLst>
      <p:bldP spid="168994" grpId="0" animBg="1"/>
      <p:bldP spid="168995" grpId="0" animBg="1"/>
      <p:bldP spid="168995" grpId="1" animBg="1"/>
      <p:bldP spid="168999" grpId="0" animBg="1"/>
      <p:bldP spid="168999" grpId="1" animBg="1"/>
      <p:bldP spid="169001" grpId="0" animBg="1"/>
      <p:bldP spid="169001" grpId="1" animBg="1"/>
      <p:bldP spid="169003" grpId="0" animBg="1"/>
      <p:bldP spid="169003" grpId="1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3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32263971"/>
              </p:ext>
            </p:extLst>
          </p:nvPr>
        </p:nvGraphicFramePr>
        <p:xfrm>
          <a:off x="899592" y="1874144"/>
          <a:ext cx="1290637" cy="525462"/>
        </p:xfrm>
        <a:graphic>
          <a:graphicData uri="http://schemas.openxmlformats.org/presentationml/2006/ole">
            <p:oleObj spid="_x0000_s11296" name="Формула" r:id="rId3" imgW="482400" imgH="203040" progId="Equation.3">
              <p:embed/>
            </p:oleObj>
          </a:graphicData>
        </a:graphic>
      </p:graphicFrame>
      <p:graphicFrame>
        <p:nvGraphicFramePr>
          <p:cNvPr id="2048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75976334"/>
              </p:ext>
            </p:extLst>
          </p:nvPr>
        </p:nvGraphicFramePr>
        <p:xfrm>
          <a:off x="827584" y="2799556"/>
          <a:ext cx="1155700" cy="460375"/>
        </p:xfrm>
        <a:graphic>
          <a:graphicData uri="http://schemas.openxmlformats.org/presentationml/2006/ole">
            <p:oleObj spid="_x0000_s11297" name="Формула" r:id="rId4" imgW="431640" imgH="177480" progId="Equation.3">
              <p:embed/>
            </p:oleObj>
          </a:graphicData>
        </a:graphic>
      </p:graphicFrame>
      <p:graphicFrame>
        <p:nvGraphicFramePr>
          <p:cNvPr id="20485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14574344"/>
              </p:ext>
            </p:extLst>
          </p:nvPr>
        </p:nvGraphicFramePr>
        <p:xfrm>
          <a:off x="827584" y="4437856"/>
          <a:ext cx="1155700" cy="527050"/>
        </p:xfrm>
        <a:graphic>
          <a:graphicData uri="http://schemas.openxmlformats.org/presentationml/2006/ole">
            <p:oleObj spid="_x0000_s11298" name="Формула" r:id="rId5" imgW="431640" imgH="203040" progId="Equation.3">
              <p:embed/>
            </p:oleObj>
          </a:graphicData>
        </a:graphic>
      </p:graphicFrame>
      <p:graphicFrame>
        <p:nvGraphicFramePr>
          <p:cNvPr id="20486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91515763"/>
              </p:ext>
            </p:extLst>
          </p:nvPr>
        </p:nvGraphicFramePr>
        <p:xfrm>
          <a:off x="971600" y="5287963"/>
          <a:ext cx="1089025" cy="525463"/>
        </p:xfrm>
        <a:graphic>
          <a:graphicData uri="http://schemas.openxmlformats.org/presentationml/2006/ole">
            <p:oleObj spid="_x0000_s11299" name="Формула" r:id="rId6" imgW="406080" imgH="203040" progId="Equation.3">
              <p:embed/>
            </p:oleObj>
          </a:graphicData>
        </a:graphic>
      </p:graphicFrame>
      <p:graphicFrame>
        <p:nvGraphicFramePr>
          <p:cNvPr id="2048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32159943"/>
              </p:ext>
            </p:extLst>
          </p:nvPr>
        </p:nvGraphicFramePr>
        <p:xfrm>
          <a:off x="899592" y="3521868"/>
          <a:ext cx="1293813" cy="525463"/>
        </p:xfrm>
        <a:graphic>
          <a:graphicData uri="http://schemas.openxmlformats.org/presentationml/2006/ole">
            <p:oleObj spid="_x0000_s11300" name="Формула" r:id="rId7" imgW="482400" imgH="203040" progId="Equation.3">
              <p:embed/>
            </p:oleObj>
          </a:graphicData>
        </a:graphic>
      </p:graphicFrame>
      <p:sp>
        <p:nvSpPr>
          <p:cNvPr id="168992" name="AutoShape 3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190500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1</a:t>
            </a:r>
          </a:p>
        </p:txBody>
      </p:sp>
      <p:sp>
        <p:nvSpPr>
          <p:cNvPr id="168993" name="AutoShape 3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274320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2</a:t>
            </a:r>
          </a:p>
        </p:txBody>
      </p:sp>
      <p:sp>
        <p:nvSpPr>
          <p:cNvPr id="168994" name="AutoShape 34"/>
          <p:cNvSpPr>
            <a:spLocks noChangeArrowheads="1"/>
          </p:cNvSpPr>
          <p:nvPr/>
        </p:nvSpPr>
        <p:spPr bwMode="auto">
          <a:xfrm>
            <a:off x="6324600" y="990600"/>
            <a:ext cx="1944688" cy="720725"/>
          </a:xfrm>
          <a:prstGeom prst="wedgeEllipseCallout">
            <a:avLst>
              <a:gd name="adj1" fmla="val -106407"/>
              <a:gd name="adj2" fmla="val 80838"/>
            </a:avLst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>
            <a:flatTx/>
          </a:bodyPr>
          <a:lstStyle/>
          <a:p>
            <a:r>
              <a:rPr lang="ru-RU" sz="2400" b="1">
                <a:solidFill>
                  <a:srgbClr val="FF0000"/>
                </a:solidFill>
              </a:rPr>
              <a:t>ВіРНО!</a:t>
            </a:r>
          </a:p>
        </p:txBody>
      </p:sp>
      <p:sp>
        <p:nvSpPr>
          <p:cNvPr id="168995" name="AutoShape 35"/>
          <p:cNvSpPr>
            <a:spLocks noChangeArrowheads="1"/>
          </p:cNvSpPr>
          <p:nvPr/>
        </p:nvSpPr>
        <p:spPr bwMode="auto">
          <a:xfrm>
            <a:off x="6248400" y="2209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8998" name="AutoShape 3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3570288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3</a:t>
            </a:r>
          </a:p>
        </p:txBody>
      </p:sp>
      <p:sp>
        <p:nvSpPr>
          <p:cNvPr id="168999" name="AutoShape 39"/>
          <p:cNvSpPr>
            <a:spLocks noChangeArrowheads="1"/>
          </p:cNvSpPr>
          <p:nvPr/>
        </p:nvSpPr>
        <p:spPr bwMode="auto">
          <a:xfrm>
            <a:off x="6248400" y="2971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9000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44497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4</a:t>
            </a:r>
          </a:p>
        </p:txBody>
      </p:sp>
      <p:sp>
        <p:nvSpPr>
          <p:cNvPr id="169001" name="AutoShape 41"/>
          <p:cNvSpPr>
            <a:spLocks noChangeArrowheads="1"/>
          </p:cNvSpPr>
          <p:nvPr/>
        </p:nvSpPr>
        <p:spPr bwMode="auto">
          <a:xfrm>
            <a:off x="6248400" y="39624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9002" name="AutoShape 4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52879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5</a:t>
            </a:r>
          </a:p>
        </p:txBody>
      </p:sp>
      <p:sp>
        <p:nvSpPr>
          <p:cNvPr id="169003" name="AutoShape 43"/>
          <p:cNvSpPr>
            <a:spLocks noChangeArrowheads="1"/>
          </p:cNvSpPr>
          <p:nvPr/>
        </p:nvSpPr>
        <p:spPr bwMode="auto">
          <a:xfrm>
            <a:off x="6248400" y="4876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20498" name="AutoShape 4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924800" y="6019800"/>
            <a:ext cx="576263" cy="576263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0" name="Лента лицом вниз 19"/>
          <p:cNvSpPr/>
          <p:nvPr/>
        </p:nvSpPr>
        <p:spPr>
          <a:xfrm>
            <a:off x="25297" y="147664"/>
            <a:ext cx="8712968" cy="895690"/>
          </a:xfrm>
          <a:prstGeom prst="ribbon">
            <a:avLst>
              <a:gd name="adj1" fmla="val 16667"/>
              <a:gd name="adj2" fmla="val 75000"/>
            </a:avLst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/>
              <a:t>Чому</a:t>
            </a:r>
            <a:r>
              <a:rPr lang="ru-RU" sz="2400" b="1" dirty="0"/>
              <a:t> </a:t>
            </a:r>
            <a:r>
              <a:rPr lang="ru-RU" sz="2400" b="1" dirty="0" err="1"/>
              <a:t>дорівнює</a:t>
            </a:r>
            <a:r>
              <a:rPr lang="ru-RU" sz="2400" b="1" dirty="0"/>
              <a:t> </a:t>
            </a:r>
            <a:r>
              <a:rPr lang="ru-RU" sz="2400" b="1" dirty="0" err="1"/>
              <a:t>об'єм</a:t>
            </a:r>
            <a:r>
              <a:rPr lang="ru-RU" sz="2400" b="1" dirty="0"/>
              <a:t> куба з ребром </a:t>
            </a:r>
            <a:r>
              <a:rPr lang="ru-RU" sz="2400" b="1" dirty="0" smtClean="0"/>
              <a:t>5 </a:t>
            </a:r>
            <a:r>
              <a:rPr lang="ru-RU" sz="2400" b="1" dirty="0" err="1"/>
              <a:t>дм</a:t>
            </a:r>
            <a:r>
              <a:rPr lang="ru-RU" sz="2400" b="1" dirty="0"/>
              <a:t>?</a:t>
            </a:r>
            <a:endParaRPr lang="uk-UA" dirty="0"/>
          </a:p>
        </p:txBody>
      </p:sp>
      <p:sp>
        <p:nvSpPr>
          <p:cNvPr id="2" name="Куб 1"/>
          <p:cNvSpPr/>
          <p:nvPr/>
        </p:nvSpPr>
        <p:spPr>
          <a:xfrm>
            <a:off x="2555776" y="2998068"/>
            <a:ext cx="2296272" cy="211338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pSp>
        <p:nvGrpSpPr>
          <p:cNvPr id="12" name="Группа 11"/>
          <p:cNvGrpSpPr/>
          <p:nvPr/>
        </p:nvGrpSpPr>
        <p:grpSpPr>
          <a:xfrm>
            <a:off x="2555776" y="2994819"/>
            <a:ext cx="2296272" cy="2090365"/>
            <a:chOff x="2555776" y="2994819"/>
            <a:chExt cx="2296272" cy="2090365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>
              <a:off x="3131840" y="2994819"/>
              <a:ext cx="0" cy="1543844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H="1">
              <a:off x="3131840" y="4538663"/>
              <a:ext cx="1720208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flipH="1">
              <a:off x="2555776" y="4538663"/>
              <a:ext cx="576065" cy="54652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Прямоугольник 32"/>
          <p:cNvSpPr/>
          <p:nvPr/>
        </p:nvSpPr>
        <p:spPr>
          <a:xfrm>
            <a:off x="2847380" y="4876800"/>
            <a:ext cx="10081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endParaRPr lang="uk-UA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283968" y="4660612"/>
            <a:ext cx="10081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endParaRPr lang="uk-UA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499992" y="3547775"/>
            <a:ext cx="10081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endParaRPr lang="uk-UA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2622228" y="1748135"/>
            <a:ext cx="2304256" cy="923330"/>
            <a:chOff x="2622228" y="1748135"/>
            <a:chExt cx="2304256" cy="923330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2622228" y="1748135"/>
              <a:ext cx="2304256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54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V=a</a:t>
              </a:r>
              <a:endParaRPr lang="uk-UA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4127757" y="1813758"/>
              <a:ext cx="50804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uk-UA" sz="2000" b="1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3</a:t>
              </a:r>
              <a:endParaRPr lang="uk-UA" sz="2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sp>
        <p:nvSpPr>
          <p:cNvPr id="31" name="AutoShape 18"/>
          <p:cNvSpPr>
            <a:spLocks noChangeArrowheads="1"/>
          </p:cNvSpPr>
          <p:nvPr/>
        </p:nvSpPr>
        <p:spPr bwMode="auto">
          <a:xfrm>
            <a:off x="395536" y="1173952"/>
            <a:ext cx="1079848" cy="720725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uk-UA" sz="4400" b="1" dirty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2</a:t>
            </a:r>
            <a:endParaRPr lang="ru-RU" sz="4400" b="1" dirty="0">
              <a:solidFill>
                <a:schemeClr val="accent4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794961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89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8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689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8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68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689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8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68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690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9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69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00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690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002"/>
                  </p:tgtEl>
                </p:cond>
              </p:nextCondLst>
            </p:seq>
          </p:childTnLst>
        </p:cTn>
      </p:par>
    </p:tnLst>
    <p:bldLst>
      <p:bldP spid="168994" grpId="0" animBg="1"/>
      <p:bldP spid="168995" grpId="0" animBg="1"/>
      <p:bldP spid="168995" grpId="1" animBg="1"/>
      <p:bldP spid="168999" grpId="0" animBg="1"/>
      <p:bldP spid="168999" grpId="1" animBg="1"/>
      <p:bldP spid="169001" grpId="0" animBg="1"/>
      <p:bldP spid="169001" grpId="1" animBg="1"/>
      <p:bldP spid="169003" grpId="0" animBg="1"/>
      <p:bldP spid="169003" grpId="1" animBg="1"/>
      <p:bldP spid="33" grpId="0"/>
      <p:bldP spid="34" grpId="0"/>
      <p:bldP spid="35" grpId="0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13" descr="Контурные ромбики"/>
          <p:cNvSpPr>
            <a:spLocks/>
          </p:cNvSpPr>
          <p:nvPr/>
        </p:nvSpPr>
        <p:spPr bwMode="auto">
          <a:xfrm>
            <a:off x="2213124" y="1920081"/>
            <a:ext cx="774700" cy="3238500"/>
          </a:xfrm>
          <a:custGeom>
            <a:avLst/>
            <a:gdLst>
              <a:gd name="T0" fmla="*/ 0 w 488"/>
              <a:gd name="T1" fmla="*/ 2147483647 h 2040"/>
              <a:gd name="T2" fmla="*/ 2147483647 w 488"/>
              <a:gd name="T3" fmla="*/ 2147483647 h 2040"/>
              <a:gd name="T4" fmla="*/ 2147483647 w 488"/>
              <a:gd name="T5" fmla="*/ 0 h 2040"/>
              <a:gd name="T6" fmla="*/ 0 w 488"/>
              <a:gd name="T7" fmla="*/ 2147483647 h 2040"/>
              <a:gd name="T8" fmla="*/ 0 w 488"/>
              <a:gd name="T9" fmla="*/ 2147483647 h 20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88"/>
              <a:gd name="T16" fmla="*/ 0 h 2040"/>
              <a:gd name="T17" fmla="*/ 488 w 488"/>
              <a:gd name="T18" fmla="*/ 2040 h 20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88" h="2040">
                <a:moveTo>
                  <a:pt x="0" y="2040"/>
                </a:moveTo>
                <a:lnTo>
                  <a:pt x="488" y="1536"/>
                </a:lnTo>
                <a:lnTo>
                  <a:pt x="488" y="0"/>
                </a:lnTo>
                <a:lnTo>
                  <a:pt x="0" y="512"/>
                </a:lnTo>
                <a:lnTo>
                  <a:pt x="0" y="2040"/>
                </a:lnTo>
                <a:close/>
              </a:path>
            </a:pathLst>
          </a:custGeom>
          <a:pattFill prst="pct70">
            <a:fgClr>
              <a:srgbClr val="0070C0"/>
            </a:fgClr>
            <a:bgClr>
              <a:schemeClr val="bg1"/>
            </a:bgClr>
          </a:pattFill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20483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1706191"/>
              </p:ext>
            </p:extLst>
          </p:nvPr>
        </p:nvGraphicFramePr>
        <p:xfrm>
          <a:off x="1055688" y="1612900"/>
          <a:ext cx="1122362" cy="523875"/>
        </p:xfrm>
        <a:graphic>
          <a:graphicData uri="http://schemas.openxmlformats.org/presentationml/2006/ole">
            <p:oleObj spid="_x0000_s2090" name="Формула" r:id="rId3" imgW="419040" imgH="203040" progId="Equation.3">
              <p:embed/>
            </p:oleObj>
          </a:graphicData>
        </a:graphic>
      </p:graphicFrame>
      <p:graphicFrame>
        <p:nvGraphicFramePr>
          <p:cNvPr id="2048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03217815"/>
              </p:ext>
            </p:extLst>
          </p:nvPr>
        </p:nvGraphicFramePr>
        <p:xfrm>
          <a:off x="998538" y="2763838"/>
          <a:ext cx="985837" cy="460375"/>
        </p:xfrm>
        <a:graphic>
          <a:graphicData uri="http://schemas.openxmlformats.org/presentationml/2006/ole">
            <p:oleObj spid="_x0000_s2091" name="Формула" r:id="rId4" imgW="368280" imgH="177480" progId="Equation.3">
              <p:embed/>
            </p:oleObj>
          </a:graphicData>
        </a:graphic>
      </p:graphicFrame>
      <p:graphicFrame>
        <p:nvGraphicFramePr>
          <p:cNvPr id="20485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49392873"/>
              </p:ext>
            </p:extLst>
          </p:nvPr>
        </p:nvGraphicFramePr>
        <p:xfrm>
          <a:off x="937522" y="4458155"/>
          <a:ext cx="1087437" cy="527050"/>
        </p:xfrm>
        <a:graphic>
          <a:graphicData uri="http://schemas.openxmlformats.org/presentationml/2006/ole">
            <p:oleObj spid="_x0000_s2092" name="Формула" r:id="rId5" imgW="406080" imgH="203040" progId="Equation.3">
              <p:embed/>
            </p:oleObj>
          </a:graphicData>
        </a:graphic>
      </p:graphicFrame>
      <p:graphicFrame>
        <p:nvGraphicFramePr>
          <p:cNvPr id="20486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75000382"/>
              </p:ext>
            </p:extLst>
          </p:nvPr>
        </p:nvGraphicFramePr>
        <p:xfrm>
          <a:off x="908050" y="5191125"/>
          <a:ext cx="1122363" cy="525463"/>
        </p:xfrm>
        <a:graphic>
          <a:graphicData uri="http://schemas.openxmlformats.org/presentationml/2006/ole">
            <p:oleObj spid="_x0000_s2093" name="Формула" r:id="rId6" imgW="419040" imgH="203040" progId="Equation.3">
              <p:embed/>
            </p:oleObj>
          </a:graphicData>
        </a:graphic>
      </p:graphicFrame>
      <p:graphicFrame>
        <p:nvGraphicFramePr>
          <p:cNvPr id="2048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32216419"/>
              </p:ext>
            </p:extLst>
          </p:nvPr>
        </p:nvGraphicFramePr>
        <p:xfrm>
          <a:off x="1031875" y="3557588"/>
          <a:ext cx="1123950" cy="527050"/>
        </p:xfrm>
        <a:graphic>
          <a:graphicData uri="http://schemas.openxmlformats.org/presentationml/2006/ole">
            <p:oleObj spid="_x0000_s2094" name="Формула" r:id="rId7" imgW="419040" imgH="203040" progId="Equation.3">
              <p:embed/>
            </p:oleObj>
          </a:graphicData>
        </a:graphic>
      </p:graphicFrame>
      <p:sp>
        <p:nvSpPr>
          <p:cNvPr id="168992" name="AutoShape 3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0999" y="352488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 dirty="0"/>
              <a:t>3</a:t>
            </a:r>
          </a:p>
        </p:txBody>
      </p:sp>
      <p:sp>
        <p:nvSpPr>
          <p:cNvPr id="168993" name="AutoShape 3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274320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2</a:t>
            </a:r>
          </a:p>
        </p:txBody>
      </p:sp>
      <p:sp>
        <p:nvSpPr>
          <p:cNvPr id="168995" name="AutoShape 35"/>
          <p:cNvSpPr>
            <a:spLocks noChangeArrowheads="1"/>
          </p:cNvSpPr>
          <p:nvPr/>
        </p:nvSpPr>
        <p:spPr bwMode="auto">
          <a:xfrm>
            <a:off x="6248400" y="2209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8998" name="AutoShape 3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1643707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 dirty="0"/>
              <a:t>1</a:t>
            </a:r>
          </a:p>
        </p:txBody>
      </p:sp>
      <p:sp>
        <p:nvSpPr>
          <p:cNvPr id="168999" name="AutoShape 39"/>
          <p:cNvSpPr>
            <a:spLocks noChangeArrowheads="1"/>
          </p:cNvSpPr>
          <p:nvPr/>
        </p:nvSpPr>
        <p:spPr bwMode="auto">
          <a:xfrm>
            <a:off x="6248400" y="1124744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9000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44497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4</a:t>
            </a:r>
          </a:p>
        </p:txBody>
      </p:sp>
      <p:sp>
        <p:nvSpPr>
          <p:cNvPr id="169001" name="AutoShape 41"/>
          <p:cNvSpPr>
            <a:spLocks noChangeArrowheads="1"/>
          </p:cNvSpPr>
          <p:nvPr/>
        </p:nvSpPr>
        <p:spPr bwMode="auto">
          <a:xfrm>
            <a:off x="6248400" y="39624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9002" name="AutoShape 4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52879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5</a:t>
            </a:r>
          </a:p>
        </p:txBody>
      </p:sp>
      <p:sp>
        <p:nvSpPr>
          <p:cNvPr id="169003" name="AutoShape 43"/>
          <p:cNvSpPr>
            <a:spLocks noChangeArrowheads="1"/>
          </p:cNvSpPr>
          <p:nvPr/>
        </p:nvSpPr>
        <p:spPr bwMode="auto">
          <a:xfrm>
            <a:off x="6248400" y="4876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20498" name="AutoShape 4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924800" y="6019800"/>
            <a:ext cx="576263" cy="576263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" name="Прямоугольник 1"/>
          <p:cNvSpPr/>
          <p:nvPr/>
        </p:nvSpPr>
        <p:spPr>
          <a:xfrm>
            <a:off x="971600" y="58325"/>
            <a:ext cx="6687665" cy="95410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800" b="1" dirty="0" err="1"/>
              <a:t>Чому</a:t>
            </a:r>
            <a:r>
              <a:rPr lang="ru-RU" sz="2800" b="1" dirty="0"/>
              <a:t> </a:t>
            </a:r>
            <a:r>
              <a:rPr lang="ru-RU" sz="2800" b="1" dirty="0" err="1"/>
              <a:t>дорівнює</a:t>
            </a:r>
            <a:r>
              <a:rPr lang="ru-RU" sz="2800" b="1" dirty="0"/>
              <a:t> периметр </a:t>
            </a:r>
            <a:r>
              <a:rPr lang="ru-RU" sz="2800" b="1" dirty="0" err="1"/>
              <a:t>прямокутника</a:t>
            </a:r>
            <a:r>
              <a:rPr lang="ru-RU" sz="2800" b="1" dirty="0"/>
              <a:t>, </a:t>
            </a:r>
            <a:endParaRPr lang="ru-RU" sz="2800" b="1" dirty="0" smtClean="0"/>
          </a:p>
          <a:p>
            <a:pPr algn="ctr">
              <a:defRPr/>
            </a:pPr>
            <a:r>
              <a:rPr lang="ru-RU" sz="2800" b="1" dirty="0" err="1" smtClean="0"/>
              <a:t>сторони</a:t>
            </a:r>
            <a:r>
              <a:rPr lang="ru-RU" sz="2800" b="1" dirty="0" smtClean="0"/>
              <a:t> </a:t>
            </a:r>
            <a:r>
              <a:rPr lang="ru-RU" sz="2800" b="1" dirty="0" err="1"/>
              <a:t>якого</a:t>
            </a:r>
            <a:r>
              <a:rPr lang="ru-RU" sz="2800" b="1" dirty="0"/>
              <a:t> 5 см і 3 </a:t>
            </a:r>
            <a:r>
              <a:rPr lang="ru-RU" sz="2800" b="1" dirty="0" smtClean="0"/>
              <a:t>см?</a:t>
            </a:r>
            <a:endParaRPr lang="uk-UA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Лента лицом вниз 2"/>
          <p:cNvSpPr/>
          <p:nvPr/>
        </p:nvSpPr>
        <p:spPr>
          <a:xfrm>
            <a:off x="107504" y="87533"/>
            <a:ext cx="8712968" cy="895690"/>
          </a:xfrm>
          <a:prstGeom prst="ribbon">
            <a:avLst>
              <a:gd name="adj1" fmla="val 16667"/>
              <a:gd name="adj2" fmla="val 75000"/>
            </a:avLst>
          </a:prstGeom>
          <a:blipFill>
            <a:blip r:embed="rId8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Знайти площу найбільшої грані </a:t>
            </a:r>
            <a:r>
              <a:rPr lang="ru-RU" sz="2400" b="1" dirty="0" smtClean="0"/>
              <a:t> </a:t>
            </a:r>
            <a:r>
              <a:rPr lang="ru-RU" sz="2400" b="1" dirty="0" err="1"/>
              <a:t>прямокутного</a:t>
            </a:r>
            <a:r>
              <a:rPr lang="ru-RU" sz="2400" b="1" dirty="0"/>
              <a:t> </a:t>
            </a:r>
            <a:r>
              <a:rPr lang="ru-RU" sz="2400" b="1" dirty="0" err="1"/>
              <a:t>паралелепіпеда</a:t>
            </a:r>
            <a:r>
              <a:rPr lang="ru-RU" sz="2400" b="1" dirty="0"/>
              <a:t> з </a:t>
            </a:r>
            <a:r>
              <a:rPr lang="ru-RU" sz="2400" b="1" dirty="0" err="1"/>
              <a:t>вимірами</a:t>
            </a:r>
            <a:r>
              <a:rPr lang="ru-RU" sz="2400" b="1" dirty="0"/>
              <a:t> 4</a:t>
            </a:r>
            <a:r>
              <a:rPr lang="ru-RU" sz="2400" b="1" dirty="0" smtClean="0"/>
              <a:t> </a:t>
            </a:r>
            <a:r>
              <a:rPr lang="ru-RU" sz="2400" b="1" dirty="0" err="1"/>
              <a:t>дм</a:t>
            </a:r>
            <a:r>
              <a:rPr lang="ru-RU" sz="2400" b="1" dirty="0"/>
              <a:t>, 5 </a:t>
            </a:r>
            <a:r>
              <a:rPr lang="ru-RU" sz="2400" b="1" dirty="0" err="1"/>
              <a:t>дм</a:t>
            </a:r>
            <a:r>
              <a:rPr lang="ru-RU" sz="2400" b="1" dirty="0"/>
              <a:t>, 8</a:t>
            </a:r>
            <a:r>
              <a:rPr lang="ru-RU" sz="2400" b="1" dirty="0" smtClean="0"/>
              <a:t> </a:t>
            </a:r>
            <a:r>
              <a:rPr lang="ru-RU" sz="2400" b="1" dirty="0" err="1"/>
              <a:t>дм</a:t>
            </a:r>
            <a:r>
              <a:rPr lang="ru-RU" sz="2400" b="1" dirty="0"/>
              <a:t>?</a:t>
            </a:r>
            <a:endParaRPr lang="uk-UA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483768" y="1045737"/>
            <a:ext cx="23042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S=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bc</a:t>
            </a:r>
            <a:endParaRPr lang="uk-UA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AutoShape 7"/>
          <p:cNvSpPr>
            <a:spLocks noChangeArrowheads="1"/>
          </p:cNvSpPr>
          <p:nvPr/>
        </p:nvSpPr>
        <p:spPr bwMode="auto">
          <a:xfrm>
            <a:off x="2213124" y="1920081"/>
            <a:ext cx="3162300" cy="3251200"/>
          </a:xfrm>
          <a:prstGeom prst="cube">
            <a:avLst>
              <a:gd name="adj" fmla="val 25000"/>
            </a:avLst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8" name="Line 8"/>
          <p:cNvSpPr>
            <a:spLocks noChangeShapeType="1"/>
          </p:cNvSpPr>
          <p:nvPr/>
        </p:nvSpPr>
        <p:spPr bwMode="auto">
          <a:xfrm>
            <a:off x="2987824" y="1964531"/>
            <a:ext cx="0" cy="241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9" name="Freeform 9"/>
          <p:cNvSpPr>
            <a:spLocks/>
          </p:cNvSpPr>
          <p:nvPr/>
        </p:nvSpPr>
        <p:spPr bwMode="auto">
          <a:xfrm>
            <a:off x="2208436" y="4377531"/>
            <a:ext cx="3149600" cy="787400"/>
          </a:xfrm>
          <a:custGeom>
            <a:avLst/>
            <a:gdLst>
              <a:gd name="T0" fmla="*/ 2147483647 w 1984"/>
              <a:gd name="T1" fmla="*/ 2147483647 h 496"/>
              <a:gd name="T2" fmla="*/ 2147483647 w 1984"/>
              <a:gd name="T3" fmla="*/ 0 h 496"/>
              <a:gd name="T4" fmla="*/ 0 w 1984"/>
              <a:gd name="T5" fmla="*/ 2147483647 h 496"/>
              <a:gd name="T6" fmla="*/ 0 60000 65536"/>
              <a:gd name="T7" fmla="*/ 0 60000 65536"/>
              <a:gd name="T8" fmla="*/ 0 60000 65536"/>
              <a:gd name="T9" fmla="*/ 0 w 1984"/>
              <a:gd name="T10" fmla="*/ 0 h 496"/>
              <a:gd name="T11" fmla="*/ 1984 w 1984"/>
              <a:gd name="T12" fmla="*/ 496 h 4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4" h="496">
                <a:moveTo>
                  <a:pt x="1984" y="8"/>
                </a:moveTo>
                <a:lnTo>
                  <a:pt x="496" y="0"/>
                </a:lnTo>
                <a:lnTo>
                  <a:pt x="0" y="496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0" name="Прямоугольник 29"/>
          <p:cNvSpPr/>
          <p:nvPr/>
        </p:nvSpPr>
        <p:spPr>
          <a:xfrm>
            <a:off x="1997855" y="5598132"/>
            <a:ext cx="302670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S=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bc</a:t>
            </a:r>
            <a:r>
              <a:rPr lang="uk-U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=5 8</a:t>
            </a:r>
            <a:endParaRPr lang="uk-UA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241154" y="6019800"/>
            <a:ext cx="148556" cy="14114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1" name="Freeform 13" descr="Контурные ромбики"/>
          <p:cNvSpPr>
            <a:spLocks/>
          </p:cNvSpPr>
          <p:nvPr/>
        </p:nvSpPr>
        <p:spPr bwMode="auto">
          <a:xfrm>
            <a:off x="4608780" y="1877863"/>
            <a:ext cx="774700" cy="3238500"/>
          </a:xfrm>
          <a:custGeom>
            <a:avLst/>
            <a:gdLst>
              <a:gd name="T0" fmla="*/ 0 w 488"/>
              <a:gd name="T1" fmla="*/ 2147483647 h 2040"/>
              <a:gd name="T2" fmla="*/ 2147483647 w 488"/>
              <a:gd name="T3" fmla="*/ 2147483647 h 2040"/>
              <a:gd name="T4" fmla="*/ 2147483647 w 488"/>
              <a:gd name="T5" fmla="*/ 0 h 2040"/>
              <a:gd name="T6" fmla="*/ 0 w 488"/>
              <a:gd name="T7" fmla="*/ 2147483647 h 2040"/>
              <a:gd name="T8" fmla="*/ 0 w 488"/>
              <a:gd name="T9" fmla="*/ 2147483647 h 20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88"/>
              <a:gd name="T16" fmla="*/ 0 h 2040"/>
              <a:gd name="T17" fmla="*/ 488 w 488"/>
              <a:gd name="T18" fmla="*/ 2040 h 20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88" h="2040">
                <a:moveTo>
                  <a:pt x="0" y="2040"/>
                </a:moveTo>
                <a:lnTo>
                  <a:pt x="488" y="1536"/>
                </a:lnTo>
                <a:lnTo>
                  <a:pt x="488" y="0"/>
                </a:lnTo>
                <a:lnTo>
                  <a:pt x="0" y="512"/>
                </a:lnTo>
                <a:lnTo>
                  <a:pt x="0" y="2040"/>
                </a:lnTo>
                <a:close/>
              </a:path>
            </a:pathLst>
          </a:custGeom>
          <a:pattFill prst="pct70">
            <a:fgClr>
              <a:schemeClr val="tx2">
                <a:lumMod val="60000"/>
                <a:lumOff val="40000"/>
              </a:schemeClr>
            </a:fgClr>
            <a:bgClr>
              <a:schemeClr val="bg1"/>
            </a:bgClr>
          </a:pattFill>
          <a:ln w="9525">
            <a:solidFill>
              <a:schemeClr val="tx2">
                <a:lumMod val="20000"/>
                <a:lumOff val="80000"/>
              </a:schemeClr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grpSp>
        <p:nvGrpSpPr>
          <p:cNvPr id="35" name="Группа 34"/>
          <p:cNvGrpSpPr/>
          <p:nvPr/>
        </p:nvGrpSpPr>
        <p:grpSpPr>
          <a:xfrm>
            <a:off x="2942278" y="2946300"/>
            <a:ext cx="2746307" cy="2593281"/>
            <a:chOff x="3004785" y="2980244"/>
            <a:chExt cx="2746307" cy="2593281"/>
          </a:xfrm>
        </p:grpSpPr>
        <p:sp>
          <p:nvSpPr>
            <p:cNvPr id="36" name="TextBox 35"/>
            <p:cNvSpPr txBox="1"/>
            <p:nvPr/>
          </p:nvSpPr>
          <p:spPr>
            <a:xfrm>
              <a:off x="3004785" y="5050305"/>
              <a:ext cx="64701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800" b="1" dirty="0"/>
                <a:t>4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24557" y="459926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b="1" dirty="0"/>
                <a:t>5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358036" y="2980244"/>
              <a:ext cx="39305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3200" b="1" dirty="0"/>
                <a:t>8</a:t>
              </a:r>
            </a:p>
          </p:txBody>
        </p:sp>
      </p:grpSp>
      <p:sp>
        <p:nvSpPr>
          <p:cNvPr id="168994" name="AutoShape 34"/>
          <p:cNvSpPr>
            <a:spLocks noChangeArrowheads="1"/>
          </p:cNvSpPr>
          <p:nvPr/>
        </p:nvSpPr>
        <p:spPr bwMode="auto">
          <a:xfrm>
            <a:off x="5980112" y="2946300"/>
            <a:ext cx="1944688" cy="720725"/>
          </a:xfrm>
          <a:prstGeom prst="wedgeEllipseCallout">
            <a:avLst>
              <a:gd name="adj1" fmla="val -106407"/>
              <a:gd name="adj2" fmla="val 80838"/>
            </a:avLst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>
            <a:flatTx/>
          </a:bodyPr>
          <a:lstStyle/>
          <a:p>
            <a:r>
              <a:rPr lang="ru-RU" sz="2400" b="1">
                <a:solidFill>
                  <a:srgbClr val="FF0000"/>
                </a:solidFill>
              </a:rPr>
              <a:t>ВіРНО!</a:t>
            </a:r>
          </a:p>
        </p:txBody>
      </p:sp>
      <p:sp>
        <p:nvSpPr>
          <p:cNvPr id="33" name="AutoShape 18"/>
          <p:cNvSpPr>
            <a:spLocks noChangeArrowheads="1"/>
          </p:cNvSpPr>
          <p:nvPr/>
        </p:nvSpPr>
        <p:spPr bwMode="auto">
          <a:xfrm>
            <a:off x="395536" y="1173952"/>
            <a:ext cx="1079848" cy="720725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uk-UA" sz="4400" b="1" dirty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3</a:t>
            </a:r>
            <a:endParaRPr lang="ru-RU" sz="4400" b="1" dirty="0">
              <a:solidFill>
                <a:schemeClr val="accent4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302538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89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8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2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689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68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68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689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68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68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8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690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 nodeType="clickPar">
                      <p:stCondLst>
                        <p:cond delay="0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9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69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000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690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 nodeType="clickPar">
                      <p:stCondLst>
                        <p:cond delay="0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002"/>
                  </p:tgtEl>
                </p:cond>
              </p:nextCondLst>
            </p:seq>
          </p:childTnLst>
        </p:cTn>
      </p:par>
    </p:tnLst>
    <p:bldLst>
      <p:bldP spid="32" grpId="0" animBg="1"/>
      <p:bldP spid="168995" grpId="0" animBg="1"/>
      <p:bldP spid="168995" grpId="1" animBg="1"/>
      <p:bldP spid="168999" grpId="0" animBg="1"/>
      <p:bldP spid="168999" grpId="1" animBg="1"/>
      <p:bldP spid="169001" grpId="0" animBg="1"/>
      <p:bldP spid="169001" grpId="1" animBg="1"/>
      <p:bldP spid="169003" grpId="0" animBg="1"/>
      <p:bldP spid="169003" grpId="1" animBg="1"/>
      <p:bldP spid="27" grpId="0"/>
      <p:bldP spid="30" grpId="0"/>
      <p:bldP spid="4" grpId="0" animBg="1"/>
      <p:bldP spid="31" grpId="0" animBg="1"/>
      <p:bldP spid="168994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3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18640753"/>
              </p:ext>
            </p:extLst>
          </p:nvPr>
        </p:nvGraphicFramePr>
        <p:xfrm>
          <a:off x="1035050" y="2720975"/>
          <a:ext cx="917575" cy="458788"/>
        </p:xfrm>
        <a:graphic>
          <a:graphicData uri="http://schemas.openxmlformats.org/presentationml/2006/ole">
            <p:oleObj spid="_x0000_s12320" name="Формула" r:id="rId3" imgW="342720" imgH="177480" progId="Equation.3">
              <p:embed/>
            </p:oleObj>
          </a:graphicData>
        </a:graphic>
      </p:graphicFrame>
      <p:graphicFrame>
        <p:nvGraphicFramePr>
          <p:cNvPr id="2048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12897983"/>
              </p:ext>
            </p:extLst>
          </p:nvPr>
        </p:nvGraphicFramePr>
        <p:xfrm>
          <a:off x="1043608" y="1981504"/>
          <a:ext cx="984250" cy="460375"/>
        </p:xfrm>
        <a:graphic>
          <a:graphicData uri="http://schemas.openxmlformats.org/presentationml/2006/ole">
            <p:oleObj spid="_x0000_s12321" name="Формула" r:id="rId4" imgW="368280" imgH="177480" progId="Equation.3">
              <p:embed/>
            </p:oleObj>
          </a:graphicData>
        </a:graphic>
      </p:graphicFrame>
      <p:graphicFrame>
        <p:nvGraphicFramePr>
          <p:cNvPr id="20485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61356076"/>
              </p:ext>
            </p:extLst>
          </p:nvPr>
        </p:nvGraphicFramePr>
        <p:xfrm>
          <a:off x="915988" y="4470400"/>
          <a:ext cx="952500" cy="461963"/>
        </p:xfrm>
        <a:graphic>
          <a:graphicData uri="http://schemas.openxmlformats.org/presentationml/2006/ole">
            <p:oleObj spid="_x0000_s12322" name="Формула" r:id="rId5" imgW="355320" imgH="177480" progId="Equation.3">
              <p:embed/>
            </p:oleObj>
          </a:graphicData>
        </a:graphic>
      </p:graphicFrame>
      <p:graphicFrame>
        <p:nvGraphicFramePr>
          <p:cNvPr id="20486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9441932"/>
              </p:ext>
            </p:extLst>
          </p:nvPr>
        </p:nvGraphicFramePr>
        <p:xfrm>
          <a:off x="1047750" y="5287963"/>
          <a:ext cx="919163" cy="460375"/>
        </p:xfrm>
        <a:graphic>
          <a:graphicData uri="http://schemas.openxmlformats.org/presentationml/2006/ole">
            <p:oleObj spid="_x0000_s12323" name="Формула" r:id="rId6" imgW="342720" imgH="177480" progId="Equation.3">
              <p:embed/>
            </p:oleObj>
          </a:graphicData>
        </a:graphic>
      </p:graphicFrame>
      <p:graphicFrame>
        <p:nvGraphicFramePr>
          <p:cNvPr id="2048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34158298"/>
              </p:ext>
            </p:extLst>
          </p:nvPr>
        </p:nvGraphicFramePr>
        <p:xfrm>
          <a:off x="1138238" y="3592513"/>
          <a:ext cx="954087" cy="460375"/>
        </p:xfrm>
        <a:graphic>
          <a:graphicData uri="http://schemas.openxmlformats.org/presentationml/2006/ole">
            <p:oleObj spid="_x0000_s12324" name="Формула" r:id="rId7" imgW="355320" imgH="177480" progId="Equation.3">
              <p:embed/>
            </p:oleObj>
          </a:graphicData>
        </a:graphic>
      </p:graphicFrame>
      <p:sp>
        <p:nvSpPr>
          <p:cNvPr id="168992" name="AutoShape 3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190500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1</a:t>
            </a:r>
          </a:p>
        </p:txBody>
      </p:sp>
      <p:sp>
        <p:nvSpPr>
          <p:cNvPr id="168993" name="AutoShape 3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274320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2</a:t>
            </a:r>
          </a:p>
        </p:txBody>
      </p:sp>
      <p:sp>
        <p:nvSpPr>
          <p:cNvPr id="168995" name="AutoShape 35"/>
          <p:cNvSpPr>
            <a:spLocks noChangeArrowheads="1"/>
          </p:cNvSpPr>
          <p:nvPr/>
        </p:nvSpPr>
        <p:spPr bwMode="auto">
          <a:xfrm>
            <a:off x="6248400" y="2209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8998" name="AutoShape 3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3570288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3</a:t>
            </a:r>
          </a:p>
        </p:txBody>
      </p:sp>
      <p:sp>
        <p:nvSpPr>
          <p:cNvPr id="168999" name="AutoShape 39"/>
          <p:cNvSpPr>
            <a:spLocks noChangeArrowheads="1"/>
          </p:cNvSpPr>
          <p:nvPr/>
        </p:nvSpPr>
        <p:spPr bwMode="auto">
          <a:xfrm>
            <a:off x="6248400" y="2971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9000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44497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4</a:t>
            </a:r>
          </a:p>
        </p:txBody>
      </p:sp>
      <p:sp>
        <p:nvSpPr>
          <p:cNvPr id="169001" name="AutoShape 41"/>
          <p:cNvSpPr>
            <a:spLocks noChangeArrowheads="1"/>
          </p:cNvSpPr>
          <p:nvPr/>
        </p:nvSpPr>
        <p:spPr bwMode="auto">
          <a:xfrm>
            <a:off x="6248400" y="39624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9002" name="AutoShape 4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52879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5</a:t>
            </a:r>
          </a:p>
        </p:txBody>
      </p:sp>
      <p:sp>
        <p:nvSpPr>
          <p:cNvPr id="169003" name="AutoShape 43"/>
          <p:cNvSpPr>
            <a:spLocks noChangeArrowheads="1"/>
          </p:cNvSpPr>
          <p:nvPr/>
        </p:nvSpPr>
        <p:spPr bwMode="auto">
          <a:xfrm>
            <a:off x="6248400" y="4876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20498" name="AutoShape 4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924800" y="6019800"/>
            <a:ext cx="576263" cy="576263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0" name="Лента лицом вниз 19"/>
          <p:cNvSpPr/>
          <p:nvPr/>
        </p:nvSpPr>
        <p:spPr>
          <a:xfrm>
            <a:off x="25297" y="147664"/>
            <a:ext cx="8712968" cy="1121418"/>
          </a:xfrm>
          <a:prstGeom prst="ribbon">
            <a:avLst>
              <a:gd name="adj1" fmla="val 16667"/>
              <a:gd name="adj2" fmla="val 75000"/>
            </a:avLst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/>
              <a:t>Знайти</a:t>
            </a:r>
            <a:r>
              <a:rPr lang="ru-RU" sz="2400" dirty="0" smtClean="0"/>
              <a:t> </a:t>
            </a:r>
            <a:r>
              <a:rPr lang="ru-RU" sz="2400" dirty="0" err="1" smtClean="0"/>
              <a:t>довжину</a:t>
            </a:r>
            <a:r>
              <a:rPr lang="ru-RU" sz="2400" dirty="0" smtClean="0"/>
              <a:t> ребер </a:t>
            </a:r>
            <a:r>
              <a:rPr lang="ru-RU" sz="2400" dirty="0" err="1" smtClean="0"/>
              <a:t>прямокутного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паралелепіпедадовжина</a:t>
            </a:r>
            <a:r>
              <a:rPr lang="ru-RU" sz="2400" dirty="0" smtClean="0"/>
              <a:t> </a:t>
            </a:r>
            <a:r>
              <a:rPr lang="ru-RU" sz="2400" dirty="0" err="1" smtClean="0"/>
              <a:t>якого</a:t>
            </a:r>
            <a:r>
              <a:rPr lang="ru-RU" sz="2400" dirty="0" smtClean="0"/>
              <a:t> 4см, </a:t>
            </a:r>
          </a:p>
          <a:p>
            <a:pPr algn="ctr"/>
            <a:r>
              <a:rPr lang="ru-RU" sz="2400" dirty="0" smtClean="0"/>
              <a:t>висота5см, ширина 2см?</a:t>
            </a:r>
            <a:endParaRPr lang="uk-UA" dirty="0"/>
          </a:p>
        </p:txBody>
      </p:sp>
      <p:sp>
        <p:nvSpPr>
          <p:cNvPr id="19" name="AutoShape 7"/>
          <p:cNvSpPr>
            <a:spLocks noChangeArrowheads="1"/>
          </p:cNvSpPr>
          <p:nvPr/>
        </p:nvSpPr>
        <p:spPr bwMode="auto">
          <a:xfrm>
            <a:off x="2195736" y="1913731"/>
            <a:ext cx="3162300" cy="3251200"/>
          </a:xfrm>
          <a:prstGeom prst="cube">
            <a:avLst>
              <a:gd name="adj" fmla="val 25000"/>
            </a:avLst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1" name="Freeform 9"/>
          <p:cNvSpPr>
            <a:spLocks/>
          </p:cNvSpPr>
          <p:nvPr/>
        </p:nvSpPr>
        <p:spPr bwMode="auto">
          <a:xfrm>
            <a:off x="2208436" y="4377531"/>
            <a:ext cx="3149600" cy="787400"/>
          </a:xfrm>
          <a:custGeom>
            <a:avLst/>
            <a:gdLst>
              <a:gd name="T0" fmla="*/ 2147483647 w 1984"/>
              <a:gd name="T1" fmla="*/ 2147483647 h 496"/>
              <a:gd name="T2" fmla="*/ 2147483647 w 1984"/>
              <a:gd name="T3" fmla="*/ 0 h 496"/>
              <a:gd name="T4" fmla="*/ 0 w 1984"/>
              <a:gd name="T5" fmla="*/ 2147483647 h 496"/>
              <a:gd name="T6" fmla="*/ 0 60000 65536"/>
              <a:gd name="T7" fmla="*/ 0 60000 65536"/>
              <a:gd name="T8" fmla="*/ 0 60000 65536"/>
              <a:gd name="T9" fmla="*/ 0 w 1984"/>
              <a:gd name="T10" fmla="*/ 0 h 496"/>
              <a:gd name="T11" fmla="*/ 1984 w 1984"/>
              <a:gd name="T12" fmla="*/ 496 h 4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4" h="496">
                <a:moveTo>
                  <a:pt x="1984" y="8"/>
                </a:moveTo>
                <a:lnTo>
                  <a:pt x="496" y="0"/>
                </a:lnTo>
                <a:lnTo>
                  <a:pt x="0" y="496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>
            <a:off x="2987824" y="1964531"/>
            <a:ext cx="0" cy="241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168994" name="AutoShape 34"/>
          <p:cNvSpPr>
            <a:spLocks noChangeArrowheads="1"/>
          </p:cNvSpPr>
          <p:nvPr/>
        </p:nvSpPr>
        <p:spPr bwMode="auto">
          <a:xfrm>
            <a:off x="6268243" y="908720"/>
            <a:ext cx="1944688" cy="720725"/>
          </a:xfrm>
          <a:prstGeom prst="wedgeEllipseCallout">
            <a:avLst>
              <a:gd name="adj1" fmla="val -141019"/>
              <a:gd name="adj2" fmla="val 112556"/>
            </a:avLst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>
            <a:flatTx/>
          </a:bodyPr>
          <a:lstStyle/>
          <a:p>
            <a:r>
              <a:rPr lang="ru-RU" sz="2400" b="1">
                <a:solidFill>
                  <a:srgbClr val="FF0000"/>
                </a:solidFill>
              </a:rPr>
              <a:t>ВіРНО!</a:t>
            </a:r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2195736" y="1905000"/>
            <a:ext cx="3187700" cy="3276600"/>
            <a:chOff x="328" y="1880"/>
            <a:chExt cx="2008" cy="2064"/>
          </a:xfrm>
        </p:grpSpPr>
        <p:sp>
          <p:nvSpPr>
            <p:cNvPr id="27" name="Line 26"/>
            <p:cNvSpPr>
              <a:spLocks noChangeShapeType="1"/>
            </p:cNvSpPr>
            <p:nvPr/>
          </p:nvSpPr>
          <p:spPr bwMode="auto">
            <a:xfrm flipV="1">
              <a:off x="328" y="3936"/>
              <a:ext cx="1504" cy="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 flipV="1">
              <a:off x="832" y="1880"/>
              <a:ext cx="1504" cy="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 flipV="1">
              <a:off x="352" y="2392"/>
              <a:ext cx="1504" cy="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 flipV="1">
              <a:off x="832" y="3432"/>
              <a:ext cx="1504" cy="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dash"/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grpSp>
        <p:nvGrpSpPr>
          <p:cNvPr id="31" name="Group 37"/>
          <p:cNvGrpSpPr>
            <a:grpSpLocks/>
          </p:cNvGrpSpPr>
          <p:nvPr/>
        </p:nvGrpSpPr>
        <p:grpSpPr bwMode="auto">
          <a:xfrm>
            <a:off x="2195736" y="1964531"/>
            <a:ext cx="3200400" cy="3276600"/>
            <a:chOff x="320" y="1904"/>
            <a:chExt cx="2016" cy="2064"/>
          </a:xfrm>
        </p:grpSpPr>
        <p:sp>
          <p:nvSpPr>
            <p:cNvPr id="32" name="Line 38"/>
            <p:cNvSpPr>
              <a:spLocks noChangeShapeType="1"/>
            </p:cNvSpPr>
            <p:nvPr/>
          </p:nvSpPr>
          <p:spPr bwMode="auto">
            <a:xfrm>
              <a:off x="2328" y="1904"/>
              <a:ext cx="8" cy="1552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33" name="Line 39"/>
            <p:cNvSpPr>
              <a:spLocks noChangeShapeType="1"/>
            </p:cNvSpPr>
            <p:nvPr/>
          </p:nvSpPr>
          <p:spPr bwMode="auto">
            <a:xfrm>
              <a:off x="1832" y="2352"/>
              <a:ext cx="8" cy="1552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34" name="Line 40"/>
            <p:cNvSpPr>
              <a:spLocks noChangeShapeType="1"/>
            </p:cNvSpPr>
            <p:nvPr/>
          </p:nvSpPr>
          <p:spPr bwMode="auto">
            <a:xfrm>
              <a:off x="320" y="2416"/>
              <a:ext cx="8" cy="1552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35" name="Line 41"/>
            <p:cNvSpPr>
              <a:spLocks noChangeShapeType="1"/>
            </p:cNvSpPr>
            <p:nvPr/>
          </p:nvSpPr>
          <p:spPr bwMode="auto">
            <a:xfrm>
              <a:off x="832" y="1904"/>
              <a:ext cx="8" cy="1552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prstDash val="dash"/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grpSp>
        <p:nvGrpSpPr>
          <p:cNvPr id="36" name="Group 32"/>
          <p:cNvGrpSpPr>
            <a:grpSpLocks/>
          </p:cNvGrpSpPr>
          <p:nvPr/>
        </p:nvGrpSpPr>
        <p:grpSpPr bwMode="auto">
          <a:xfrm>
            <a:off x="2157636" y="1905000"/>
            <a:ext cx="3251200" cy="3276600"/>
            <a:chOff x="304" y="1880"/>
            <a:chExt cx="2048" cy="2064"/>
          </a:xfrm>
        </p:grpSpPr>
        <p:sp>
          <p:nvSpPr>
            <p:cNvPr id="37" name="Line 33"/>
            <p:cNvSpPr>
              <a:spLocks noChangeShapeType="1"/>
            </p:cNvSpPr>
            <p:nvPr/>
          </p:nvSpPr>
          <p:spPr bwMode="auto">
            <a:xfrm flipH="1">
              <a:off x="1848" y="3424"/>
              <a:ext cx="504" cy="49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38" name="Line 34"/>
            <p:cNvSpPr>
              <a:spLocks noChangeShapeType="1"/>
            </p:cNvSpPr>
            <p:nvPr/>
          </p:nvSpPr>
          <p:spPr bwMode="auto">
            <a:xfrm flipH="1">
              <a:off x="1832" y="1880"/>
              <a:ext cx="504" cy="49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39" name="Line 35"/>
            <p:cNvSpPr>
              <a:spLocks noChangeShapeType="1"/>
            </p:cNvSpPr>
            <p:nvPr/>
          </p:nvSpPr>
          <p:spPr bwMode="auto">
            <a:xfrm flipH="1">
              <a:off x="336" y="1880"/>
              <a:ext cx="504" cy="49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40" name="Line 36"/>
            <p:cNvSpPr>
              <a:spLocks noChangeShapeType="1"/>
            </p:cNvSpPr>
            <p:nvPr/>
          </p:nvSpPr>
          <p:spPr bwMode="auto">
            <a:xfrm flipH="1">
              <a:off x="304" y="3448"/>
              <a:ext cx="504" cy="49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prstDash val="dash"/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41" name="Text Box 17"/>
          <p:cNvSpPr txBox="1">
            <a:spLocks noChangeArrowheads="1"/>
          </p:cNvSpPr>
          <p:nvPr/>
        </p:nvSpPr>
        <p:spPr bwMode="auto">
          <a:xfrm>
            <a:off x="695205" y="5923210"/>
            <a:ext cx="654538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baseline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L=4(</a:t>
            </a:r>
            <a:r>
              <a:rPr lang="en-US" sz="4400" b="1" baseline="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a+b+c</a:t>
            </a:r>
            <a:r>
              <a:rPr lang="en-US" sz="4400" b="1" baseline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)</a:t>
            </a:r>
            <a:r>
              <a:rPr lang="uk-UA" sz="4400" b="1" baseline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=4(4+5+2)=44см</a:t>
            </a:r>
            <a:endParaRPr lang="ru-RU" sz="4400" b="1" baseline="0" dirty="0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sp>
        <p:nvSpPr>
          <p:cNvPr id="42" name="AutoShape 18"/>
          <p:cNvSpPr>
            <a:spLocks noChangeArrowheads="1"/>
          </p:cNvSpPr>
          <p:nvPr/>
        </p:nvSpPr>
        <p:spPr bwMode="auto">
          <a:xfrm>
            <a:off x="323528" y="1173952"/>
            <a:ext cx="792088" cy="720725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uk-UA" sz="4400" b="1" dirty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4</a:t>
            </a:r>
            <a:endParaRPr lang="ru-RU" sz="4400" b="1" dirty="0">
              <a:solidFill>
                <a:schemeClr val="accent4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935242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89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8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689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68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68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689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8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68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8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690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69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69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000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690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002"/>
                  </p:tgtEl>
                </p:cond>
              </p:nextCondLst>
            </p:seq>
          </p:childTnLst>
        </p:cTn>
      </p:par>
    </p:tnLst>
    <p:bldLst>
      <p:bldP spid="168995" grpId="0" animBg="1"/>
      <p:bldP spid="168995" grpId="1" animBg="1"/>
      <p:bldP spid="168999" grpId="0" animBg="1"/>
      <p:bldP spid="168999" grpId="1" animBg="1"/>
      <p:bldP spid="169001" grpId="0" animBg="1"/>
      <p:bldP spid="169001" grpId="1" animBg="1"/>
      <p:bldP spid="169003" grpId="0" animBg="1"/>
      <p:bldP spid="169003" grpId="1" animBg="1"/>
      <p:bldP spid="168994" grpId="0" animBg="1"/>
      <p:bldP spid="41" grpId="0"/>
      <p:bldP spid="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 5" descr="Контурные ромбики"/>
          <p:cNvSpPr>
            <a:spLocks/>
          </p:cNvSpPr>
          <p:nvPr/>
        </p:nvSpPr>
        <p:spPr bwMode="auto">
          <a:xfrm>
            <a:off x="2194197" y="4364831"/>
            <a:ext cx="3213100" cy="800100"/>
          </a:xfrm>
          <a:custGeom>
            <a:avLst/>
            <a:gdLst>
              <a:gd name="T0" fmla="*/ 528 w 2024"/>
              <a:gd name="T1" fmla="*/ 0 h 504"/>
              <a:gd name="T2" fmla="*/ 2024 w 2024"/>
              <a:gd name="T3" fmla="*/ 0 h 504"/>
              <a:gd name="T4" fmla="*/ 1480 w 2024"/>
              <a:gd name="T5" fmla="*/ 504 h 504"/>
              <a:gd name="T6" fmla="*/ 0 w 2024"/>
              <a:gd name="T7" fmla="*/ 504 h 504"/>
              <a:gd name="T8" fmla="*/ 528 w 2024"/>
              <a:gd name="T9" fmla="*/ 0 h 5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24"/>
              <a:gd name="T16" fmla="*/ 0 h 504"/>
              <a:gd name="T17" fmla="*/ 2024 w 2024"/>
              <a:gd name="T18" fmla="*/ 504 h 5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24" h="504">
                <a:moveTo>
                  <a:pt x="528" y="0"/>
                </a:moveTo>
                <a:lnTo>
                  <a:pt x="2024" y="0"/>
                </a:lnTo>
                <a:lnTo>
                  <a:pt x="1480" y="504"/>
                </a:lnTo>
                <a:lnTo>
                  <a:pt x="0" y="504"/>
                </a:lnTo>
                <a:lnTo>
                  <a:pt x="528" y="0"/>
                </a:lnTo>
                <a:close/>
              </a:path>
            </a:pathLst>
          </a:custGeom>
          <a:pattFill prst="pct75">
            <a:fgClr>
              <a:srgbClr val="0099FF"/>
            </a:fgClr>
            <a:bgClr>
              <a:schemeClr val="bg1"/>
            </a:bgClr>
          </a:pattFill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graphicFrame>
        <p:nvGraphicFramePr>
          <p:cNvPr id="20483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2138677"/>
              </p:ext>
            </p:extLst>
          </p:nvPr>
        </p:nvGraphicFramePr>
        <p:xfrm>
          <a:off x="1004888" y="1893888"/>
          <a:ext cx="1120775" cy="527050"/>
        </p:xfrm>
        <a:graphic>
          <a:graphicData uri="http://schemas.openxmlformats.org/presentationml/2006/ole">
            <p:oleObj spid="_x0000_s5171" name="Формула" r:id="rId3" imgW="419040" imgH="203040" progId="Equation.3">
              <p:embed/>
            </p:oleObj>
          </a:graphicData>
        </a:graphic>
      </p:graphicFrame>
      <p:sp>
        <p:nvSpPr>
          <p:cNvPr id="168992" name="AutoShape 3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0999" y="3573463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 dirty="0"/>
              <a:t>3</a:t>
            </a:r>
          </a:p>
        </p:txBody>
      </p:sp>
      <p:sp>
        <p:nvSpPr>
          <p:cNvPr id="168993" name="AutoShape 3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274320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2</a:t>
            </a:r>
          </a:p>
        </p:txBody>
      </p:sp>
      <p:sp>
        <p:nvSpPr>
          <p:cNvPr id="168994" name="AutoShape 34"/>
          <p:cNvSpPr>
            <a:spLocks noChangeArrowheads="1"/>
          </p:cNvSpPr>
          <p:nvPr/>
        </p:nvSpPr>
        <p:spPr bwMode="auto">
          <a:xfrm>
            <a:off x="6464300" y="2849563"/>
            <a:ext cx="1944688" cy="720725"/>
          </a:xfrm>
          <a:prstGeom prst="wedgeEllipseCallout">
            <a:avLst>
              <a:gd name="adj1" fmla="val -106407"/>
              <a:gd name="adj2" fmla="val 80838"/>
            </a:avLst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>
            <a:flatTx/>
          </a:bodyPr>
          <a:lstStyle/>
          <a:p>
            <a:r>
              <a:rPr lang="ru-RU" sz="2400" b="1">
                <a:solidFill>
                  <a:srgbClr val="FF0000"/>
                </a:solidFill>
              </a:rPr>
              <a:t>ВіРНО!</a:t>
            </a:r>
          </a:p>
        </p:txBody>
      </p:sp>
      <p:sp>
        <p:nvSpPr>
          <p:cNvPr id="168995" name="AutoShape 35"/>
          <p:cNvSpPr>
            <a:spLocks noChangeArrowheads="1"/>
          </p:cNvSpPr>
          <p:nvPr/>
        </p:nvSpPr>
        <p:spPr bwMode="auto">
          <a:xfrm>
            <a:off x="6248400" y="2209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8998" name="AutoShape 3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1904999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 dirty="0"/>
              <a:t>1</a:t>
            </a:r>
          </a:p>
        </p:txBody>
      </p:sp>
      <p:sp>
        <p:nvSpPr>
          <p:cNvPr id="168999" name="AutoShape 39"/>
          <p:cNvSpPr>
            <a:spLocks noChangeArrowheads="1"/>
          </p:cNvSpPr>
          <p:nvPr/>
        </p:nvSpPr>
        <p:spPr bwMode="auto">
          <a:xfrm>
            <a:off x="5940152" y="1137137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9000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44497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4</a:t>
            </a:r>
          </a:p>
        </p:txBody>
      </p:sp>
      <p:sp>
        <p:nvSpPr>
          <p:cNvPr id="169001" name="AutoShape 41"/>
          <p:cNvSpPr>
            <a:spLocks noChangeArrowheads="1"/>
          </p:cNvSpPr>
          <p:nvPr/>
        </p:nvSpPr>
        <p:spPr bwMode="auto">
          <a:xfrm>
            <a:off x="6248400" y="39624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9002" name="AutoShape 4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52879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5</a:t>
            </a:r>
          </a:p>
        </p:txBody>
      </p:sp>
      <p:sp>
        <p:nvSpPr>
          <p:cNvPr id="169003" name="AutoShape 43"/>
          <p:cNvSpPr>
            <a:spLocks noChangeArrowheads="1"/>
          </p:cNvSpPr>
          <p:nvPr/>
        </p:nvSpPr>
        <p:spPr bwMode="auto">
          <a:xfrm>
            <a:off x="6248400" y="4876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20498" name="AutoShape 4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924800" y="6019800"/>
            <a:ext cx="576263" cy="576263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0" name="Лента лицом вниз 19"/>
          <p:cNvSpPr/>
          <p:nvPr/>
        </p:nvSpPr>
        <p:spPr>
          <a:xfrm>
            <a:off x="43359" y="44624"/>
            <a:ext cx="8712968" cy="1224136"/>
          </a:xfrm>
          <a:prstGeom prst="ribbon">
            <a:avLst>
              <a:gd name="adj1" fmla="val 16667"/>
              <a:gd name="adj2" fmla="val 75000"/>
            </a:avLst>
          </a:prstGeom>
          <a:blipFill>
            <a:blip r:embed="rId4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Знайти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площу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меншої</a:t>
            </a:r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uk-UA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г</a:t>
            </a:r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рані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прямокутного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паралелепіпеда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з </a:t>
            </a:r>
          </a:p>
          <a:p>
            <a:pPr algn="ctr"/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вимірами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5см, 6см, 8см?</a:t>
            </a:r>
            <a:endParaRPr lang="uk-U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AutoShape 7"/>
          <p:cNvSpPr>
            <a:spLocks noChangeArrowheads="1"/>
          </p:cNvSpPr>
          <p:nvPr/>
        </p:nvSpPr>
        <p:spPr bwMode="auto">
          <a:xfrm>
            <a:off x="2195736" y="1913731"/>
            <a:ext cx="3162300" cy="3251200"/>
          </a:xfrm>
          <a:prstGeom prst="cube">
            <a:avLst>
              <a:gd name="adj" fmla="val 25000"/>
            </a:avLst>
          </a:prstGeom>
          <a:noFill/>
          <a:ln w="412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1" name="Freeform 9"/>
          <p:cNvSpPr>
            <a:spLocks/>
          </p:cNvSpPr>
          <p:nvPr/>
        </p:nvSpPr>
        <p:spPr bwMode="auto">
          <a:xfrm>
            <a:off x="2208436" y="4377531"/>
            <a:ext cx="3149600" cy="787400"/>
          </a:xfrm>
          <a:custGeom>
            <a:avLst/>
            <a:gdLst>
              <a:gd name="T0" fmla="*/ 2147483647 w 1984"/>
              <a:gd name="T1" fmla="*/ 2147483647 h 496"/>
              <a:gd name="T2" fmla="*/ 2147483647 w 1984"/>
              <a:gd name="T3" fmla="*/ 0 h 496"/>
              <a:gd name="T4" fmla="*/ 0 w 1984"/>
              <a:gd name="T5" fmla="*/ 2147483647 h 496"/>
              <a:gd name="T6" fmla="*/ 0 60000 65536"/>
              <a:gd name="T7" fmla="*/ 0 60000 65536"/>
              <a:gd name="T8" fmla="*/ 0 60000 65536"/>
              <a:gd name="T9" fmla="*/ 0 w 1984"/>
              <a:gd name="T10" fmla="*/ 0 h 496"/>
              <a:gd name="T11" fmla="*/ 1984 w 1984"/>
              <a:gd name="T12" fmla="*/ 496 h 4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4" h="496">
                <a:moveTo>
                  <a:pt x="1984" y="8"/>
                </a:moveTo>
                <a:lnTo>
                  <a:pt x="496" y="0"/>
                </a:lnTo>
                <a:lnTo>
                  <a:pt x="0" y="496"/>
                </a:lnTo>
              </a:path>
            </a:pathLst>
          </a:custGeom>
          <a:noFill/>
          <a:ln w="222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>
            <a:off x="2987824" y="1964531"/>
            <a:ext cx="0" cy="2413000"/>
          </a:xfrm>
          <a:prstGeom prst="line">
            <a:avLst/>
          </a:prstGeom>
          <a:noFill/>
          <a:ln w="222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uk-UA"/>
          </a:p>
        </p:txBody>
      </p:sp>
      <p:graphicFrame>
        <p:nvGraphicFramePr>
          <p:cNvPr id="25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59536334"/>
              </p:ext>
            </p:extLst>
          </p:nvPr>
        </p:nvGraphicFramePr>
        <p:xfrm>
          <a:off x="899592" y="2743200"/>
          <a:ext cx="1120775" cy="527050"/>
        </p:xfrm>
        <a:graphic>
          <a:graphicData uri="http://schemas.openxmlformats.org/presentationml/2006/ole">
            <p:oleObj spid="_x0000_s5172" name="Формула" r:id="rId5" imgW="419040" imgH="203040" progId="Equation.3">
              <p:embed/>
            </p:oleObj>
          </a:graphicData>
        </a:graphic>
      </p:graphicFrame>
      <p:graphicFrame>
        <p:nvGraphicFramePr>
          <p:cNvPr id="26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41864851"/>
              </p:ext>
            </p:extLst>
          </p:nvPr>
        </p:nvGraphicFramePr>
        <p:xfrm>
          <a:off x="917575" y="4437063"/>
          <a:ext cx="1085850" cy="527050"/>
        </p:xfrm>
        <a:graphic>
          <a:graphicData uri="http://schemas.openxmlformats.org/presentationml/2006/ole">
            <p:oleObj spid="_x0000_s5173" name="Формула" r:id="rId6" imgW="406080" imgH="203040" progId="Equation.3">
              <p:embed/>
            </p:oleObj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55896873"/>
              </p:ext>
            </p:extLst>
          </p:nvPr>
        </p:nvGraphicFramePr>
        <p:xfrm>
          <a:off x="798513" y="5319713"/>
          <a:ext cx="1323975" cy="527050"/>
        </p:xfrm>
        <a:graphic>
          <a:graphicData uri="http://schemas.openxmlformats.org/presentationml/2006/ole">
            <p:oleObj spid="_x0000_s5174" name="Формула" r:id="rId7" imgW="495000" imgH="203040" progId="Equation.3">
              <p:embed/>
            </p:oleObj>
          </a:graphicData>
        </a:graphic>
      </p:graphicFrame>
      <p:graphicFrame>
        <p:nvGraphicFramePr>
          <p:cNvPr id="2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54102319"/>
              </p:ext>
            </p:extLst>
          </p:nvPr>
        </p:nvGraphicFramePr>
        <p:xfrm>
          <a:off x="899592" y="3529071"/>
          <a:ext cx="1120775" cy="527050"/>
        </p:xfrm>
        <a:graphic>
          <a:graphicData uri="http://schemas.openxmlformats.org/presentationml/2006/ole">
            <p:oleObj spid="_x0000_s5175" name="Формула" r:id="rId8" imgW="419040" imgH="203040" progId="Equation.3">
              <p:embed/>
            </p:oleObj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2339752" y="5383599"/>
            <a:ext cx="23042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S=</a:t>
            </a:r>
            <a:r>
              <a:rPr lang="uk-U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</a:t>
            </a:r>
            <a:endParaRPr lang="uk-UA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00449" y="5121989"/>
            <a:ext cx="1067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5c</a:t>
            </a:r>
            <a:r>
              <a:rPr lang="uk-UA" sz="2800" b="1" dirty="0" smtClean="0"/>
              <a:t>м</a:t>
            </a:r>
            <a:endParaRPr lang="uk-UA" sz="28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788024" y="4701381"/>
            <a:ext cx="1067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/>
              <a:t>6</a:t>
            </a:r>
            <a:r>
              <a:rPr lang="en-US" sz="2800" b="1" dirty="0" smtClean="0"/>
              <a:t>c</a:t>
            </a:r>
            <a:r>
              <a:rPr lang="uk-UA" sz="2800" b="1" dirty="0" smtClean="0"/>
              <a:t>м</a:t>
            </a:r>
            <a:endParaRPr lang="uk-UA" sz="28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5321771" y="2909421"/>
            <a:ext cx="1067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/>
              <a:t>8</a:t>
            </a:r>
            <a:r>
              <a:rPr lang="en-US" sz="2800" b="1" dirty="0" smtClean="0"/>
              <a:t>c</a:t>
            </a:r>
            <a:r>
              <a:rPr lang="uk-UA" sz="2800" b="1" dirty="0" smtClean="0"/>
              <a:t>м</a:t>
            </a:r>
            <a:endParaRPr lang="uk-UA" sz="2800" b="1" dirty="0"/>
          </a:p>
        </p:txBody>
      </p:sp>
      <p:sp>
        <p:nvSpPr>
          <p:cNvPr id="35" name="Freeform 5" descr="Контурные ромбики"/>
          <p:cNvSpPr>
            <a:spLocks/>
          </p:cNvSpPr>
          <p:nvPr/>
        </p:nvSpPr>
        <p:spPr bwMode="auto">
          <a:xfrm>
            <a:off x="2170336" y="1935808"/>
            <a:ext cx="3213100" cy="800100"/>
          </a:xfrm>
          <a:custGeom>
            <a:avLst/>
            <a:gdLst>
              <a:gd name="T0" fmla="*/ 528 w 2024"/>
              <a:gd name="T1" fmla="*/ 0 h 504"/>
              <a:gd name="T2" fmla="*/ 2024 w 2024"/>
              <a:gd name="T3" fmla="*/ 0 h 504"/>
              <a:gd name="T4" fmla="*/ 1480 w 2024"/>
              <a:gd name="T5" fmla="*/ 504 h 504"/>
              <a:gd name="T6" fmla="*/ 0 w 2024"/>
              <a:gd name="T7" fmla="*/ 504 h 504"/>
              <a:gd name="T8" fmla="*/ 528 w 2024"/>
              <a:gd name="T9" fmla="*/ 0 h 5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24"/>
              <a:gd name="T16" fmla="*/ 0 h 504"/>
              <a:gd name="T17" fmla="*/ 2024 w 2024"/>
              <a:gd name="T18" fmla="*/ 504 h 5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24" h="504">
                <a:moveTo>
                  <a:pt x="528" y="0"/>
                </a:moveTo>
                <a:lnTo>
                  <a:pt x="2024" y="0"/>
                </a:lnTo>
                <a:lnTo>
                  <a:pt x="1480" y="504"/>
                </a:lnTo>
                <a:lnTo>
                  <a:pt x="0" y="504"/>
                </a:lnTo>
                <a:lnTo>
                  <a:pt x="528" y="0"/>
                </a:lnTo>
                <a:close/>
              </a:path>
            </a:pathLst>
          </a:custGeom>
          <a:pattFill prst="pct80">
            <a:fgClr>
              <a:srgbClr val="0099FF"/>
            </a:fgClr>
            <a:bgClr>
              <a:schemeClr val="bg1"/>
            </a:bgClr>
          </a:pattFill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0" name="AutoShape 18"/>
          <p:cNvSpPr>
            <a:spLocks noChangeArrowheads="1"/>
          </p:cNvSpPr>
          <p:nvPr/>
        </p:nvSpPr>
        <p:spPr bwMode="auto">
          <a:xfrm>
            <a:off x="395536" y="1173952"/>
            <a:ext cx="864096" cy="720725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uk-UA" sz="4400" b="1" dirty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5</a:t>
            </a:r>
            <a:endParaRPr lang="ru-RU" sz="4400" b="1" dirty="0">
              <a:solidFill>
                <a:schemeClr val="accent4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627452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89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68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689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8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68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3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689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68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68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8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690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69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69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000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690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002"/>
                  </p:tgtEl>
                </p:cond>
              </p:nextCondLst>
            </p:seq>
          </p:childTnLst>
        </p:cTn>
      </p:par>
    </p:tnLst>
    <p:bldLst>
      <p:bldP spid="29" grpId="0" animBg="1"/>
      <p:bldP spid="168994" grpId="0" animBg="1"/>
      <p:bldP spid="168995" grpId="0" animBg="1"/>
      <p:bldP spid="168995" grpId="1" animBg="1"/>
      <p:bldP spid="168999" grpId="0" animBg="1"/>
      <p:bldP spid="168999" grpId="1" animBg="1"/>
      <p:bldP spid="169001" grpId="0" animBg="1"/>
      <p:bldP spid="169001" grpId="1" animBg="1"/>
      <p:bldP spid="169003" grpId="0" animBg="1"/>
      <p:bldP spid="169003" grpId="1" animBg="1"/>
      <p:bldP spid="31" grpId="0"/>
      <p:bldP spid="35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5" descr="Контурные ромбики"/>
          <p:cNvSpPr>
            <a:spLocks/>
          </p:cNvSpPr>
          <p:nvPr/>
        </p:nvSpPr>
        <p:spPr bwMode="auto">
          <a:xfrm>
            <a:off x="2182292" y="4371181"/>
            <a:ext cx="3213100" cy="800100"/>
          </a:xfrm>
          <a:custGeom>
            <a:avLst/>
            <a:gdLst>
              <a:gd name="T0" fmla="*/ 528 w 2024"/>
              <a:gd name="T1" fmla="*/ 0 h 504"/>
              <a:gd name="T2" fmla="*/ 2024 w 2024"/>
              <a:gd name="T3" fmla="*/ 0 h 504"/>
              <a:gd name="T4" fmla="*/ 1480 w 2024"/>
              <a:gd name="T5" fmla="*/ 504 h 504"/>
              <a:gd name="T6" fmla="*/ 0 w 2024"/>
              <a:gd name="T7" fmla="*/ 504 h 504"/>
              <a:gd name="T8" fmla="*/ 528 w 2024"/>
              <a:gd name="T9" fmla="*/ 0 h 5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24"/>
              <a:gd name="T16" fmla="*/ 0 h 504"/>
              <a:gd name="T17" fmla="*/ 2024 w 2024"/>
              <a:gd name="T18" fmla="*/ 504 h 5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24" h="504">
                <a:moveTo>
                  <a:pt x="528" y="0"/>
                </a:moveTo>
                <a:lnTo>
                  <a:pt x="2024" y="0"/>
                </a:lnTo>
                <a:lnTo>
                  <a:pt x="1480" y="504"/>
                </a:lnTo>
                <a:lnTo>
                  <a:pt x="0" y="504"/>
                </a:lnTo>
                <a:lnTo>
                  <a:pt x="528" y="0"/>
                </a:lnTo>
                <a:close/>
              </a:path>
            </a:pathLst>
          </a:custGeom>
          <a:pattFill prst="openDmnd">
            <a:fgClr>
              <a:srgbClr val="0099FF"/>
            </a:fgClr>
            <a:bgClr>
              <a:schemeClr val="bg1"/>
            </a:bgClr>
          </a:pattFill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graphicFrame>
        <p:nvGraphicFramePr>
          <p:cNvPr id="2048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37305426"/>
              </p:ext>
            </p:extLst>
          </p:nvPr>
        </p:nvGraphicFramePr>
        <p:xfrm>
          <a:off x="849313" y="1985963"/>
          <a:ext cx="746125" cy="460375"/>
        </p:xfrm>
        <a:graphic>
          <a:graphicData uri="http://schemas.openxmlformats.org/presentationml/2006/ole">
            <p:oleObj spid="_x0000_s3128" name="Формула" r:id="rId3" imgW="279360" imgH="177480" progId="Equation.3">
              <p:embed/>
            </p:oleObj>
          </a:graphicData>
        </a:graphic>
      </p:graphicFrame>
      <p:sp>
        <p:nvSpPr>
          <p:cNvPr id="168992" name="AutoShape 3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190500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1</a:t>
            </a:r>
          </a:p>
        </p:txBody>
      </p:sp>
      <p:sp>
        <p:nvSpPr>
          <p:cNvPr id="168993" name="AutoShape 3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274320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2</a:t>
            </a:r>
          </a:p>
        </p:txBody>
      </p:sp>
      <p:sp>
        <p:nvSpPr>
          <p:cNvPr id="168995" name="AutoShape 35"/>
          <p:cNvSpPr>
            <a:spLocks noChangeArrowheads="1"/>
          </p:cNvSpPr>
          <p:nvPr/>
        </p:nvSpPr>
        <p:spPr bwMode="auto">
          <a:xfrm>
            <a:off x="6248400" y="2209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8998" name="AutoShape 3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3570288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3</a:t>
            </a:r>
          </a:p>
        </p:txBody>
      </p:sp>
      <p:sp>
        <p:nvSpPr>
          <p:cNvPr id="168999" name="AutoShape 39"/>
          <p:cNvSpPr>
            <a:spLocks noChangeArrowheads="1"/>
          </p:cNvSpPr>
          <p:nvPr/>
        </p:nvSpPr>
        <p:spPr bwMode="auto">
          <a:xfrm>
            <a:off x="6248400" y="2971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9000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44497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4</a:t>
            </a:r>
          </a:p>
        </p:txBody>
      </p:sp>
      <p:sp>
        <p:nvSpPr>
          <p:cNvPr id="169001" name="AutoShape 41"/>
          <p:cNvSpPr>
            <a:spLocks noChangeArrowheads="1"/>
          </p:cNvSpPr>
          <p:nvPr/>
        </p:nvSpPr>
        <p:spPr bwMode="auto">
          <a:xfrm>
            <a:off x="6248400" y="39624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9002" name="AutoShape 4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52879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5</a:t>
            </a:r>
          </a:p>
        </p:txBody>
      </p:sp>
      <p:sp>
        <p:nvSpPr>
          <p:cNvPr id="169003" name="AutoShape 43"/>
          <p:cNvSpPr>
            <a:spLocks noChangeArrowheads="1"/>
          </p:cNvSpPr>
          <p:nvPr/>
        </p:nvSpPr>
        <p:spPr bwMode="auto">
          <a:xfrm>
            <a:off x="6248400" y="4876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20498" name="AutoShape 4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924800" y="6019800"/>
            <a:ext cx="576263" cy="576263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0" name="Лента лицом вниз 19"/>
          <p:cNvSpPr/>
          <p:nvPr/>
        </p:nvSpPr>
        <p:spPr>
          <a:xfrm>
            <a:off x="25297" y="147664"/>
            <a:ext cx="8712968" cy="1193104"/>
          </a:xfrm>
          <a:prstGeom prst="ribbon">
            <a:avLst>
              <a:gd name="adj1" fmla="val 16667"/>
              <a:gd name="adj2" fmla="val 75000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Знайти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висоту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прямокутного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паралелепіпеда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об</a:t>
            </a:r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’</a:t>
            </a:r>
            <a:r>
              <a:rPr lang="uk-UA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єм</a:t>
            </a:r>
            <a:r>
              <a:rPr lang="uk-UA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якого дорівнює  560куб.см , </a:t>
            </a:r>
          </a:p>
          <a:p>
            <a:pPr algn="ctr"/>
            <a:r>
              <a:rPr lang="uk-UA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довжина 35см, ширина2см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AutoShape 7"/>
          <p:cNvSpPr>
            <a:spLocks noChangeArrowheads="1"/>
          </p:cNvSpPr>
          <p:nvPr/>
        </p:nvSpPr>
        <p:spPr bwMode="auto">
          <a:xfrm>
            <a:off x="2195736" y="1913731"/>
            <a:ext cx="3162300" cy="3251200"/>
          </a:xfrm>
          <a:prstGeom prst="cube">
            <a:avLst>
              <a:gd name="adj" fmla="val 25000"/>
            </a:avLst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1" name="Freeform 9"/>
          <p:cNvSpPr>
            <a:spLocks/>
          </p:cNvSpPr>
          <p:nvPr/>
        </p:nvSpPr>
        <p:spPr bwMode="auto">
          <a:xfrm>
            <a:off x="2208436" y="4377531"/>
            <a:ext cx="3149600" cy="787400"/>
          </a:xfrm>
          <a:custGeom>
            <a:avLst/>
            <a:gdLst>
              <a:gd name="T0" fmla="*/ 2147483647 w 1984"/>
              <a:gd name="T1" fmla="*/ 2147483647 h 496"/>
              <a:gd name="T2" fmla="*/ 2147483647 w 1984"/>
              <a:gd name="T3" fmla="*/ 0 h 496"/>
              <a:gd name="T4" fmla="*/ 0 w 1984"/>
              <a:gd name="T5" fmla="*/ 2147483647 h 496"/>
              <a:gd name="T6" fmla="*/ 0 60000 65536"/>
              <a:gd name="T7" fmla="*/ 0 60000 65536"/>
              <a:gd name="T8" fmla="*/ 0 60000 65536"/>
              <a:gd name="T9" fmla="*/ 0 w 1984"/>
              <a:gd name="T10" fmla="*/ 0 h 496"/>
              <a:gd name="T11" fmla="*/ 1984 w 1984"/>
              <a:gd name="T12" fmla="*/ 496 h 4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4" h="496">
                <a:moveTo>
                  <a:pt x="1984" y="8"/>
                </a:moveTo>
                <a:lnTo>
                  <a:pt x="496" y="0"/>
                </a:lnTo>
                <a:lnTo>
                  <a:pt x="0" y="496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>
            <a:off x="2987824" y="1964531"/>
            <a:ext cx="0" cy="241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" name="Freeform 5" descr="Контурные ромбики"/>
          <p:cNvSpPr>
            <a:spLocks/>
          </p:cNvSpPr>
          <p:nvPr/>
        </p:nvSpPr>
        <p:spPr bwMode="auto">
          <a:xfrm>
            <a:off x="2182292" y="1913731"/>
            <a:ext cx="3213100" cy="800100"/>
          </a:xfrm>
          <a:custGeom>
            <a:avLst/>
            <a:gdLst>
              <a:gd name="T0" fmla="*/ 528 w 2024"/>
              <a:gd name="T1" fmla="*/ 0 h 504"/>
              <a:gd name="T2" fmla="*/ 2024 w 2024"/>
              <a:gd name="T3" fmla="*/ 0 h 504"/>
              <a:gd name="T4" fmla="*/ 1480 w 2024"/>
              <a:gd name="T5" fmla="*/ 504 h 504"/>
              <a:gd name="T6" fmla="*/ 0 w 2024"/>
              <a:gd name="T7" fmla="*/ 504 h 504"/>
              <a:gd name="T8" fmla="*/ 528 w 2024"/>
              <a:gd name="T9" fmla="*/ 0 h 5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24"/>
              <a:gd name="T16" fmla="*/ 0 h 504"/>
              <a:gd name="T17" fmla="*/ 2024 w 2024"/>
              <a:gd name="T18" fmla="*/ 504 h 5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24" h="504">
                <a:moveTo>
                  <a:pt x="528" y="0"/>
                </a:moveTo>
                <a:lnTo>
                  <a:pt x="2024" y="0"/>
                </a:lnTo>
                <a:lnTo>
                  <a:pt x="1480" y="504"/>
                </a:lnTo>
                <a:lnTo>
                  <a:pt x="0" y="504"/>
                </a:lnTo>
                <a:lnTo>
                  <a:pt x="528" y="0"/>
                </a:lnTo>
                <a:close/>
              </a:path>
            </a:pathLst>
          </a:custGeom>
          <a:pattFill prst="openDmnd">
            <a:fgClr>
              <a:srgbClr val="0099FF"/>
            </a:fgClr>
            <a:bgClr>
              <a:schemeClr val="bg1"/>
            </a:bgClr>
          </a:pattFill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8994" name="AutoShape 34"/>
          <p:cNvSpPr>
            <a:spLocks noChangeArrowheads="1"/>
          </p:cNvSpPr>
          <p:nvPr/>
        </p:nvSpPr>
        <p:spPr bwMode="auto">
          <a:xfrm>
            <a:off x="6268243" y="908720"/>
            <a:ext cx="1944688" cy="720725"/>
          </a:xfrm>
          <a:prstGeom prst="wedgeEllipseCallout">
            <a:avLst>
              <a:gd name="adj1" fmla="val -141019"/>
              <a:gd name="adj2" fmla="val 112556"/>
            </a:avLst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>
            <a:flatTx/>
          </a:bodyPr>
          <a:lstStyle/>
          <a:p>
            <a:r>
              <a:rPr lang="ru-RU" sz="2400" b="1">
                <a:solidFill>
                  <a:srgbClr val="FF0000"/>
                </a:solidFill>
              </a:rPr>
              <a:t>ВіРНО!</a:t>
            </a:r>
          </a:p>
        </p:txBody>
      </p:sp>
      <p:graphicFrame>
        <p:nvGraphicFramePr>
          <p:cNvPr id="25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49380430"/>
              </p:ext>
            </p:extLst>
          </p:nvPr>
        </p:nvGraphicFramePr>
        <p:xfrm>
          <a:off x="725488" y="2763838"/>
          <a:ext cx="949325" cy="460375"/>
        </p:xfrm>
        <a:graphic>
          <a:graphicData uri="http://schemas.openxmlformats.org/presentationml/2006/ole">
            <p:oleObj spid="_x0000_s3129" name="Формула" r:id="rId4" imgW="355320" imgH="177480" progId="Equation.3">
              <p:embed/>
            </p:oleObj>
          </a:graphicData>
        </a:graphic>
      </p:graphicFrame>
      <p:graphicFrame>
        <p:nvGraphicFramePr>
          <p:cNvPr id="2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58546333"/>
              </p:ext>
            </p:extLst>
          </p:nvPr>
        </p:nvGraphicFramePr>
        <p:xfrm>
          <a:off x="709613" y="3613150"/>
          <a:ext cx="982662" cy="460375"/>
        </p:xfrm>
        <a:graphic>
          <a:graphicData uri="http://schemas.openxmlformats.org/presentationml/2006/ole">
            <p:oleObj spid="_x0000_s3130" name="Формула" r:id="rId5" imgW="368280" imgH="177480" progId="Equation.3">
              <p:embed/>
            </p:oleObj>
          </a:graphicData>
        </a:graphic>
      </p:graphicFrame>
      <p:graphicFrame>
        <p:nvGraphicFramePr>
          <p:cNvPr id="27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27285261"/>
              </p:ext>
            </p:extLst>
          </p:nvPr>
        </p:nvGraphicFramePr>
        <p:xfrm>
          <a:off x="639763" y="4470400"/>
          <a:ext cx="982662" cy="460375"/>
        </p:xfrm>
        <a:graphic>
          <a:graphicData uri="http://schemas.openxmlformats.org/presentationml/2006/ole">
            <p:oleObj spid="_x0000_s3131" name="Формула" r:id="rId6" imgW="368280" imgH="177480" progId="Equation.3">
              <p:embed/>
            </p:oleObj>
          </a:graphicData>
        </a:graphic>
      </p:graphicFrame>
      <p:graphicFrame>
        <p:nvGraphicFramePr>
          <p:cNvPr id="28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02374964"/>
              </p:ext>
            </p:extLst>
          </p:nvPr>
        </p:nvGraphicFramePr>
        <p:xfrm>
          <a:off x="811213" y="5370513"/>
          <a:ext cx="779462" cy="460375"/>
        </p:xfrm>
        <a:graphic>
          <a:graphicData uri="http://schemas.openxmlformats.org/presentationml/2006/ole">
            <p:oleObj spid="_x0000_s3132" name="Формула" r:id="rId7" imgW="291960" imgH="177480" progId="Equation.3">
              <p:embed/>
            </p:oleObj>
          </a:graphicData>
        </a:graphic>
      </p:graphicFrame>
      <p:sp>
        <p:nvSpPr>
          <p:cNvPr id="29" name="AutoShape 18"/>
          <p:cNvSpPr>
            <a:spLocks noChangeArrowheads="1"/>
          </p:cNvSpPr>
          <p:nvPr/>
        </p:nvSpPr>
        <p:spPr bwMode="auto">
          <a:xfrm>
            <a:off x="395536" y="1173952"/>
            <a:ext cx="1079848" cy="720725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uk-UA" sz="4400" b="1" dirty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6</a:t>
            </a:r>
            <a:endParaRPr lang="ru-RU" sz="4400" b="1" dirty="0">
              <a:solidFill>
                <a:schemeClr val="accent4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962530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89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8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689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8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68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689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8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68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690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9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69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00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690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002"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168995" grpId="0" animBg="1"/>
      <p:bldP spid="168995" grpId="1" animBg="1"/>
      <p:bldP spid="168999" grpId="0" animBg="1"/>
      <p:bldP spid="168999" grpId="1" animBg="1"/>
      <p:bldP spid="169001" grpId="0" animBg="1"/>
      <p:bldP spid="169001" grpId="1" animBg="1"/>
      <p:bldP spid="169003" grpId="0" animBg="1"/>
      <p:bldP spid="169003" grpId="1" animBg="1"/>
      <p:bldP spid="24" grpId="0" animBg="1"/>
      <p:bldP spid="24" grpId="1" animBg="1"/>
      <p:bldP spid="168994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3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26091138"/>
              </p:ext>
            </p:extLst>
          </p:nvPr>
        </p:nvGraphicFramePr>
        <p:xfrm>
          <a:off x="1004888" y="1893888"/>
          <a:ext cx="1120775" cy="527050"/>
        </p:xfrm>
        <a:graphic>
          <a:graphicData uri="http://schemas.openxmlformats.org/presentationml/2006/ole">
            <p:oleObj spid="_x0000_s8229" name="Формула" r:id="rId3" imgW="419040" imgH="203040" progId="Equation.3">
              <p:embed/>
            </p:oleObj>
          </a:graphicData>
        </a:graphic>
      </p:graphicFrame>
      <p:sp>
        <p:nvSpPr>
          <p:cNvPr id="168992" name="AutoShape 3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0176" y="444241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 dirty="0"/>
              <a:t>4</a:t>
            </a:r>
          </a:p>
        </p:txBody>
      </p:sp>
      <p:sp>
        <p:nvSpPr>
          <p:cNvPr id="168993" name="AutoShape 3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274320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2</a:t>
            </a:r>
          </a:p>
        </p:txBody>
      </p:sp>
      <p:sp>
        <p:nvSpPr>
          <p:cNvPr id="168994" name="AutoShape 34"/>
          <p:cNvSpPr>
            <a:spLocks noChangeArrowheads="1"/>
          </p:cNvSpPr>
          <p:nvPr/>
        </p:nvSpPr>
        <p:spPr bwMode="auto">
          <a:xfrm>
            <a:off x="6472229" y="3790795"/>
            <a:ext cx="1944688" cy="720725"/>
          </a:xfrm>
          <a:prstGeom prst="wedgeEllipseCallout">
            <a:avLst>
              <a:gd name="adj1" fmla="val -106407"/>
              <a:gd name="adj2" fmla="val 80838"/>
            </a:avLst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>
            <a:flatTx/>
          </a:bodyPr>
          <a:lstStyle/>
          <a:p>
            <a:r>
              <a:rPr lang="ru-RU" sz="2400" b="1">
                <a:solidFill>
                  <a:srgbClr val="FF0000"/>
                </a:solidFill>
              </a:rPr>
              <a:t>ВіРНО!</a:t>
            </a:r>
          </a:p>
        </p:txBody>
      </p:sp>
      <p:sp>
        <p:nvSpPr>
          <p:cNvPr id="168995" name="AutoShape 35"/>
          <p:cNvSpPr>
            <a:spLocks noChangeArrowheads="1"/>
          </p:cNvSpPr>
          <p:nvPr/>
        </p:nvSpPr>
        <p:spPr bwMode="auto">
          <a:xfrm>
            <a:off x="6248400" y="2209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8998" name="AutoShape 3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1904999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 dirty="0"/>
              <a:t>1</a:t>
            </a:r>
          </a:p>
        </p:txBody>
      </p:sp>
      <p:sp>
        <p:nvSpPr>
          <p:cNvPr id="168999" name="AutoShape 39"/>
          <p:cNvSpPr>
            <a:spLocks noChangeArrowheads="1"/>
          </p:cNvSpPr>
          <p:nvPr/>
        </p:nvSpPr>
        <p:spPr bwMode="auto">
          <a:xfrm>
            <a:off x="5940152" y="1137137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9000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34591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 dirty="0"/>
              <a:t>3</a:t>
            </a:r>
          </a:p>
        </p:txBody>
      </p:sp>
      <p:sp>
        <p:nvSpPr>
          <p:cNvPr id="169001" name="AutoShape 41"/>
          <p:cNvSpPr>
            <a:spLocks noChangeArrowheads="1"/>
          </p:cNvSpPr>
          <p:nvPr/>
        </p:nvSpPr>
        <p:spPr bwMode="auto">
          <a:xfrm>
            <a:off x="6224704" y="2950784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9002" name="AutoShape 4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52879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5</a:t>
            </a:r>
          </a:p>
        </p:txBody>
      </p:sp>
      <p:sp>
        <p:nvSpPr>
          <p:cNvPr id="169003" name="AutoShape 43"/>
          <p:cNvSpPr>
            <a:spLocks noChangeArrowheads="1"/>
          </p:cNvSpPr>
          <p:nvPr/>
        </p:nvSpPr>
        <p:spPr bwMode="auto">
          <a:xfrm>
            <a:off x="6248400" y="4876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20498" name="AutoShape 4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01063" y="5127198"/>
            <a:ext cx="576263" cy="576263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0" name="Лента лицом вниз 19"/>
          <p:cNvSpPr/>
          <p:nvPr/>
        </p:nvSpPr>
        <p:spPr>
          <a:xfrm>
            <a:off x="43359" y="44624"/>
            <a:ext cx="8712968" cy="1224136"/>
          </a:xfrm>
          <a:prstGeom prst="ribbon">
            <a:avLst>
              <a:gd name="adj1" fmla="val 16667"/>
              <a:gd name="adj2" fmla="val 75000"/>
            </a:avLst>
          </a:prstGeom>
          <a:blipFill>
            <a:blip r:embed="rId4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Знайти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площу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поверхн</a:t>
            </a:r>
            <a:r>
              <a:rPr lang="uk-UA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і прямокутного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паралелепіпеда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з </a:t>
            </a:r>
          </a:p>
          <a:p>
            <a:pPr algn="ctr"/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вимірами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2см, 4см, 5см?</a:t>
            </a:r>
            <a:endParaRPr lang="uk-U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AutoShape 7"/>
          <p:cNvSpPr>
            <a:spLocks noChangeArrowheads="1"/>
          </p:cNvSpPr>
          <p:nvPr/>
        </p:nvSpPr>
        <p:spPr bwMode="auto">
          <a:xfrm>
            <a:off x="2195736" y="1913731"/>
            <a:ext cx="3162300" cy="3251200"/>
          </a:xfrm>
          <a:prstGeom prst="cube">
            <a:avLst>
              <a:gd name="adj" fmla="val 25000"/>
            </a:avLst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1" name="Freeform 9"/>
          <p:cNvSpPr>
            <a:spLocks/>
          </p:cNvSpPr>
          <p:nvPr/>
        </p:nvSpPr>
        <p:spPr bwMode="auto">
          <a:xfrm>
            <a:off x="2208436" y="4377531"/>
            <a:ext cx="3149600" cy="787400"/>
          </a:xfrm>
          <a:custGeom>
            <a:avLst/>
            <a:gdLst>
              <a:gd name="T0" fmla="*/ 2147483647 w 1984"/>
              <a:gd name="T1" fmla="*/ 2147483647 h 496"/>
              <a:gd name="T2" fmla="*/ 2147483647 w 1984"/>
              <a:gd name="T3" fmla="*/ 0 h 496"/>
              <a:gd name="T4" fmla="*/ 0 w 1984"/>
              <a:gd name="T5" fmla="*/ 2147483647 h 496"/>
              <a:gd name="T6" fmla="*/ 0 60000 65536"/>
              <a:gd name="T7" fmla="*/ 0 60000 65536"/>
              <a:gd name="T8" fmla="*/ 0 60000 65536"/>
              <a:gd name="T9" fmla="*/ 0 w 1984"/>
              <a:gd name="T10" fmla="*/ 0 h 496"/>
              <a:gd name="T11" fmla="*/ 1984 w 1984"/>
              <a:gd name="T12" fmla="*/ 496 h 4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4" h="496">
                <a:moveTo>
                  <a:pt x="1984" y="8"/>
                </a:moveTo>
                <a:lnTo>
                  <a:pt x="496" y="0"/>
                </a:lnTo>
                <a:lnTo>
                  <a:pt x="0" y="496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>
            <a:off x="2987824" y="1964531"/>
            <a:ext cx="0" cy="241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uk-UA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23692121"/>
              </p:ext>
            </p:extLst>
          </p:nvPr>
        </p:nvGraphicFramePr>
        <p:xfrm>
          <a:off x="863588" y="3416300"/>
          <a:ext cx="1323975" cy="527050"/>
        </p:xfrm>
        <a:graphic>
          <a:graphicData uri="http://schemas.openxmlformats.org/presentationml/2006/ole">
            <p:oleObj spid="_x0000_s8230" name="Формула" r:id="rId5" imgW="495000" imgH="203040" progId="Equation.3">
              <p:embed/>
            </p:oleObj>
          </a:graphicData>
        </a:graphic>
      </p:graphicFrame>
      <p:graphicFrame>
        <p:nvGraphicFramePr>
          <p:cNvPr id="2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25616411"/>
              </p:ext>
            </p:extLst>
          </p:nvPr>
        </p:nvGraphicFramePr>
        <p:xfrm>
          <a:off x="971600" y="5273957"/>
          <a:ext cx="1120775" cy="527050"/>
        </p:xfrm>
        <a:graphic>
          <a:graphicData uri="http://schemas.openxmlformats.org/presentationml/2006/ole">
            <p:oleObj spid="_x0000_s8231" name="Формула" r:id="rId6" imgW="419040" imgH="203040" progId="Equation.3">
              <p:embed/>
            </p:oleObj>
          </a:graphicData>
        </a:graphic>
      </p:graphicFrame>
      <p:graphicFrame>
        <p:nvGraphicFramePr>
          <p:cNvPr id="29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92654986"/>
              </p:ext>
            </p:extLst>
          </p:nvPr>
        </p:nvGraphicFramePr>
        <p:xfrm>
          <a:off x="960438" y="2786063"/>
          <a:ext cx="1087437" cy="527050"/>
        </p:xfrm>
        <a:graphic>
          <a:graphicData uri="http://schemas.openxmlformats.org/presentationml/2006/ole">
            <p:oleObj spid="_x0000_s8232" name="Формула" r:id="rId7" imgW="406080" imgH="203040" progId="Equation.3">
              <p:embed/>
            </p:oleObj>
          </a:graphicData>
        </a:graphic>
      </p:graphicFrame>
      <p:graphicFrame>
        <p:nvGraphicFramePr>
          <p:cNvPr id="3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22689986"/>
              </p:ext>
            </p:extLst>
          </p:nvPr>
        </p:nvGraphicFramePr>
        <p:xfrm>
          <a:off x="876300" y="4391025"/>
          <a:ext cx="1120775" cy="527050"/>
        </p:xfrm>
        <a:graphic>
          <a:graphicData uri="http://schemas.openxmlformats.org/presentationml/2006/ole">
            <p:oleObj spid="_x0000_s8233" name="Формула" r:id="rId8" imgW="419040" imgH="203040" progId="Equation.3">
              <p:embed/>
            </p:oleObj>
          </a:graphicData>
        </a:graphic>
      </p:graphicFrame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3035895" y="4872464"/>
            <a:ext cx="67197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i="1" baseline="0" dirty="0">
                <a:solidFill>
                  <a:schemeClr val="tx2"/>
                </a:solidFill>
              </a:rPr>
              <a:t>a</a:t>
            </a:r>
            <a:r>
              <a:rPr lang="ru-RU" sz="3600" b="1" baseline="0" dirty="0"/>
              <a:t> </a:t>
            </a:r>
            <a:r>
              <a:rPr lang="ru-RU" sz="4800" b="1" baseline="0" dirty="0"/>
              <a:t> 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4788024" y="4538663"/>
            <a:ext cx="67197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i="1" dirty="0">
                <a:solidFill>
                  <a:schemeClr val="tx2"/>
                </a:solidFill>
              </a:rPr>
              <a:t>b</a:t>
            </a:r>
            <a:r>
              <a:rPr lang="ru-RU" sz="3600" b="1" baseline="0" dirty="0" smtClean="0"/>
              <a:t> </a:t>
            </a:r>
            <a:r>
              <a:rPr lang="ru-RU" sz="4800" b="1" baseline="0" dirty="0" smtClean="0"/>
              <a:t> </a:t>
            </a:r>
            <a:endParaRPr lang="ru-RU" sz="4800" b="1" baseline="0" dirty="0"/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5358036" y="2830939"/>
            <a:ext cx="61908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i="1" dirty="0">
                <a:solidFill>
                  <a:schemeClr val="tx2"/>
                </a:solidFill>
              </a:rPr>
              <a:t>c</a:t>
            </a:r>
            <a:r>
              <a:rPr lang="ru-RU" sz="3600" b="1" baseline="0" dirty="0" smtClean="0"/>
              <a:t> </a:t>
            </a:r>
            <a:r>
              <a:rPr lang="ru-RU" sz="4800" b="1" baseline="0" dirty="0" smtClean="0"/>
              <a:t> </a:t>
            </a:r>
            <a:endParaRPr lang="ru-RU" sz="4800" b="1" baseline="0" dirty="0"/>
          </a:p>
        </p:txBody>
      </p:sp>
      <p:sp>
        <p:nvSpPr>
          <p:cNvPr id="26" name="Text Box 12"/>
          <p:cNvSpPr txBox="1">
            <a:spLocks noChangeArrowheads="1"/>
          </p:cNvSpPr>
          <p:nvPr/>
        </p:nvSpPr>
        <p:spPr bwMode="auto">
          <a:xfrm>
            <a:off x="71984" y="5888177"/>
            <a:ext cx="814094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32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1)Якщо 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a</a:t>
            </a:r>
            <a:r>
              <a:rPr lang="uk-UA" sz="3200" b="1" baseline="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= 4м,в=5м,с=2м, то 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S=2(20+10+8)=</a:t>
            </a:r>
            <a:r>
              <a:rPr lang="uk-UA" sz="4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?</a:t>
            </a:r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endParaRPr lang="ru-RU" sz="4000" b="1" baseline="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grpSp>
        <p:nvGrpSpPr>
          <p:cNvPr id="35" name="Группа 34"/>
          <p:cNvGrpSpPr/>
          <p:nvPr/>
        </p:nvGrpSpPr>
        <p:grpSpPr>
          <a:xfrm>
            <a:off x="7756268" y="5558044"/>
            <a:ext cx="1321299" cy="1368152"/>
            <a:chOff x="7516941" y="1527960"/>
            <a:chExt cx="1321299" cy="1368152"/>
          </a:xfrm>
        </p:grpSpPr>
        <p:sp>
          <p:nvSpPr>
            <p:cNvPr id="36" name="AutoShape 18"/>
            <p:cNvSpPr>
              <a:spLocks noChangeArrowheads="1"/>
            </p:cNvSpPr>
            <p:nvPr/>
          </p:nvSpPr>
          <p:spPr bwMode="auto">
            <a:xfrm>
              <a:off x="7516941" y="1527960"/>
              <a:ext cx="1321299" cy="136815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4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Comic Sans MS" pitchFamily="66" charset="0"/>
                </a:rPr>
                <a:t>76</a:t>
              </a:r>
              <a:r>
                <a:rPr lang="uk-UA" sz="4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Comic Sans MS" pitchFamily="66" charset="0"/>
                </a:rPr>
                <a:t>м</a:t>
              </a:r>
              <a:endParaRPr lang="ru-RU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endParaRP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8491714" y="182721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b="1" dirty="0"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2</a:t>
              </a:r>
              <a:endParaRPr lang="uk-UA" dirty="0"/>
            </a:p>
          </p:txBody>
        </p:sp>
      </p:grpSp>
      <p:sp>
        <p:nvSpPr>
          <p:cNvPr id="34" name="AutoShape 18"/>
          <p:cNvSpPr>
            <a:spLocks noChangeArrowheads="1"/>
          </p:cNvSpPr>
          <p:nvPr/>
        </p:nvSpPr>
        <p:spPr bwMode="auto">
          <a:xfrm>
            <a:off x="395536" y="1173952"/>
            <a:ext cx="936104" cy="720725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uk-UA" sz="4400" b="1" dirty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7</a:t>
            </a:r>
            <a:endParaRPr lang="ru-RU" sz="4400" b="1" dirty="0">
              <a:solidFill>
                <a:schemeClr val="accent4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685877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89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68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900"/>
                            </p:stCondLst>
                            <p:childTnLst>
                              <p:par>
                                <p:cTn id="2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689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8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68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689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8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68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8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690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69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69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000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690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 nodeType="clickPar">
                      <p:stCondLst>
                        <p:cond delay="0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002"/>
                  </p:tgtEl>
                </p:cond>
              </p:nextCondLst>
            </p:seq>
          </p:childTnLst>
        </p:cTn>
      </p:par>
    </p:tnLst>
    <p:bldLst>
      <p:bldP spid="168994" grpId="0" animBg="1"/>
      <p:bldP spid="168995" grpId="0" animBg="1"/>
      <p:bldP spid="168995" grpId="1" animBg="1"/>
      <p:bldP spid="168999" grpId="0" animBg="1"/>
      <p:bldP spid="168999" grpId="1" animBg="1"/>
      <p:bldP spid="169001" grpId="0" animBg="1"/>
      <p:bldP spid="169001" grpId="1" animBg="1"/>
      <p:bldP spid="169003" grpId="0" animBg="1"/>
      <p:bldP spid="169003" grpId="1" animBg="1"/>
      <p:bldP spid="26" grpId="0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24848143"/>
              </p:ext>
            </p:extLst>
          </p:nvPr>
        </p:nvGraphicFramePr>
        <p:xfrm>
          <a:off x="1141413" y="1954213"/>
          <a:ext cx="815975" cy="460375"/>
        </p:xfrm>
        <a:graphic>
          <a:graphicData uri="http://schemas.openxmlformats.org/presentationml/2006/ole">
            <p:oleObj spid="_x0000_s13344" name="Формула" r:id="rId3" imgW="304560" imgH="177480" progId="Equation.3">
              <p:embed/>
            </p:oleObj>
          </a:graphicData>
        </a:graphic>
      </p:graphicFrame>
      <p:graphicFrame>
        <p:nvGraphicFramePr>
          <p:cNvPr id="20485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07986493"/>
              </p:ext>
            </p:extLst>
          </p:nvPr>
        </p:nvGraphicFramePr>
        <p:xfrm>
          <a:off x="1012825" y="4470400"/>
          <a:ext cx="782638" cy="460375"/>
        </p:xfrm>
        <a:graphic>
          <a:graphicData uri="http://schemas.openxmlformats.org/presentationml/2006/ole">
            <p:oleObj spid="_x0000_s13345" name="Формула" r:id="rId4" imgW="291960" imgH="177480" progId="Equation.3">
              <p:embed/>
            </p:oleObj>
          </a:graphicData>
        </a:graphic>
      </p:graphicFrame>
      <p:graphicFrame>
        <p:nvGraphicFramePr>
          <p:cNvPr id="20486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22681941"/>
              </p:ext>
            </p:extLst>
          </p:nvPr>
        </p:nvGraphicFramePr>
        <p:xfrm>
          <a:off x="1055688" y="5287963"/>
          <a:ext cx="919162" cy="525462"/>
        </p:xfrm>
        <a:graphic>
          <a:graphicData uri="http://schemas.openxmlformats.org/presentationml/2006/ole">
            <p:oleObj spid="_x0000_s13346" name="Формула" r:id="rId5" imgW="342720" imgH="203040" progId="Equation.3">
              <p:embed/>
            </p:oleObj>
          </a:graphicData>
        </a:graphic>
      </p:graphicFrame>
      <p:graphicFrame>
        <p:nvGraphicFramePr>
          <p:cNvPr id="2048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30205293"/>
              </p:ext>
            </p:extLst>
          </p:nvPr>
        </p:nvGraphicFramePr>
        <p:xfrm>
          <a:off x="1069975" y="3554413"/>
          <a:ext cx="952500" cy="458787"/>
        </p:xfrm>
        <a:graphic>
          <a:graphicData uri="http://schemas.openxmlformats.org/presentationml/2006/ole">
            <p:oleObj spid="_x0000_s13347" name="Формула" r:id="rId6" imgW="355320" imgH="177480" progId="Equation.3">
              <p:embed/>
            </p:oleObj>
          </a:graphicData>
        </a:graphic>
      </p:graphicFrame>
      <p:sp>
        <p:nvSpPr>
          <p:cNvPr id="168992" name="AutoShape 3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190500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1</a:t>
            </a:r>
          </a:p>
        </p:txBody>
      </p:sp>
      <p:sp>
        <p:nvSpPr>
          <p:cNvPr id="168993" name="AutoShape 3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274320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2</a:t>
            </a:r>
          </a:p>
        </p:txBody>
      </p:sp>
      <p:sp>
        <p:nvSpPr>
          <p:cNvPr id="168994" name="AutoShape 34"/>
          <p:cNvSpPr>
            <a:spLocks noChangeArrowheads="1"/>
          </p:cNvSpPr>
          <p:nvPr/>
        </p:nvSpPr>
        <p:spPr bwMode="auto">
          <a:xfrm>
            <a:off x="6324600" y="990600"/>
            <a:ext cx="1944688" cy="720725"/>
          </a:xfrm>
          <a:prstGeom prst="wedgeEllipseCallout">
            <a:avLst>
              <a:gd name="adj1" fmla="val -106407"/>
              <a:gd name="adj2" fmla="val 80838"/>
            </a:avLst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>
            <a:flatTx/>
          </a:bodyPr>
          <a:lstStyle/>
          <a:p>
            <a:r>
              <a:rPr lang="ru-RU" sz="2400" b="1">
                <a:solidFill>
                  <a:srgbClr val="FF0000"/>
                </a:solidFill>
              </a:rPr>
              <a:t>ВіРНО!</a:t>
            </a:r>
          </a:p>
        </p:txBody>
      </p:sp>
      <p:sp>
        <p:nvSpPr>
          <p:cNvPr id="168995" name="AutoShape 35"/>
          <p:cNvSpPr>
            <a:spLocks noChangeArrowheads="1"/>
          </p:cNvSpPr>
          <p:nvPr/>
        </p:nvSpPr>
        <p:spPr bwMode="auto">
          <a:xfrm>
            <a:off x="6248400" y="2209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8998" name="AutoShape 3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3570288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3</a:t>
            </a:r>
          </a:p>
        </p:txBody>
      </p:sp>
      <p:sp>
        <p:nvSpPr>
          <p:cNvPr id="168999" name="AutoShape 39"/>
          <p:cNvSpPr>
            <a:spLocks noChangeArrowheads="1"/>
          </p:cNvSpPr>
          <p:nvPr/>
        </p:nvSpPr>
        <p:spPr bwMode="auto">
          <a:xfrm>
            <a:off x="6248400" y="2971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9000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44497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4</a:t>
            </a:r>
          </a:p>
        </p:txBody>
      </p:sp>
      <p:sp>
        <p:nvSpPr>
          <p:cNvPr id="169001" name="AutoShape 41"/>
          <p:cNvSpPr>
            <a:spLocks noChangeArrowheads="1"/>
          </p:cNvSpPr>
          <p:nvPr/>
        </p:nvSpPr>
        <p:spPr bwMode="auto">
          <a:xfrm>
            <a:off x="6248400" y="39624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169002" name="AutoShape 4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" y="52879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ru-RU" sz="2400" b="1"/>
              <a:t>5</a:t>
            </a:r>
          </a:p>
        </p:txBody>
      </p:sp>
      <p:sp>
        <p:nvSpPr>
          <p:cNvPr id="169003" name="AutoShape 43"/>
          <p:cNvSpPr>
            <a:spLocks noChangeArrowheads="1"/>
          </p:cNvSpPr>
          <p:nvPr/>
        </p:nvSpPr>
        <p:spPr bwMode="auto">
          <a:xfrm>
            <a:off x="6248400" y="4876800"/>
            <a:ext cx="2160588" cy="576263"/>
          </a:xfrm>
          <a:prstGeom prst="wedgeEllipseCallout">
            <a:avLst>
              <a:gd name="adj1" fmla="val -89602"/>
              <a:gd name="adj2" fmla="val 7782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r>
              <a:rPr lang="ru-RU" sz="2000" b="1"/>
              <a:t>ПОДУМАЙ!</a:t>
            </a:r>
          </a:p>
        </p:txBody>
      </p:sp>
      <p:sp>
        <p:nvSpPr>
          <p:cNvPr id="20498" name="AutoShape 4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924800" y="6019800"/>
            <a:ext cx="576263" cy="576263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0" name="Лента лицом вниз 19"/>
          <p:cNvSpPr/>
          <p:nvPr/>
        </p:nvSpPr>
        <p:spPr>
          <a:xfrm>
            <a:off x="25297" y="147664"/>
            <a:ext cx="8712968" cy="895690"/>
          </a:xfrm>
          <a:prstGeom prst="ribbon">
            <a:avLst>
              <a:gd name="adj1" fmla="val 16667"/>
              <a:gd name="adj2" fmla="val 75000"/>
            </a:avLst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/>
              <a:t>Чому</a:t>
            </a:r>
            <a:r>
              <a:rPr lang="ru-RU" sz="2400" b="1" dirty="0"/>
              <a:t> </a:t>
            </a:r>
            <a:r>
              <a:rPr lang="ru-RU" sz="2400" b="1" dirty="0" err="1"/>
              <a:t>дорівнює</a:t>
            </a:r>
            <a:r>
              <a:rPr lang="ru-RU" sz="2400" b="1" dirty="0"/>
              <a:t> </a:t>
            </a:r>
            <a:r>
              <a:rPr lang="ru-RU" sz="2400" b="1" dirty="0" smtClean="0"/>
              <a:t>ребро </a:t>
            </a:r>
            <a:r>
              <a:rPr lang="ru-RU" sz="2400" b="1" dirty="0"/>
              <a:t>куба </a:t>
            </a:r>
            <a:r>
              <a:rPr lang="ru-RU" sz="2400" b="1" dirty="0" smtClean="0"/>
              <a:t>об</a:t>
            </a:r>
            <a:r>
              <a:rPr lang="en-US" sz="2400" b="1" dirty="0" smtClean="0"/>
              <a:t>’</a:t>
            </a:r>
            <a:r>
              <a:rPr lang="uk-UA" sz="2400" b="1" dirty="0" err="1" smtClean="0"/>
              <a:t>єм</a:t>
            </a:r>
            <a:r>
              <a:rPr lang="uk-UA" sz="2400" b="1" dirty="0" smtClean="0"/>
              <a:t> якого 64куб.дм?</a:t>
            </a:r>
            <a:endParaRPr lang="uk-UA" dirty="0"/>
          </a:p>
        </p:txBody>
      </p:sp>
      <p:sp>
        <p:nvSpPr>
          <p:cNvPr id="2" name="Куб 1"/>
          <p:cNvSpPr/>
          <p:nvPr/>
        </p:nvSpPr>
        <p:spPr>
          <a:xfrm>
            <a:off x="2555776" y="2998068"/>
            <a:ext cx="2296272" cy="211338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pSp>
        <p:nvGrpSpPr>
          <p:cNvPr id="12" name="Группа 11"/>
          <p:cNvGrpSpPr/>
          <p:nvPr/>
        </p:nvGrpSpPr>
        <p:grpSpPr>
          <a:xfrm>
            <a:off x="2555776" y="2994819"/>
            <a:ext cx="2296272" cy="2090365"/>
            <a:chOff x="2555776" y="2994819"/>
            <a:chExt cx="2296272" cy="2090365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>
              <a:off x="3131840" y="2994819"/>
              <a:ext cx="0" cy="1543844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H="1">
              <a:off x="3131840" y="4538663"/>
              <a:ext cx="1720208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flipH="1">
              <a:off x="2555776" y="4538663"/>
              <a:ext cx="576065" cy="54652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Прямоугольник 32"/>
          <p:cNvSpPr/>
          <p:nvPr/>
        </p:nvSpPr>
        <p:spPr>
          <a:xfrm>
            <a:off x="2847380" y="4876800"/>
            <a:ext cx="10081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endParaRPr lang="uk-UA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283968" y="4660612"/>
            <a:ext cx="10081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endParaRPr lang="uk-UA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499992" y="3547775"/>
            <a:ext cx="10081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endParaRPr lang="uk-UA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2679794" y="1090483"/>
            <a:ext cx="2304256" cy="923330"/>
            <a:chOff x="2622228" y="1748135"/>
            <a:chExt cx="2304256" cy="923330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2622228" y="1748135"/>
              <a:ext cx="2304256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54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V=a</a:t>
              </a:r>
              <a:endParaRPr lang="uk-UA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4127757" y="1813758"/>
              <a:ext cx="50804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uk-UA" sz="2000" b="1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3</a:t>
              </a:r>
              <a:endParaRPr lang="uk-UA" sz="2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31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60409287"/>
              </p:ext>
            </p:extLst>
          </p:nvPr>
        </p:nvGraphicFramePr>
        <p:xfrm>
          <a:off x="915988" y="2784475"/>
          <a:ext cx="782637" cy="460375"/>
        </p:xfrm>
        <a:graphic>
          <a:graphicData uri="http://schemas.openxmlformats.org/presentationml/2006/ole">
            <p:oleObj spid="_x0000_s13348" name="Формула" r:id="rId7" imgW="291960" imgH="177480" progId="Equation.3">
              <p:embed/>
            </p:oleObj>
          </a:graphicData>
        </a:graphic>
      </p:graphicFrame>
      <p:sp>
        <p:nvSpPr>
          <p:cNvPr id="32" name="AutoShape 18"/>
          <p:cNvSpPr>
            <a:spLocks noChangeArrowheads="1"/>
          </p:cNvSpPr>
          <p:nvPr/>
        </p:nvSpPr>
        <p:spPr bwMode="auto">
          <a:xfrm>
            <a:off x="395536" y="1173952"/>
            <a:ext cx="864096" cy="731047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uk-UA" sz="4400" b="1" dirty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8</a:t>
            </a:r>
            <a:endParaRPr lang="ru-RU" sz="4400" b="1" dirty="0">
              <a:solidFill>
                <a:schemeClr val="accent4">
                  <a:lumMod val="75000"/>
                </a:schemeClr>
              </a:solidFill>
              <a:latin typeface="Comic Sans MS" pitchFamily="66" charset="0"/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2654984" y="2074738"/>
            <a:ext cx="2304256" cy="769441"/>
            <a:chOff x="2622228" y="1748135"/>
            <a:chExt cx="2304256" cy="769441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2622228" y="1748135"/>
              <a:ext cx="2304256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44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V=</a:t>
              </a:r>
              <a:r>
                <a:rPr lang="uk-UA" sz="44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4</a:t>
              </a:r>
              <a:endParaRPr lang="uk-UA" sz="4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4127757" y="1813758"/>
              <a:ext cx="50804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uk-UA" sz="2000" b="1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3</a:t>
              </a:r>
              <a:endParaRPr lang="uk-UA" sz="2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34801211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89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8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2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689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68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68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689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68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68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99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690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69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69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000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690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 nodeType="clickPar">
                      <p:stCondLst>
                        <p:cond delay="0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002"/>
                  </p:tgtEl>
                </p:cond>
              </p:nextCondLst>
            </p:seq>
          </p:childTnLst>
        </p:cTn>
      </p:par>
    </p:tnLst>
    <p:bldLst>
      <p:bldP spid="168994" grpId="0" animBg="1"/>
      <p:bldP spid="168995" grpId="0" animBg="1"/>
      <p:bldP spid="168995" grpId="1" animBg="1"/>
      <p:bldP spid="168999" grpId="0" animBg="1"/>
      <p:bldP spid="168999" grpId="1" animBg="1"/>
      <p:bldP spid="169001" grpId="0" animBg="1"/>
      <p:bldP spid="169001" grpId="1" animBg="1"/>
      <p:bldP spid="169003" grpId="0" animBg="1"/>
      <p:bldP spid="169003" grpId="1" animBg="1"/>
      <p:bldP spid="33" grpId="0"/>
      <p:bldP spid="34" grpId="0"/>
      <p:bldP spid="35" grpId="0"/>
      <p:bldP spid="3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394</Words>
  <Application>Microsoft Office PowerPoint</Application>
  <PresentationFormat>Экран (4:3)</PresentationFormat>
  <Paragraphs>165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Leonova</dc:creator>
  <cp:lastModifiedBy>Home</cp:lastModifiedBy>
  <cp:revision>14</cp:revision>
  <dcterms:created xsi:type="dcterms:W3CDTF">2013-11-16T19:19:10Z</dcterms:created>
  <dcterms:modified xsi:type="dcterms:W3CDTF">2022-04-14T18:08:44Z</dcterms:modified>
</cp:coreProperties>
</file>