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1E36-4DF0-470A-BA62-0C8B0B5A011B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D0BA6C3-6F31-49A7-BF04-C5BDECB7C3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1E36-4DF0-470A-BA62-0C8B0B5A011B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A6C3-6F31-49A7-BF04-C5BDECB7C3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1E36-4DF0-470A-BA62-0C8B0B5A011B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A6C3-6F31-49A7-BF04-C5BDECB7C3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1E36-4DF0-470A-BA62-0C8B0B5A011B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D0BA6C3-6F31-49A7-BF04-C5BDECB7C3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1E36-4DF0-470A-BA62-0C8B0B5A011B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A6C3-6F31-49A7-BF04-C5BDECB7C33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1E36-4DF0-470A-BA62-0C8B0B5A011B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A6C3-6F31-49A7-BF04-C5BDECB7C3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1E36-4DF0-470A-BA62-0C8B0B5A011B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D0BA6C3-6F31-49A7-BF04-C5BDECB7C33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1E36-4DF0-470A-BA62-0C8B0B5A011B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A6C3-6F31-49A7-BF04-C5BDECB7C3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1E36-4DF0-470A-BA62-0C8B0B5A011B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A6C3-6F31-49A7-BF04-C5BDECB7C3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1E36-4DF0-470A-BA62-0C8B0B5A011B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A6C3-6F31-49A7-BF04-C5BDECB7C3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1E36-4DF0-470A-BA62-0C8B0B5A011B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A6C3-6F31-49A7-BF04-C5BDECB7C333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1631E36-4DF0-470A-BA62-0C8B0B5A011B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D0BA6C3-6F31-49A7-BF04-C5BDECB7C33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1800" y="260648"/>
            <a:ext cx="3816424" cy="1569660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96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Тест</a:t>
            </a:r>
            <a:endParaRPr lang="ru-RU" sz="96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 rot="5400000">
            <a:off x="1020655" y="2299825"/>
            <a:ext cx="1152128" cy="2402366"/>
          </a:xfrm>
          <a:prstGeom prst="rec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kx="5399948" algn="b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" name="Group 76"/>
          <p:cNvGrpSpPr>
            <a:grpSpLocks/>
          </p:cNvGrpSpPr>
          <p:nvPr/>
        </p:nvGrpSpPr>
        <p:grpSpPr bwMode="auto">
          <a:xfrm>
            <a:off x="1907704" y="1988840"/>
            <a:ext cx="2663825" cy="1643063"/>
            <a:chOff x="1584" y="3216"/>
            <a:chExt cx="1488" cy="912"/>
          </a:xfrm>
        </p:grpSpPr>
        <p:grpSp>
          <p:nvGrpSpPr>
            <p:cNvPr id="4" name="Group 73"/>
            <p:cNvGrpSpPr>
              <a:grpSpLocks/>
            </p:cNvGrpSpPr>
            <p:nvPr/>
          </p:nvGrpSpPr>
          <p:grpSpPr bwMode="auto">
            <a:xfrm>
              <a:off x="1584" y="3216"/>
              <a:ext cx="720" cy="720"/>
              <a:chOff x="1584" y="3216"/>
              <a:chExt cx="720" cy="720"/>
            </a:xfrm>
          </p:grpSpPr>
          <p:sp>
            <p:nvSpPr>
              <p:cNvPr id="15" name="AutoShape 50"/>
              <p:cNvSpPr>
                <a:spLocks noChangeArrowheads="1"/>
              </p:cNvSpPr>
              <p:nvPr/>
            </p:nvSpPr>
            <p:spPr bwMode="auto">
              <a:xfrm>
                <a:off x="1584" y="3216"/>
                <a:ext cx="720" cy="720"/>
              </a:xfrm>
              <a:prstGeom prst="cube">
                <a:avLst>
                  <a:gd name="adj" fmla="val 25000"/>
                </a:avLst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sy="50000" kx="-2453608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" name="Oval 52"/>
              <p:cNvSpPr>
                <a:spLocks noChangeArrowheads="1"/>
              </p:cNvSpPr>
              <p:nvPr/>
            </p:nvSpPr>
            <p:spPr bwMode="auto">
              <a:xfrm>
                <a:off x="1680" y="350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" name="Oval 53"/>
              <p:cNvSpPr>
                <a:spLocks noChangeArrowheads="1"/>
              </p:cNvSpPr>
              <p:nvPr/>
            </p:nvSpPr>
            <p:spPr bwMode="auto">
              <a:xfrm>
                <a:off x="1920" y="350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" name="Oval 54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" name="Oval 55"/>
              <p:cNvSpPr>
                <a:spLocks noChangeArrowheads="1"/>
              </p:cNvSpPr>
              <p:nvPr/>
            </p:nvSpPr>
            <p:spPr bwMode="auto">
              <a:xfrm>
                <a:off x="1920" y="379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" name="Oval 56"/>
              <p:cNvSpPr>
                <a:spLocks noChangeArrowheads="1"/>
              </p:cNvSpPr>
              <p:nvPr/>
            </p:nvSpPr>
            <p:spPr bwMode="auto">
              <a:xfrm>
                <a:off x="1680" y="379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" name="Oval 57"/>
              <p:cNvSpPr>
                <a:spLocks noChangeArrowheads="1"/>
              </p:cNvSpPr>
              <p:nvPr/>
            </p:nvSpPr>
            <p:spPr bwMode="auto">
              <a:xfrm>
                <a:off x="1680" y="364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" name="Oval 58"/>
              <p:cNvSpPr>
                <a:spLocks noChangeArrowheads="1"/>
              </p:cNvSpPr>
              <p:nvPr/>
            </p:nvSpPr>
            <p:spPr bwMode="auto">
              <a:xfrm>
                <a:off x="2208" y="340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" name="Oval 59"/>
              <p:cNvSpPr>
                <a:spLocks noChangeArrowheads="1"/>
              </p:cNvSpPr>
              <p:nvPr/>
            </p:nvSpPr>
            <p:spPr bwMode="auto">
              <a:xfrm>
                <a:off x="2160" y="374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" name="Oval 60"/>
              <p:cNvSpPr>
                <a:spLocks noChangeArrowheads="1"/>
              </p:cNvSpPr>
              <p:nvPr/>
            </p:nvSpPr>
            <p:spPr bwMode="auto">
              <a:xfrm>
                <a:off x="2208" y="360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" name="Oval 61"/>
              <p:cNvSpPr>
                <a:spLocks noChangeArrowheads="1"/>
              </p:cNvSpPr>
              <p:nvPr/>
            </p:nvSpPr>
            <p:spPr bwMode="auto">
              <a:xfrm>
                <a:off x="1776" y="32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" name="Oval 62"/>
              <p:cNvSpPr>
                <a:spLocks noChangeArrowheads="1"/>
              </p:cNvSpPr>
              <p:nvPr/>
            </p:nvSpPr>
            <p:spPr bwMode="auto">
              <a:xfrm>
                <a:off x="2016" y="331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5" name="Group 75"/>
            <p:cNvGrpSpPr>
              <a:grpSpLocks/>
            </p:cNvGrpSpPr>
            <p:nvPr/>
          </p:nvGrpSpPr>
          <p:grpSpPr bwMode="auto">
            <a:xfrm>
              <a:off x="2352" y="3408"/>
              <a:ext cx="720" cy="720"/>
              <a:chOff x="2352" y="3408"/>
              <a:chExt cx="720" cy="720"/>
            </a:xfrm>
          </p:grpSpPr>
          <p:sp>
            <p:nvSpPr>
              <p:cNvPr id="6" name="AutoShape 51"/>
              <p:cNvSpPr>
                <a:spLocks noChangeArrowheads="1"/>
              </p:cNvSpPr>
              <p:nvPr/>
            </p:nvSpPr>
            <p:spPr bwMode="auto">
              <a:xfrm flipH="1">
                <a:off x="2352" y="3408"/>
                <a:ext cx="720" cy="720"/>
              </a:xfrm>
              <a:prstGeom prst="cube">
                <a:avLst>
                  <a:gd name="adj" fmla="val 25000"/>
                </a:avLst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prstShdw prst="shdw12">
                  <a:schemeClr val="bg2"/>
                </a:prstShdw>
              </a:effec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" name="Oval 63"/>
              <p:cNvSpPr>
                <a:spLocks noChangeArrowheads="1"/>
              </p:cNvSpPr>
              <p:nvPr/>
            </p:nvSpPr>
            <p:spPr bwMode="auto">
              <a:xfrm>
                <a:off x="2592" y="369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" name="Oval 64"/>
              <p:cNvSpPr>
                <a:spLocks noChangeArrowheads="1"/>
              </p:cNvSpPr>
              <p:nvPr/>
            </p:nvSpPr>
            <p:spPr bwMode="auto">
              <a:xfrm>
                <a:off x="2928" y="369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" name="Oval 65"/>
              <p:cNvSpPr>
                <a:spLocks noChangeArrowheads="1"/>
              </p:cNvSpPr>
              <p:nvPr/>
            </p:nvSpPr>
            <p:spPr bwMode="auto">
              <a:xfrm>
                <a:off x="2928" y="398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" name="Oval 66"/>
              <p:cNvSpPr>
                <a:spLocks noChangeArrowheads="1"/>
              </p:cNvSpPr>
              <p:nvPr/>
            </p:nvSpPr>
            <p:spPr bwMode="auto">
              <a:xfrm>
                <a:off x="2592" y="398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" name="Oval 67"/>
              <p:cNvSpPr>
                <a:spLocks noChangeArrowheads="1"/>
              </p:cNvSpPr>
              <p:nvPr/>
            </p:nvSpPr>
            <p:spPr bwMode="auto">
              <a:xfrm>
                <a:off x="2784" y="384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" name="Oval 68"/>
              <p:cNvSpPr>
                <a:spLocks noChangeArrowheads="1"/>
              </p:cNvSpPr>
              <p:nvPr/>
            </p:nvSpPr>
            <p:spPr bwMode="auto">
              <a:xfrm>
                <a:off x="2400" y="374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" name="Oval 69"/>
              <p:cNvSpPr>
                <a:spLocks noChangeArrowheads="1"/>
              </p:cNvSpPr>
              <p:nvPr/>
            </p:nvSpPr>
            <p:spPr bwMode="auto">
              <a:xfrm>
                <a:off x="2496" y="345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" name="Oval 71"/>
              <p:cNvSpPr>
                <a:spLocks noChangeArrowheads="1"/>
              </p:cNvSpPr>
              <p:nvPr/>
            </p:nvSpPr>
            <p:spPr bwMode="auto">
              <a:xfrm>
                <a:off x="2880" y="350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8" name="AutoShape 1102"/>
          <p:cNvSpPr>
            <a:spLocks noChangeArrowheads="1"/>
          </p:cNvSpPr>
          <p:nvPr/>
        </p:nvSpPr>
        <p:spPr bwMode="auto">
          <a:xfrm rot="16200000">
            <a:off x="5402912" y="2886120"/>
            <a:ext cx="2021387" cy="4115260"/>
          </a:xfrm>
          <a:prstGeom prst="cube">
            <a:avLst>
              <a:gd name="adj" fmla="val 25000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3" y="2924944"/>
            <a:ext cx="2088232" cy="2770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71600" y="1242228"/>
            <a:ext cx="760035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lvl="0"/>
            <a:r>
              <a:rPr lang="uk-UA" sz="3600" dirty="0" smtClean="0">
                <a:solidFill>
                  <a:srgbClr val="C00000"/>
                </a:solidFill>
              </a:rPr>
              <a:t>9.</a:t>
            </a:r>
            <a:r>
              <a:rPr lang="uk-UA" sz="3600" dirty="0" smtClean="0"/>
              <a:t> </a:t>
            </a:r>
            <a:r>
              <a:rPr lang="uk-UA" sz="3600" dirty="0"/>
              <a:t>Скільки кубічних мм має кубічний см?</a:t>
            </a:r>
            <a:endParaRPr lang="ru-RU" sz="3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528" y="188640"/>
            <a:ext cx="803240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8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Тестові завдання</a:t>
            </a:r>
            <a:endParaRPr lang="ru-RU" sz="48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54208697"/>
              </p:ext>
            </p:extLst>
          </p:nvPr>
        </p:nvGraphicFramePr>
        <p:xfrm>
          <a:off x="2555776" y="3861048"/>
          <a:ext cx="5616624" cy="1158240"/>
        </p:xfrm>
        <a:graphic>
          <a:graphicData uri="http://schemas.openxmlformats.org/drawingml/2006/table">
            <a:tbl>
              <a:tblPr/>
              <a:tblGrid>
                <a:gridCol w="1440160"/>
                <a:gridCol w="1368152"/>
                <a:gridCol w="1368152"/>
                <a:gridCol w="1440160"/>
              </a:tblGrid>
              <a:tr h="371475"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А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Б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В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Г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100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1000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10000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44829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3" y="2924944"/>
            <a:ext cx="2088232" cy="2770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71600" y="1242228"/>
            <a:ext cx="76003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lvl="0"/>
            <a:r>
              <a:rPr lang="uk-UA" sz="3600" dirty="0" smtClean="0">
                <a:solidFill>
                  <a:srgbClr val="C00000"/>
                </a:solidFill>
              </a:rPr>
              <a:t>10.</a:t>
            </a:r>
            <a:r>
              <a:rPr lang="uk-UA" sz="3600" dirty="0" smtClean="0"/>
              <a:t> </a:t>
            </a:r>
            <a:r>
              <a:rPr lang="uk-UA" sz="3600" dirty="0"/>
              <a:t>Один літр – це:</a:t>
            </a:r>
            <a:endParaRPr lang="ru-RU" sz="3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528" y="188640"/>
            <a:ext cx="803240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8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Тестові завдання</a:t>
            </a:r>
            <a:endParaRPr lang="ru-RU" sz="48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18928884"/>
              </p:ext>
            </p:extLst>
          </p:nvPr>
        </p:nvGraphicFramePr>
        <p:xfrm>
          <a:off x="2411760" y="4005064"/>
          <a:ext cx="6120680" cy="1158240"/>
        </p:xfrm>
        <a:graphic>
          <a:graphicData uri="http://schemas.openxmlformats.org/drawingml/2006/table">
            <a:tbl>
              <a:tblPr/>
              <a:tblGrid>
                <a:gridCol w="1512168"/>
                <a:gridCol w="1440160"/>
                <a:gridCol w="1584176"/>
                <a:gridCol w="1584176"/>
              </a:tblGrid>
              <a:tr h="371475"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А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Б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В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Г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1см</a:t>
                      </a:r>
                      <a:r>
                        <a:rPr kumimoji="0" lang="uk-UA" altLang="ru-RU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1м</a:t>
                      </a:r>
                      <a:r>
                        <a:rPr kumimoji="0" lang="uk-UA" altLang="ru-RU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1мм</a:t>
                      </a:r>
                      <a:r>
                        <a:rPr kumimoji="0" lang="uk-UA" altLang="ru-RU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1дм</a:t>
                      </a:r>
                      <a:r>
                        <a:rPr kumimoji="0" lang="uk-UA" altLang="ru-RU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79338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3" y="2924944"/>
            <a:ext cx="2088232" cy="2770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71528" y="1242228"/>
            <a:ext cx="81769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lvl="0"/>
            <a:r>
              <a:rPr lang="uk-UA" sz="3600" dirty="0" smtClean="0">
                <a:solidFill>
                  <a:srgbClr val="C00000"/>
                </a:solidFill>
              </a:rPr>
              <a:t>11.</a:t>
            </a:r>
            <a:r>
              <a:rPr lang="uk-UA" sz="3600" dirty="0" smtClean="0"/>
              <a:t> </a:t>
            </a:r>
            <a:r>
              <a:rPr lang="uk-UA" sz="3600" dirty="0"/>
              <a:t>Ребро куба дорівнює 3 см. Знайди суму довжин всіх його ребер.</a:t>
            </a:r>
            <a:endParaRPr lang="ru-RU" sz="3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528" y="188640"/>
            <a:ext cx="803240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8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Тестові завдання</a:t>
            </a:r>
            <a:endParaRPr lang="ru-RU" sz="48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72510589"/>
              </p:ext>
            </p:extLst>
          </p:nvPr>
        </p:nvGraphicFramePr>
        <p:xfrm>
          <a:off x="2699792" y="3861048"/>
          <a:ext cx="5616575" cy="1158240"/>
        </p:xfrm>
        <a:graphic>
          <a:graphicData uri="http://schemas.openxmlformats.org/drawingml/2006/table">
            <a:tbl>
              <a:tblPr/>
              <a:tblGrid>
                <a:gridCol w="1404938"/>
                <a:gridCol w="1403350"/>
                <a:gridCol w="1404937"/>
                <a:gridCol w="1403350"/>
              </a:tblGrid>
              <a:tr h="371475"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А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Б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В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Г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18 см</a:t>
                      </a:r>
                      <a:endParaRPr kumimoji="0" lang="ru-RU" altLang="ru-RU" sz="3200" b="1" i="0" u="none" strike="noStrike" cap="none" normalizeH="0" baseline="3000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12 см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36 см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24 см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88735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3" y="2924944"/>
            <a:ext cx="2088232" cy="2770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55576" y="1242228"/>
            <a:ext cx="781638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514350" lvl="0" indent="-514350" algn="l">
              <a:buFont typeface="+mj-lt"/>
              <a:buAutoNum type="arabicPeriod"/>
            </a:pPr>
            <a:r>
              <a:rPr lang="uk-UA" alt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uk-UA" sz="3600" dirty="0"/>
              <a:t>Скільки вимірів має прямокутний паралелепіпед?</a:t>
            </a:r>
            <a:endParaRPr lang="ru-RU" sz="3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528" y="188640"/>
            <a:ext cx="803240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8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Тестові завдання</a:t>
            </a:r>
            <a:endParaRPr lang="ru-RU" sz="48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98037859"/>
              </p:ext>
            </p:extLst>
          </p:nvPr>
        </p:nvGraphicFramePr>
        <p:xfrm>
          <a:off x="2699792" y="3861048"/>
          <a:ext cx="5616575" cy="1158240"/>
        </p:xfrm>
        <a:graphic>
          <a:graphicData uri="http://schemas.openxmlformats.org/drawingml/2006/table">
            <a:tbl>
              <a:tblPr/>
              <a:tblGrid>
                <a:gridCol w="1404938"/>
                <a:gridCol w="1403350"/>
                <a:gridCol w="1404937"/>
                <a:gridCol w="1403350"/>
              </a:tblGrid>
              <a:tr h="371475"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А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Б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В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Г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</a:t>
                      </a:r>
                      <a:endParaRPr kumimoji="0" lang="ru-RU" altLang="ru-RU" sz="3200" b="1" i="0" u="none" strike="noStrike" cap="none" normalizeH="0" baseline="3000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12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53780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3" y="2924944"/>
            <a:ext cx="2088232" cy="2770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71528" y="1242228"/>
            <a:ext cx="800043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lvl="0"/>
            <a:r>
              <a:rPr lang="uk-UA" sz="3600" dirty="0" smtClean="0">
                <a:solidFill>
                  <a:srgbClr val="C00000"/>
                </a:solidFill>
              </a:rPr>
              <a:t>2.</a:t>
            </a:r>
            <a:r>
              <a:rPr lang="uk-UA" sz="3600" dirty="0" smtClean="0"/>
              <a:t> Площа </a:t>
            </a:r>
            <a:r>
              <a:rPr lang="uk-UA" sz="3600" dirty="0"/>
              <a:t>квадрата дорівнює 81 см</a:t>
            </a:r>
            <a:r>
              <a:rPr lang="uk-UA" sz="3600" baseline="30000" dirty="0"/>
              <a:t>2</a:t>
            </a:r>
            <a:r>
              <a:rPr lang="uk-UA" sz="3600" dirty="0"/>
              <a:t>. Чому дорівнює його сторона?</a:t>
            </a:r>
            <a:endParaRPr lang="ru-RU" sz="3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528" y="188640"/>
            <a:ext cx="803240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8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Тестові завдання</a:t>
            </a:r>
            <a:endParaRPr lang="ru-RU" sz="48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18818949"/>
              </p:ext>
            </p:extLst>
          </p:nvPr>
        </p:nvGraphicFramePr>
        <p:xfrm>
          <a:off x="2699792" y="3861048"/>
          <a:ext cx="5616575" cy="1158240"/>
        </p:xfrm>
        <a:graphic>
          <a:graphicData uri="http://schemas.openxmlformats.org/drawingml/2006/table">
            <a:tbl>
              <a:tblPr/>
              <a:tblGrid>
                <a:gridCol w="1404938"/>
                <a:gridCol w="1403350"/>
                <a:gridCol w="1404937"/>
                <a:gridCol w="1403350"/>
              </a:tblGrid>
              <a:tr h="371475"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А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Б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В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Г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 см</a:t>
                      </a:r>
                      <a:endParaRPr kumimoji="0" lang="ru-RU" altLang="ru-RU" sz="3200" b="1" i="0" u="none" strike="noStrike" cap="none" normalizeH="0" baseline="3000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9 см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27 см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81 см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41877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3" y="2924944"/>
            <a:ext cx="2088232" cy="2770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71528" y="1242228"/>
            <a:ext cx="80004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lvl="0"/>
            <a:r>
              <a:rPr lang="uk-UA" sz="3600" dirty="0" smtClean="0">
                <a:solidFill>
                  <a:srgbClr val="C00000"/>
                </a:solidFill>
              </a:rPr>
              <a:t>3.</a:t>
            </a:r>
            <a:r>
              <a:rPr lang="uk-UA" sz="3600" dirty="0" smtClean="0"/>
              <a:t> </a:t>
            </a:r>
            <a:r>
              <a:rPr lang="uk-UA" sz="3600" dirty="0"/>
              <a:t>Скільки вершин має куб?</a:t>
            </a:r>
            <a:endParaRPr lang="ru-RU" sz="3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528" y="188640"/>
            <a:ext cx="803240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8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Тестові завдання</a:t>
            </a:r>
            <a:endParaRPr lang="ru-RU" sz="48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28405179"/>
              </p:ext>
            </p:extLst>
          </p:nvPr>
        </p:nvGraphicFramePr>
        <p:xfrm>
          <a:off x="2699792" y="3861048"/>
          <a:ext cx="5616575" cy="1158240"/>
        </p:xfrm>
        <a:graphic>
          <a:graphicData uri="http://schemas.openxmlformats.org/drawingml/2006/table">
            <a:tbl>
              <a:tblPr/>
              <a:tblGrid>
                <a:gridCol w="1404938"/>
                <a:gridCol w="1403350"/>
                <a:gridCol w="1404937"/>
                <a:gridCol w="1403350"/>
              </a:tblGrid>
              <a:tr h="371475"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А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Б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В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Г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</a:t>
                      </a:r>
                      <a:endParaRPr kumimoji="0" lang="ru-RU" altLang="ru-RU" sz="3200" b="1" i="0" u="none" strike="noStrike" cap="none" normalizeH="0" baseline="3000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24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12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66834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3" y="2924944"/>
            <a:ext cx="2088232" cy="2770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71528" y="1242228"/>
            <a:ext cx="800043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lvl="0"/>
            <a:r>
              <a:rPr lang="uk-UA" sz="3600" dirty="0" smtClean="0">
                <a:solidFill>
                  <a:srgbClr val="C00000"/>
                </a:solidFill>
              </a:rPr>
              <a:t>4.</a:t>
            </a:r>
            <a:r>
              <a:rPr lang="uk-UA" sz="3600" dirty="0" smtClean="0"/>
              <a:t> </a:t>
            </a:r>
            <a:r>
              <a:rPr lang="uk-UA" sz="3600" dirty="0"/>
              <a:t>Периметр квадрата 24 см. Яка  </a:t>
            </a:r>
            <a:r>
              <a:rPr lang="uk-UA" sz="3600" dirty="0" smtClean="0"/>
              <a:t> його </a:t>
            </a:r>
            <a:r>
              <a:rPr lang="uk-UA" sz="3600" dirty="0"/>
              <a:t>площа?</a:t>
            </a:r>
            <a:endParaRPr lang="ru-RU" sz="3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528" y="188640"/>
            <a:ext cx="803240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8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Тестові завдання</a:t>
            </a:r>
            <a:endParaRPr lang="ru-RU" sz="48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24728648"/>
              </p:ext>
            </p:extLst>
          </p:nvPr>
        </p:nvGraphicFramePr>
        <p:xfrm>
          <a:off x="2555776" y="3861048"/>
          <a:ext cx="5904656" cy="1158240"/>
        </p:xfrm>
        <a:graphic>
          <a:graphicData uri="http://schemas.openxmlformats.org/drawingml/2006/table">
            <a:tbl>
              <a:tblPr/>
              <a:tblGrid>
                <a:gridCol w="1512168"/>
                <a:gridCol w="1440160"/>
                <a:gridCol w="1368152"/>
                <a:gridCol w="1584176"/>
              </a:tblGrid>
              <a:tr h="371475"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А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Б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В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Г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36см</a:t>
                      </a:r>
                      <a:r>
                        <a:rPr kumimoji="0" lang="uk-UA" altLang="ru-RU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64см</a:t>
                      </a:r>
                      <a:r>
                        <a:rPr kumimoji="0" lang="uk-UA" altLang="ru-RU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9см</a:t>
                      </a:r>
                      <a:r>
                        <a:rPr kumimoji="0" lang="uk-UA" altLang="ru-RU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144см</a:t>
                      </a:r>
                      <a:r>
                        <a:rPr kumimoji="0" lang="uk-UA" altLang="ru-RU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6335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3" y="2924944"/>
            <a:ext cx="2088232" cy="2770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71528" y="1242228"/>
            <a:ext cx="800043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lvl="0"/>
            <a:r>
              <a:rPr lang="uk-UA" sz="3600" dirty="0" smtClean="0">
                <a:solidFill>
                  <a:srgbClr val="C00000"/>
                </a:solidFill>
              </a:rPr>
              <a:t>5.</a:t>
            </a:r>
            <a:r>
              <a:rPr lang="uk-UA" sz="3600" dirty="0" smtClean="0"/>
              <a:t> </a:t>
            </a:r>
            <a:r>
              <a:rPr lang="uk-UA" sz="3600" dirty="0"/>
              <a:t>Скільки ребер має прямокутний паралелепіпед?</a:t>
            </a:r>
            <a:endParaRPr lang="ru-RU" sz="3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528" y="188640"/>
            <a:ext cx="803240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8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Тестові завдання</a:t>
            </a:r>
            <a:endParaRPr lang="ru-RU" sz="48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72617044"/>
              </p:ext>
            </p:extLst>
          </p:nvPr>
        </p:nvGraphicFramePr>
        <p:xfrm>
          <a:off x="2555776" y="3861048"/>
          <a:ext cx="5616624" cy="1158240"/>
        </p:xfrm>
        <a:graphic>
          <a:graphicData uri="http://schemas.openxmlformats.org/drawingml/2006/table">
            <a:tbl>
              <a:tblPr/>
              <a:tblGrid>
                <a:gridCol w="1440160"/>
                <a:gridCol w="1368152"/>
                <a:gridCol w="1368152"/>
                <a:gridCol w="1440160"/>
              </a:tblGrid>
              <a:tr h="371475"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А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Б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В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Г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12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24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606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3" y="2924944"/>
            <a:ext cx="2088232" cy="2770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71528" y="1242228"/>
            <a:ext cx="800043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lvl="0"/>
            <a:r>
              <a:rPr lang="uk-UA" sz="3600" dirty="0" smtClean="0">
                <a:solidFill>
                  <a:srgbClr val="C00000"/>
                </a:solidFill>
              </a:rPr>
              <a:t>6.</a:t>
            </a:r>
            <a:r>
              <a:rPr lang="uk-UA" sz="3600" dirty="0" smtClean="0"/>
              <a:t> </a:t>
            </a:r>
            <a:r>
              <a:rPr lang="uk-UA" sz="3600" dirty="0"/>
              <a:t>Кожна грань прямокутного паралелепіпеда – це:</a:t>
            </a:r>
            <a:endParaRPr lang="ru-RU" sz="3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528" y="188640"/>
            <a:ext cx="803240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8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Тестові завдання</a:t>
            </a:r>
            <a:endParaRPr lang="ru-RU" sz="48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21036752"/>
              </p:ext>
            </p:extLst>
          </p:nvPr>
        </p:nvGraphicFramePr>
        <p:xfrm>
          <a:off x="2267745" y="3356992"/>
          <a:ext cx="6408711" cy="1645920"/>
        </p:xfrm>
        <a:graphic>
          <a:graphicData uri="http://schemas.openxmlformats.org/drawingml/2006/table">
            <a:tbl>
              <a:tblPr/>
              <a:tblGrid>
                <a:gridCol w="1584176"/>
                <a:gridCol w="1657363"/>
                <a:gridCol w="1584176"/>
                <a:gridCol w="1582996"/>
              </a:tblGrid>
              <a:tr h="371475"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А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Б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В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Г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три-кутник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прямо-кутник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много-кутник</a:t>
                      </a:r>
                      <a:endParaRPr kumimoji="0" lang="ru-RU" alt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п'яти-кутник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002182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3" y="2924944"/>
            <a:ext cx="2088232" cy="2770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71528" y="1242228"/>
            <a:ext cx="80004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lvl="0"/>
            <a:r>
              <a:rPr lang="uk-UA" sz="3600" dirty="0" smtClean="0">
                <a:solidFill>
                  <a:srgbClr val="C00000"/>
                </a:solidFill>
              </a:rPr>
              <a:t>7.</a:t>
            </a:r>
            <a:r>
              <a:rPr lang="uk-UA" sz="3600" dirty="0" smtClean="0"/>
              <a:t> </a:t>
            </a:r>
            <a:r>
              <a:rPr lang="uk-UA" sz="3600" dirty="0"/>
              <a:t>Знайти об’єм куба з ребром 5 м.</a:t>
            </a:r>
            <a:endParaRPr lang="ru-RU" sz="3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528" y="188640"/>
            <a:ext cx="803240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8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Тестові завдання</a:t>
            </a:r>
            <a:endParaRPr lang="ru-RU" sz="48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80002666"/>
              </p:ext>
            </p:extLst>
          </p:nvPr>
        </p:nvGraphicFramePr>
        <p:xfrm>
          <a:off x="2339752" y="3861048"/>
          <a:ext cx="6120680" cy="1127760"/>
        </p:xfrm>
        <a:graphic>
          <a:graphicData uri="http://schemas.openxmlformats.org/drawingml/2006/table">
            <a:tbl>
              <a:tblPr/>
              <a:tblGrid>
                <a:gridCol w="1512168"/>
                <a:gridCol w="1584176"/>
                <a:gridCol w="1512168"/>
                <a:gridCol w="1512168"/>
              </a:tblGrid>
              <a:tr h="371475"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А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Б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В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Г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25см</a:t>
                      </a:r>
                      <a:r>
                        <a:rPr kumimoji="0" lang="uk-UA" altLang="ru-RU" sz="3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</a:t>
                      </a:r>
                      <a:endParaRPr kumimoji="0" lang="ru-RU" altLang="ru-RU" sz="3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125см</a:t>
                      </a:r>
                      <a:r>
                        <a:rPr kumimoji="0" lang="uk-UA" altLang="ru-RU" sz="3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</a:t>
                      </a:r>
                      <a:endParaRPr kumimoji="0" lang="ru-RU" altLang="ru-RU" sz="3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145см</a:t>
                      </a:r>
                      <a:r>
                        <a:rPr kumimoji="0" lang="uk-UA" altLang="ru-RU" sz="3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</a:t>
                      </a:r>
                      <a:endParaRPr kumimoji="0" lang="ru-RU" altLang="ru-RU" sz="3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175см</a:t>
                      </a:r>
                      <a:r>
                        <a:rPr kumimoji="0" lang="uk-UA" altLang="ru-RU" sz="3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</a:t>
                      </a:r>
                      <a:endParaRPr kumimoji="0" lang="ru-RU" altLang="ru-RU" sz="3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93556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3" y="2924944"/>
            <a:ext cx="2088232" cy="2770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71528" y="1242228"/>
            <a:ext cx="800043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lvl="0"/>
            <a:r>
              <a:rPr lang="uk-UA" sz="3600" dirty="0" smtClean="0">
                <a:solidFill>
                  <a:srgbClr val="C00000"/>
                </a:solidFill>
              </a:rPr>
              <a:t>8.</a:t>
            </a:r>
            <a:r>
              <a:rPr lang="uk-UA" sz="3600" dirty="0" smtClean="0"/>
              <a:t> </a:t>
            </a:r>
            <a:r>
              <a:rPr lang="uk-UA" sz="3600" dirty="0"/>
              <a:t>Скільки граней має прямокутний паралелепіпед?</a:t>
            </a:r>
            <a:endParaRPr lang="ru-RU" sz="3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528" y="188640"/>
            <a:ext cx="803240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8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Тестові завдання</a:t>
            </a:r>
            <a:endParaRPr lang="ru-RU" sz="48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98231476"/>
              </p:ext>
            </p:extLst>
          </p:nvPr>
        </p:nvGraphicFramePr>
        <p:xfrm>
          <a:off x="2555776" y="3861048"/>
          <a:ext cx="5616624" cy="1158240"/>
        </p:xfrm>
        <a:graphic>
          <a:graphicData uri="http://schemas.openxmlformats.org/drawingml/2006/table">
            <a:tbl>
              <a:tblPr/>
              <a:tblGrid>
                <a:gridCol w="1440160"/>
                <a:gridCol w="1368152"/>
                <a:gridCol w="1368152"/>
                <a:gridCol w="1440160"/>
              </a:tblGrid>
              <a:tr h="371475"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А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Б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В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Arial" charset="0"/>
                          <a:cs typeface="Arial" charset="0"/>
                        </a:rPr>
                        <a:t>Г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12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24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</a:t>
                      </a:r>
                      <a:endParaRPr kumimoji="0" lang="ru-RU" alt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673692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</TotalTime>
  <Words>223</Words>
  <Application>Microsoft Office PowerPoint</Application>
  <PresentationFormat>Экран (4:3)</PresentationFormat>
  <Paragraphs>111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Home</cp:lastModifiedBy>
  <cp:revision>1</cp:revision>
  <dcterms:created xsi:type="dcterms:W3CDTF">2022-04-14T19:41:28Z</dcterms:created>
  <dcterms:modified xsi:type="dcterms:W3CDTF">2022-04-14T19:49:38Z</dcterms:modified>
</cp:coreProperties>
</file>