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7" r:id="rId3"/>
    <p:sldId id="264" r:id="rId4"/>
    <p:sldId id="265" r:id="rId5"/>
    <p:sldId id="258" r:id="rId6"/>
    <p:sldId id="259" r:id="rId7"/>
    <p:sldId id="260" r:id="rId8"/>
    <p:sldId id="261" r:id="rId9"/>
    <p:sldId id="262" r:id="rId10"/>
    <p:sldId id="263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800080"/>
    <a:srgbClr val="CC0099"/>
    <a:srgbClr val="D60093"/>
    <a:srgbClr val="FF0000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20000"/>
                <a:lumOff val="80000"/>
              </a:schemeClr>
            </a:gs>
            <a:gs pos="64999">
              <a:srgbClr val="F0EBD5"/>
            </a:gs>
            <a:gs pos="100000">
              <a:srgbClr val="D1C39F"/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16.04.2022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63888" y="3212976"/>
            <a:ext cx="51845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5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Увага, пам’ять </a:t>
            </a:r>
            <a:endParaRPr lang="ru-RU" sz="5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http://visnyk.te.ua/_pu/1/5196458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476672"/>
            <a:ext cx="2808312" cy="368806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wealthylife.ru/wp-content/uploads/2012/05/kak-razvit-horoshuyu-pamya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3732298"/>
            <a:ext cx="2592288" cy="3125702"/>
          </a:xfrm>
          <a:prstGeom prst="rect">
            <a:avLst/>
          </a:prstGeom>
          <a:noFill/>
        </p:spPr>
      </p:pic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179512" y="260648"/>
            <a:ext cx="8496944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28600" algn="l"/>
              </a:tabLst>
            </a:pPr>
            <a:r>
              <a:rPr kumimoji="0" lang="uk-UA" sz="28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Зробити висновок: </a:t>
            </a:r>
            <a:endParaRPr kumimoji="0" lang="ru-RU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971550" marR="0" lvl="1" indent="-514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228600" algn="l"/>
              </a:tabLst>
            </a:pPr>
            <a:r>
              <a:rPr kumimoji="0" lang="uk-UA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Чому деякі вірші, вивчені в школі, запам’ятовуються на все життя? </a:t>
            </a:r>
            <a:endParaRPr lang="uk-UA" sz="2800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971550" marR="0" lvl="1" indent="-514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228600" algn="l"/>
              </a:tabLst>
            </a:pPr>
            <a:endParaRPr kumimoji="0" lang="ru-RU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971550" marR="0" lvl="1" indent="-514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>
                <a:tab pos="228600" algn="l"/>
              </a:tabLst>
            </a:pPr>
            <a:r>
              <a:rPr kumimoji="0" lang="uk-UA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якій діяльності перевагу має образна пам’ять?</a:t>
            </a:r>
          </a:p>
          <a:p>
            <a:pPr marL="971550" marR="0" lvl="1" indent="-514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28600" algn="l"/>
              </a:tabLst>
            </a:pPr>
            <a:r>
              <a:rPr kumimoji="0" lang="uk-UA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971550" marR="0" lvl="1" indent="-514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28600" algn="l"/>
              </a:tabLst>
            </a:pPr>
            <a:r>
              <a:rPr kumimoji="0" lang="uk-UA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   Які особливості короткочасної і довготривалої  </a:t>
            </a:r>
            <a:endParaRPr kumimoji="0" lang="ru-RU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514350" marR="0" lvl="0" indent="-5143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28600" algn="l"/>
              </a:tabLst>
            </a:pPr>
            <a:r>
              <a:rPr kumimoji="0" lang="uk-UA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пам’яті? </a:t>
            </a:r>
            <a:endParaRPr kumimoji="0" lang="uk-UA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 rot="10800000" flipV="1">
            <a:off x="251520" y="188640"/>
            <a:ext cx="8496944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uk-UA" sz="2800" b="1" i="1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Визначити свій обсяг уваги.</a:t>
            </a:r>
            <a:endParaRPr kumimoji="0" lang="ru-RU" sz="2800" b="0" i="0" u="none" strike="noStrike" cap="none" normalizeH="0" baseline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Подивіться на ряд літер на протязі 2 хв.  Запишіть цей ряд після того, як літери закриються. Вирахуйте коефіцієнт обсягу уваги за формулою: 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Q</a:t>
            </a:r>
            <a:r>
              <a:rPr kumimoji="0" lang="uk-U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= 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</a:t>
            </a:r>
            <a:r>
              <a:rPr kumimoji="0" lang="uk-U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/ 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</a:t>
            </a:r>
            <a:r>
              <a:rPr kumimoji="0" lang="uk-U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 де 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</a:t>
            </a:r>
            <a:r>
              <a:rPr kumimoji="0" lang="uk-U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кількість перелічених вірно літер, 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</a:t>
            </a:r>
            <a:r>
              <a:rPr kumimoji="0" lang="uk-U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загальна кількість літер. Якщо 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Q</a:t>
            </a:r>
            <a:r>
              <a:rPr kumimoji="0" lang="uk-U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= 0,7 – 0, 8, то обсяг уваги дуже добрий;  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Q</a:t>
            </a:r>
            <a:r>
              <a:rPr kumimoji="0" lang="uk-U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= 0,5 – середній; 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Q</a:t>
            </a:r>
            <a:r>
              <a:rPr kumimoji="0" lang="uk-U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нижче за 0,5 – низький.</a:t>
            </a:r>
            <a:endParaRPr kumimoji="0" lang="uk-UA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1520" y="4077072"/>
            <a:ext cx="856895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6600" b="1" dirty="0">
                <a:latin typeface="Times New Roman" pitchFamily="18" charset="0"/>
                <a:cs typeface="Times New Roman" pitchFamily="18" charset="0"/>
              </a:rPr>
              <a:t>А Л Д Б М И Н П К О</a:t>
            </a:r>
            <a:endParaRPr lang="ru-RU" sz="6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251520" y="260648"/>
            <a:ext cx="8712968" cy="29546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71500" algn="l"/>
              </a:tabLst>
            </a:pPr>
            <a:endParaRPr kumimoji="0" 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1500" algn="l"/>
              </a:tabLst>
            </a:pPr>
            <a:r>
              <a:rPr kumimoji="0" lang="uk-UA" sz="2400" b="1" i="1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Визначити рівень спостережливості.</a:t>
            </a:r>
            <a:endParaRPr lang="ru-RU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571500" algn="l"/>
              </a:tabLst>
            </a:pPr>
            <a:r>
              <a:rPr kumimoji="0" lang="uk-U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Подивіться на дві картини. Вони однакові, крім десяти розбіжностей. Вивчити картинки на протязі 2 хв. Вкажіть ці відмінності. Підрахуйте кількість правильно названих відмінностей, відніміть від них кількість помилково вказаних. Отриману різницю розділить на кількість дійсно існуючих. Чим ближчий результат до 1, тим вищий рівень спостережливості.</a:t>
            </a:r>
            <a:endParaRPr kumimoji="0" lang="uk-UA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3284984"/>
            <a:ext cx="6172200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548680"/>
            <a:ext cx="8568952" cy="53285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4" name="Picture 6" descr="http://school124.edu.kh.ua/files2/images/%D0%B2%D0%BD%D0%B8%D0%BC%D0%B0%D0%BD%D0%B8%D0%B5.jpg?size=1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2160" y="2492896"/>
            <a:ext cx="2857500" cy="4010026"/>
          </a:xfrm>
          <a:prstGeom prst="rect">
            <a:avLst/>
          </a:prstGeom>
          <a:noFill/>
        </p:spPr>
      </p:pic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251520" y="127085"/>
            <a:ext cx="8496944" cy="4278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uk-UA" sz="2800" b="1" i="1" dirty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 </a:t>
            </a:r>
            <a:r>
              <a:rPr kumimoji="0" lang="uk-UA" sz="2800" b="1" i="1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Вкажіть, які умови потрібні для виникнення і підтримання мимовільної та довільної уваги:</a:t>
            </a:r>
            <a:endParaRPr kumimoji="0" lang="ru-RU" sz="2800" b="0" i="0" u="none" strike="noStrike" cap="none" normalizeH="0" baseline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А. Розв’язання невеликих задач.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Б. Властивості подразників: їх незвичайність, абсолютна і відносна сила, контраст між ними, зміна в подразниках.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В. Усвідомлення результатів діяльності в формі внутрішнього звіту.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Г. Найкращий розклад діяльності.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Д. Цікавість матеріалу.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Е. Формування мети діяльності.</a:t>
            </a:r>
            <a:endParaRPr kumimoji="0" lang="uk-UA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887177" y="94074"/>
            <a:ext cx="736964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3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Дослідження різних видів пам’яті.</a:t>
            </a:r>
            <a:endParaRPr kumimoji="0" lang="uk-UA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467544" y="877943"/>
            <a:ext cx="8244408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28600" algn="l"/>
              </a:tabLst>
            </a:pPr>
            <a:r>
              <a:rPr kumimoji="0" lang="uk-UA" sz="2800" b="1" i="1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Дослідити короткочасну пам’ять. </a:t>
            </a:r>
            <a:endParaRPr kumimoji="0" lang="ru-RU" sz="2800" b="0" i="0" u="none" strike="noStrike" cap="none" normalizeH="0" baseline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r>
              <a:rPr kumimoji="0" lang="uk-U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Намалюйте квадрат, розділіть його на 9 частин. Потім на протязі хвилини запам’ятовуйте фігури малюнка. Закрийте його папірцем. В своєму квадраті намалюйте побачені фігурки в потрібних місцях. Визначте показник короткочасної пам’яті ( співвідношення числа вірно відтворених знаків до їх загальної кількості, вираженої у процентах).</a:t>
            </a:r>
            <a:endParaRPr kumimoji="0" lang="uk-UA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3" name="Прямая соединительная линия 22"/>
          <p:cNvCxnSpPr/>
          <p:nvPr/>
        </p:nvCxnSpPr>
        <p:spPr>
          <a:xfrm>
            <a:off x="2339752" y="4149080"/>
            <a:ext cx="0" cy="216024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2339752" y="6309320"/>
            <a:ext cx="3096344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flipV="1">
            <a:off x="5436096" y="4149080"/>
            <a:ext cx="0" cy="216024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>
            <a:off x="2339752" y="4149080"/>
            <a:ext cx="3096344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flipH="1">
            <a:off x="2339752" y="4149080"/>
            <a:ext cx="3096344" cy="216024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flipH="1">
            <a:off x="2411760" y="4149080"/>
            <a:ext cx="1512168" cy="1008112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flipH="1">
            <a:off x="3779912" y="5013176"/>
            <a:ext cx="1656184" cy="1296144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>
            <a:off x="2411760" y="5157192"/>
            <a:ext cx="1368152" cy="115212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>
            <a:off x="3923928" y="4149080"/>
            <a:ext cx="1512168" cy="86409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395536" y="414536"/>
            <a:ext cx="8496944" cy="2369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28600" algn="l"/>
              </a:tabLst>
            </a:pPr>
            <a:r>
              <a:rPr kumimoji="0" lang="uk-UA" sz="2800" b="1" i="1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Дослідити довготривалу пам’ять. </a:t>
            </a:r>
            <a:endParaRPr kumimoji="0" lang="ru-RU" sz="2800" b="0" i="0" u="none" strike="noStrike" cap="none" normalizeH="0" baseline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</a:pPr>
            <a:r>
              <a:rPr kumimoji="0" lang="uk-U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Розгляньте на малюнку 10 геометричних фігур протягом хвилини. Через 15 </a:t>
            </a:r>
            <a:r>
              <a:rPr kumimoji="0" lang="uk-UA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хв</a:t>
            </a:r>
            <a:r>
              <a:rPr kumimoji="0" lang="uk-U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спробуйте відтворити (намалювати) знаки, які ви запам’ятали. Визначте показник довготривалої пам’яті</a:t>
            </a:r>
            <a:r>
              <a:rPr kumimoji="0" lang="uk-UA" sz="24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uk-UA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(співвідношення числа вірно відтворених знаків до їх загальної кількості, вираженої у процентах).</a:t>
            </a:r>
            <a:endParaRPr kumimoji="0" lang="uk-UA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27584" y="3212976"/>
            <a:ext cx="914400" cy="9144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Равнобедренный треугольник 3"/>
          <p:cNvSpPr/>
          <p:nvPr/>
        </p:nvSpPr>
        <p:spPr>
          <a:xfrm>
            <a:off x="2411760" y="3212976"/>
            <a:ext cx="1060704" cy="914400"/>
          </a:xfrm>
          <a:prstGeom prst="triangl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Ромб 4"/>
          <p:cNvSpPr/>
          <p:nvPr/>
        </p:nvSpPr>
        <p:spPr>
          <a:xfrm>
            <a:off x="3995936" y="4725144"/>
            <a:ext cx="1224136" cy="986408"/>
          </a:xfrm>
          <a:prstGeom prst="diamond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899592" y="4869160"/>
            <a:ext cx="914400" cy="9144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Куб 6"/>
          <p:cNvSpPr/>
          <p:nvPr/>
        </p:nvSpPr>
        <p:spPr>
          <a:xfrm>
            <a:off x="2339752" y="4797152"/>
            <a:ext cx="1080120" cy="936104"/>
          </a:xfrm>
          <a:prstGeom prst="cub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Шестиугольник 7"/>
          <p:cNvSpPr/>
          <p:nvPr/>
        </p:nvSpPr>
        <p:spPr>
          <a:xfrm>
            <a:off x="4067944" y="3284984"/>
            <a:ext cx="1060704" cy="914400"/>
          </a:xfrm>
          <a:prstGeom prst="hexagon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Цилиндр 8"/>
          <p:cNvSpPr/>
          <p:nvPr/>
        </p:nvSpPr>
        <p:spPr>
          <a:xfrm>
            <a:off x="5796136" y="3212976"/>
            <a:ext cx="792088" cy="1008112"/>
          </a:xfrm>
          <a:prstGeom prst="can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ердце 9"/>
          <p:cNvSpPr/>
          <p:nvPr/>
        </p:nvSpPr>
        <p:spPr>
          <a:xfrm>
            <a:off x="7308304" y="3284984"/>
            <a:ext cx="1008112" cy="914400"/>
          </a:xfrm>
          <a:prstGeom prst="hear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5-конечная звезда 10"/>
          <p:cNvSpPr/>
          <p:nvPr/>
        </p:nvSpPr>
        <p:spPr>
          <a:xfrm>
            <a:off x="5724128" y="4725144"/>
            <a:ext cx="1080120" cy="1008112"/>
          </a:xfrm>
          <a:prstGeom prst="star5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Крест 11"/>
          <p:cNvSpPr/>
          <p:nvPr/>
        </p:nvSpPr>
        <p:spPr>
          <a:xfrm>
            <a:off x="7380312" y="4797152"/>
            <a:ext cx="1008112" cy="1008112"/>
          </a:xfrm>
          <a:prstGeom prst="plus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179512" y="188640"/>
            <a:ext cx="8748464" cy="2369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28600" algn="l"/>
              </a:tabLst>
            </a:pPr>
            <a:r>
              <a:rPr kumimoji="0" lang="uk-UA" sz="2800" b="1" i="1" u="none" strike="noStrike" cap="none" normalizeH="0" baseline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 Дослідити механічну пам’ять. </a:t>
            </a:r>
            <a:endParaRPr kumimoji="0" lang="ru-RU" sz="2800" b="0" i="0" u="none" strike="noStrike" cap="none" normalizeH="0" baseline="0" dirty="0">
              <a:ln>
                <a:noFill/>
              </a:ln>
              <a:solidFill>
                <a:schemeClr val="accent2">
                  <a:lumMod val="75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</a:pPr>
            <a:r>
              <a:rPr kumimoji="0" lang="uk-U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Запам’ятайте та</a:t>
            </a:r>
            <a:r>
              <a:rPr lang="uk-UA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через 30 </a:t>
            </a:r>
            <a:r>
              <a:rPr lang="uk-UA" sz="2400" dirty="0" err="1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сек</a:t>
            </a:r>
            <a:r>
              <a:rPr kumimoji="0" lang="uk-U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запишіть в наведеному порядку цифри і літери. </a:t>
            </a:r>
            <a:r>
              <a:rPr lang="uk-UA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Визначте показник механічної пам’яті (співвідношення числа вірно відтворених знаків до їх загальної кількості, вираженої у процентах).</a:t>
            </a:r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</a:pP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2420888"/>
            <a:ext cx="856895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</a:pPr>
            <a:r>
              <a:rPr lang="uk-UA" sz="48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Цифри: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</a:pPr>
            <a:r>
              <a:rPr lang="uk-UA" sz="7200" b="1" dirty="0">
                <a:solidFill>
                  <a:srgbClr val="7030A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1 7 3 8 6 3 5 8 1 2</a:t>
            </a:r>
            <a:endParaRPr lang="ru-RU" sz="72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</a:pPr>
            <a:r>
              <a:rPr lang="uk-UA" sz="48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Літери: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</a:pPr>
            <a:r>
              <a:rPr lang="uk-UA" sz="7200" b="1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 а г я к м ф ж ю п</a:t>
            </a:r>
            <a:endParaRPr lang="ru-RU" sz="7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323528" y="229870"/>
            <a:ext cx="8460432" cy="2369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228600" algn="l"/>
              </a:tabLst>
            </a:pPr>
            <a:r>
              <a:rPr kumimoji="0" lang="uk-UA" sz="2800" b="1" i="1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</a:t>
            </a:r>
            <a:r>
              <a:rPr kumimoji="0" lang="uk-UA" sz="2800" b="1" i="1" u="none" strike="noStrike" cap="none" normalizeH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uk-UA" sz="2800" b="1" i="1" u="none" strike="noStrike" cap="none" normalizeH="0" baseline="0" dirty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Дослідити логічно-смислову пам’ять. </a:t>
            </a:r>
            <a:endParaRPr kumimoji="0" lang="ru-RU" sz="2800" b="0" i="0" u="none" strike="noStrike" cap="none" normalizeH="0" baseline="0" dirty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r>
              <a:rPr kumimoji="0" lang="uk-U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Прочитайте слова протягом 30 сек</a:t>
            </a:r>
            <a:r>
              <a:rPr lang="uk-UA" sz="24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uk-U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Напишіть по пам’яті запропоновані слова, закривши таблицю. Визначте показник логічно-смислової пам’яті, який дорівнює відношенню відтворених пар слів до 10. Якщо він більший від 0,6 , то ваша змістова пам’ять розвинена задовільно.</a:t>
            </a:r>
            <a:endParaRPr kumimoji="0" lang="uk-UA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2708920"/>
            <a:ext cx="374441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</a:pPr>
            <a:r>
              <a:rPr lang="uk-UA" sz="3600" b="1" dirty="0">
                <a:solidFill>
                  <a:srgbClr val="80008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Пошта – Лист </a:t>
            </a:r>
            <a:endParaRPr lang="ru-RU" sz="3600" b="1" dirty="0">
              <a:solidFill>
                <a:srgbClr val="80008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</a:pPr>
            <a:r>
              <a:rPr lang="uk-UA" sz="3600" b="1" dirty="0">
                <a:solidFill>
                  <a:srgbClr val="80008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Літера – слово </a:t>
            </a:r>
            <a:endParaRPr lang="ru-RU" sz="3600" b="1" dirty="0">
              <a:solidFill>
                <a:srgbClr val="80008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</a:pPr>
            <a:r>
              <a:rPr lang="uk-UA" sz="3600" b="1" dirty="0">
                <a:solidFill>
                  <a:srgbClr val="80008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Каса – гроші </a:t>
            </a:r>
            <a:endParaRPr lang="ru-RU" sz="3600" b="1" dirty="0">
              <a:solidFill>
                <a:srgbClr val="80008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</a:pPr>
            <a:r>
              <a:rPr lang="uk-UA" sz="3600" b="1" dirty="0">
                <a:solidFill>
                  <a:srgbClr val="80008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Склянка – кава </a:t>
            </a:r>
            <a:endParaRPr lang="ru-RU" sz="3600" b="1" dirty="0">
              <a:solidFill>
                <a:srgbClr val="80008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</a:pPr>
            <a:r>
              <a:rPr lang="uk-UA" sz="3600" b="1" dirty="0">
                <a:solidFill>
                  <a:srgbClr val="80008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Небо – зірка</a:t>
            </a:r>
            <a:r>
              <a:rPr lang="uk-UA" sz="3600" dirty="0">
                <a:solidFill>
                  <a:srgbClr val="80008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lang="ru-RU" sz="3600" dirty="0">
              <a:solidFill>
                <a:srgbClr val="80008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355976" y="3501008"/>
            <a:ext cx="446449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</a:pPr>
            <a:r>
              <a:rPr lang="uk-UA" sz="3600" b="1" dirty="0">
                <a:solidFill>
                  <a:srgbClr val="80008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Театр – вистава</a:t>
            </a:r>
            <a:endParaRPr lang="ru-RU" sz="3600" b="1" dirty="0">
              <a:solidFill>
                <a:srgbClr val="80008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</a:pPr>
            <a:r>
              <a:rPr lang="uk-UA" sz="3600" b="1" dirty="0">
                <a:solidFill>
                  <a:srgbClr val="80008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Дощ – парасолька </a:t>
            </a:r>
            <a:endParaRPr lang="ru-RU" sz="3600" b="1" dirty="0">
              <a:solidFill>
                <a:srgbClr val="80008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</a:pPr>
            <a:r>
              <a:rPr lang="uk-UA" sz="3600" b="1" dirty="0">
                <a:solidFill>
                  <a:srgbClr val="80008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Око – ніс </a:t>
            </a:r>
            <a:endParaRPr lang="ru-RU" sz="3600" b="1" dirty="0">
              <a:solidFill>
                <a:srgbClr val="80008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</a:pPr>
            <a:r>
              <a:rPr lang="uk-UA" sz="3600" b="1" dirty="0">
                <a:solidFill>
                  <a:srgbClr val="80008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Риба – вода </a:t>
            </a:r>
            <a:endParaRPr lang="ru-RU" sz="3600" b="1" dirty="0">
              <a:solidFill>
                <a:srgbClr val="80008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228600" algn="l"/>
              </a:tabLst>
            </a:pPr>
            <a:r>
              <a:rPr lang="uk-UA" sz="3600" b="1" dirty="0">
                <a:solidFill>
                  <a:srgbClr val="80008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Трактор – поле </a:t>
            </a:r>
            <a:endParaRPr lang="ru-RU" sz="3600" b="1" dirty="0">
              <a:solidFill>
                <a:srgbClr val="80008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508</Words>
  <Application>Microsoft Office PowerPoint</Application>
  <PresentationFormat>Экран (4:3)</PresentationFormat>
  <Paragraphs>46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Calibri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alex</dc:creator>
  <cp:lastModifiedBy>Kostya</cp:lastModifiedBy>
  <cp:revision>14</cp:revision>
  <dcterms:created xsi:type="dcterms:W3CDTF">2014-04-15T19:59:31Z</dcterms:created>
  <dcterms:modified xsi:type="dcterms:W3CDTF">2022-04-16T20:47:30Z</dcterms:modified>
</cp:coreProperties>
</file>