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60" r:id="rId3"/>
    <p:sldId id="261" r:id="rId4"/>
    <p:sldId id="262" r:id="rId5"/>
    <p:sldId id="263" r:id="rId6"/>
    <p:sldId id="265" r:id="rId7"/>
    <p:sldId id="285" r:id="rId8"/>
    <p:sldId id="286" r:id="rId9"/>
    <p:sldId id="287" r:id="rId10"/>
    <p:sldId id="295" r:id="rId11"/>
    <p:sldId id="266" r:id="rId12"/>
    <p:sldId id="288" r:id="rId13"/>
    <p:sldId id="289" r:id="rId14"/>
    <p:sldId id="296" r:id="rId15"/>
    <p:sldId id="291" r:id="rId16"/>
    <p:sldId id="293" r:id="rId17"/>
    <p:sldId id="294" r:id="rId18"/>
    <p:sldId id="279" r:id="rId19"/>
    <p:sldId id="281" r:id="rId20"/>
  </p:sldIdLst>
  <p:sldSz cx="9144000" cy="5143500" type="screen16x9"/>
  <p:notesSz cx="6858000" cy="9144000"/>
  <p:embeddedFontLst>
    <p:embeddedFont>
      <p:font typeface="Dosis" charset="0"/>
      <p:regular r:id="rId22"/>
      <p:bold r:id="rId23"/>
    </p:embeddedFont>
    <p:embeddedFont>
      <p:font typeface="Roboto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35815880-6937-4BEF-9F65-6F9DA07F5B28}">
  <a:tblStyle styleId="{35815880-6937-4BEF-9F65-6F9DA07F5B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69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22222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1025" y="-11025"/>
            <a:ext cx="9144000" cy="5143500"/>
          </a:xfrm>
          <a:prstGeom prst="rect">
            <a:avLst/>
          </a:prstGeom>
          <a:solidFill>
            <a:srgbClr val="222222">
              <a:alpha val="64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086350" y="-38100"/>
            <a:ext cx="4114800" cy="5219700"/>
          </a:xfrm>
          <a:custGeom>
            <a:avLst/>
            <a:gdLst/>
            <a:ahLst/>
            <a:cxnLst/>
            <a:rect l="l" t="t" r="r" b="b"/>
            <a:pathLst>
              <a:path w="164592" h="208788" extrusionOk="0">
                <a:moveTo>
                  <a:pt x="0" y="1524"/>
                </a:moveTo>
                <a:lnTo>
                  <a:pt x="107442" y="208788"/>
                </a:lnTo>
                <a:lnTo>
                  <a:pt x="164592" y="208788"/>
                </a:lnTo>
                <a:lnTo>
                  <a:pt x="164592" y="0"/>
                </a:lnTo>
                <a:close/>
              </a:path>
            </a:pathLst>
          </a:custGeom>
          <a:solidFill>
            <a:srgbClr val="FF8700">
              <a:alpha val="85380"/>
            </a:srgbClr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 flipH="1">
            <a:off x="-418950" y="4394400"/>
            <a:ext cx="8172300" cy="749100"/>
          </a:xfrm>
          <a:prstGeom prst="parallelogram">
            <a:avLst>
              <a:gd name="adj" fmla="val 51542"/>
            </a:avLst>
          </a:prstGeom>
          <a:solidFill>
            <a:srgbClr val="FFFFFF">
              <a:alpha val="176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4343"/>
              </a:solidFill>
            </a:endParaRPr>
          </a:p>
        </p:txBody>
      </p:sp>
      <p:sp>
        <p:nvSpPr>
          <p:cNvPr id="13" name="Google Shape;13;p2"/>
          <p:cNvSpPr/>
          <p:nvPr/>
        </p:nvSpPr>
        <p:spPr>
          <a:xfrm flipH="1">
            <a:off x="1028475" y="416640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028475" y="0"/>
            <a:ext cx="5238600" cy="402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-44050" y="-38100"/>
            <a:ext cx="4139800" cy="5192625"/>
          </a:xfrm>
          <a:custGeom>
            <a:avLst/>
            <a:gdLst/>
            <a:ahLst/>
            <a:cxnLst/>
            <a:rect l="l" t="t" r="r" b="b"/>
            <a:pathLst>
              <a:path w="165592" h="207705" extrusionOk="0">
                <a:moveTo>
                  <a:pt x="165592" y="207264"/>
                </a:moveTo>
                <a:lnTo>
                  <a:pt x="58150" y="0"/>
                </a:lnTo>
                <a:lnTo>
                  <a:pt x="0" y="643"/>
                </a:lnTo>
                <a:lnTo>
                  <a:pt x="881" y="207705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23" name="Google Shape;23;p4"/>
          <p:cNvSpPr/>
          <p:nvPr/>
        </p:nvSpPr>
        <p:spPr>
          <a:xfrm flipH="1">
            <a:off x="-647600" y="-14750"/>
            <a:ext cx="24819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990375" y="1021950"/>
            <a:ext cx="7343100" cy="33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57200" rtl="0">
              <a:spcBef>
                <a:spcPts val="600"/>
              </a:spcBef>
              <a:spcAft>
                <a:spcPts val="0"/>
              </a:spcAft>
              <a:buSzPts val="3600"/>
              <a:buChar char="▸"/>
              <a:defRPr sz="3600" i="1"/>
            </a:lvl1pPr>
            <a:lvl2pPr marL="914400" lvl="1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2pPr>
            <a:lvl3pPr marL="1371600" lvl="2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3pPr>
            <a:lvl4pPr marL="1828800" lvl="3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4pPr>
            <a:lvl5pPr marL="2286000" lvl="4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5pPr>
            <a:lvl6pPr marL="2743200" lvl="5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6pPr>
            <a:lvl7pPr marL="3200400" lvl="6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7pPr>
            <a:lvl8pPr marL="3657600" lvl="7" indent="-457200" rtl="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8pPr>
            <a:lvl9pPr marL="4114800" lvl="8" indent="-457200">
              <a:spcBef>
                <a:spcPts val="0"/>
              </a:spcBef>
              <a:spcAft>
                <a:spcPts val="0"/>
              </a:spcAft>
              <a:buSzPts val="3600"/>
              <a:buChar char="▹"/>
              <a:defRPr sz="3600" i="1"/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-121150" y="-271850"/>
            <a:ext cx="19557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rPr>
              <a:t>“</a:t>
            </a:r>
            <a:endParaRPr sz="15000">
              <a:solidFill>
                <a:srgbClr val="FFFFFF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26" name="Google Shape;26;p4"/>
          <p:cNvSpPr/>
          <p:nvPr/>
        </p:nvSpPr>
        <p:spPr>
          <a:xfrm flipH="1">
            <a:off x="1440947" y="-14750"/>
            <a:ext cx="7458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 flipH="1">
            <a:off x="6957299" y="4394650"/>
            <a:ext cx="26439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 txBox="1"/>
          <p:nvPr/>
        </p:nvSpPr>
        <p:spPr>
          <a:xfrm>
            <a:off x="6957475" y="4137550"/>
            <a:ext cx="21864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rPr>
              <a:t>”</a:t>
            </a:r>
            <a:endParaRPr sz="15000">
              <a:solidFill>
                <a:srgbClr val="FFFFFF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29" name="Google Shape;29;p4"/>
          <p:cNvSpPr/>
          <p:nvPr/>
        </p:nvSpPr>
        <p:spPr>
          <a:xfrm flipH="1">
            <a:off x="6626547" y="4394650"/>
            <a:ext cx="7458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32" name="Google Shape;32;p5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▸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▹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▹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42" name="Google Shape;42;p6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6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6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1101386" y="272850"/>
            <a:ext cx="75744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 b="0"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1101375" y="1311550"/>
            <a:ext cx="368190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SzPts val="2600"/>
              <a:buChar char="▸"/>
              <a:defRPr sz="2600"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5004949" y="1311550"/>
            <a:ext cx="368190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SzPts val="2600"/>
              <a:buChar char="▸"/>
              <a:defRPr sz="2600"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▹"/>
              <a:defRPr sz="2600"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53" name="Google Shape;53;p7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7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7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7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7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body" idx="1"/>
          </p:nvPr>
        </p:nvSpPr>
        <p:spPr>
          <a:xfrm>
            <a:off x="1104900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body" idx="2"/>
          </p:nvPr>
        </p:nvSpPr>
        <p:spPr>
          <a:xfrm>
            <a:off x="3652189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3"/>
          </p:nvPr>
        </p:nvSpPr>
        <p:spPr>
          <a:xfrm>
            <a:off x="6199478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 sz="2000"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TITLE_ONLY_1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FFFFF">
              <a:alpha val="17690"/>
            </a:srgbClr>
          </a:solidFill>
          <a:ln>
            <a:noFill/>
          </a:ln>
        </p:spPr>
      </p:sp>
      <p:sp>
        <p:nvSpPr>
          <p:cNvPr id="74" name="Google Shape;74;p9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9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9"/>
          <p:cNvSpPr/>
          <p:nvPr/>
        </p:nvSpPr>
        <p:spPr>
          <a:xfrm flipH="1">
            <a:off x="742953" y="272850"/>
            <a:ext cx="7505700" cy="749100"/>
          </a:xfrm>
          <a:prstGeom prst="parallelogram">
            <a:avLst>
              <a:gd name="adj" fmla="val 51542"/>
            </a:avLst>
          </a:prstGeom>
          <a:solidFill>
            <a:srgbClr val="222222">
              <a:alpha val="64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9"/>
          <p:cNvSpPr/>
          <p:nvPr/>
        </p:nvSpPr>
        <p:spPr>
          <a:xfrm flipH="1">
            <a:off x="7861618" y="272850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9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91" name="Google Shape;91;p11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1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inverted">
  <p:cSld name="BLANK_1">
    <p:bg>
      <p:bgPr>
        <a:solidFill>
          <a:srgbClr val="22222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</p:sp>
      <p:sp>
        <p:nvSpPr>
          <p:cNvPr id="97" name="Google Shape;97;p12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2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4900" y="1200150"/>
            <a:ext cx="75819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13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8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sX0_yXLchhQ_pj_QLyakgbpGqo5Sdf0K/view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tud.com.ua/19964/strahova_sprava/strahuvannya_mayn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"/>
          <p:cNvSpPr txBox="1">
            <a:spLocks noGrp="1"/>
          </p:cNvSpPr>
          <p:nvPr>
            <p:ph type="ctrTitle"/>
          </p:nvPr>
        </p:nvSpPr>
        <p:spPr>
          <a:xfrm>
            <a:off x="1028475" y="0"/>
            <a:ext cx="5238600" cy="402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Страхування майна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0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Не </a:t>
            </a:r>
            <a:r>
              <a:rPr lang="ru-RU" dirty="0" err="1" smtClean="0"/>
              <a:t>відшкодовуються</a:t>
            </a:r>
            <a:r>
              <a:rPr lang="ru-RU" dirty="0" smtClean="0"/>
              <a:t> </a:t>
            </a:r>
            <a:r>
              <a:rPr lang="ru-RU" dirty="0" err="1" smtClean="0"/>
              <a:t>збитки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відбулися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:</a:t>
            </a:r>
            <a:endParaRPr dirty="0"/>
          </a:p>
        </p:txBody>
      </p:sp>
      <p:sp>
        <p:nvSpPr>
          <p:cNvPr id="254" name="Google Shape;254;p30"/>
          <p:cNvSpPr txBox="1">
            <a:spLocks noGrp="1"/>
          </p:cNvSpPr>
          <p:nvPr>
            <p:ph type="body" idx="1"/>
          </p:nvPr>
        </p:nvSpPr>
        <p:spPr>
          <a:xfrm>
            <a:off x="1104900" y="13767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100" dirty="0" smtClean="0"/>
              <a:t>• </a:t>
            </a:r>
            <a:r>
              <a:rPr lang="ru-RU" sz="1100" dirty="0" err="1" smtClean="0"/>
              <a:t>наміру</a:t>
            </a:r>
            <a:r>
              <a:rPr lang="ru-RU" sz="1100" dirty="0" smtClean="0"/>
              <a:t>, </a:t>
            </a:r>
            <a:r>
              <a:rPr lang="ru-RU" sz="1100" dirty="0" err="1" smtClean="0"/>
              <a:t>грубої</a:t>
            </a:r>
            <a:r>
              <a:rPr lang="ru-RU" sz="1100" dirty="0" smtClean="0"/>
              <a:t> </a:t>
            </a:r>
            <a:r>
              <a:rPr lang="ru-RU" sz="1100" dirty="0" err="1" smtClean="0"/>
              <a:t>необережності</a:t>
            </a:r>
            <a:r>
              <a:rPr lang="ru-RU" sz="1100" dirty="0" smtClean="0"/>
              <a:t> </a:t>
            </a:r>
            <a:r>
              <a:rPr lang="ru-RU" sz="1100" dirty="0" err="1" smtClean="0"/>
              <a:t>страхувальника</a:t>
            </a:r>
            <a:r>
              <a:rPr lang="ru-RU" sz="1100" dirty="0" smtClean="0"/>
              <a:t>, </a:t>
            </a:r>
            <a:r>
              <a:rPr lang="ru-RU" sz="1100" dirty="0" err="1" smtClean="0"/>
              <a:t>вигодонабувача</a:t>
            </a:r>
            <a:r>
              <a:rPr lang="ru-RU" sz="1100" dirty="0" smtClean="0"/>
              <a:t> </a:t>
            </a:r>
            <a:r>
              <a:rPr lang="ru-RU" sz="1100" dirty="0" err="1" smtClean="0"/>
              <a:t>або</a:t>
            </a:r>
            <a:r>
              <a:rPr lang="ru-RU" sz="1100" dirty="0" smtClean="0"/>
              <a:t> </a:t>
            </a:r>
            <a:r>
              <a:rPr lang="ru-RU" sz="1100" dirty="0" err="1" smtClean="0"/>
              <a:t>їх</a:t>
            </a:r>
            <a:r>
              <a:rPr lang="ru-RU" sz="1100" dirty="0" smtClean="0"/>
              <a:t> </a:t>
            </a:r>
            <a:r>
              <a:rPr lang="ru-RU" sz="1100" dirty="0" err="1" smtClean="0"/>
              <a:t>представників</a:t>
            </a:r>
            <a:r>
              <a:rPr lang="ru-RU" sz="1100" dirty="0" smtClean="0"/>
              <a:t>, </a:t>
            </a:r>
            <a:r>
              <a:rPr lang="ru-RU" sz="1100" dirty="0" err="1" smtClean="0"/>
              <a:t>навіть</a:t>
            </a:r>
            <a:r>
              <a:rPr lang="ru-RU" sz="1100" dirty="0" smtClean="0"/>
              <a:t> </a:t>
            </a:r>
            <a:r>
              <a:rPr lang="ru-RU" sz="1100" dirty="0" err="1" smtClean="0"/>
              <a:t>якщо</a:t>
            </a:r>
            <a:r>
              <a:rPr lang="ru-RU" sz="1100" dirty="0" smtClean="0"/>
              <a:t> </a:t>
            </a:r>
            <a:r>
              <a:rPr lang="ru-RU" sz="1100" dirty="0" err="1" smtClean="0"/>
              <a:t>збиток</a:t>
            </a:r>
            <a:r>
              <a:rPr lang="ru-RU" sz="1100" dirty="0" smtClean="0"/>
              <a:t> </a:t>
            </a:r>
            <a:r>
              <a:rPr lang="ru-RU" sz="1100" dirty="0" err="1" smtClean="0"/>
              <a:t>був</a:t>
            </a:r>
            <a:r>
              <a:rPr lang="ru-RU" sz="1100" dirty="0" smtClean="0"/>
              <a:t> результатом </a:t>
            </a:r>
            <a:r>
              <a:rPr lang="ru-RU" sz="1100" dirty="0" err="1" smtClean="0"/>
              <a:t>реалізації</a:t>
            </a:r>
            <a:r>
              <a:rPr lang="ru-RU" sz="1100" dirty="0" smtClean="0"/>
              <a:t> </a:t>
            </a:r>
            <a:r>
              <a:rPr lang="ru-RU" sz="1100" dirty="0" err="1" smtClean="0"/>
              <a:t>застрахованого</a:t>
            </a:r>
            <a:r>
              <a:rPr lang="ru-RU" sz="1100" dirty="0" smtClean="0"/>
              <a:t> </a:t>
            </a:r>
            <a:r>
              <a:rPr lang="ru-RU" sz="1100" dirty="0" err="1" smtClean="0"/>
              <a:t>ризику</a:t>
            </a:r>
            <a:r>
              <a:rPr lang="ru-RU" sz="1100" dirty="0" smtClean="0"/>
              <a:t>, </a:t>
            </a:r>
            <a:r>
              <a:rPr lang="ru-RU" sz="1100" dirty="0" err="1" smtClean="0"/>
              <a:t>зазначеного</a:t>
            </a:r>
            <a:r>
              <a:rPr lang="ru-RU" sz="1100" dirty="0" smtClean="0"/>
              <a:t> в </a:t>
            </a:r>
            <a:r>
              <a:rPr lang="ru-RU" sz="1100" dirty="0" err="1" smtClean="0"/>
              <a:t>тексті</a:t>
            </a:r>
            <a:r>
              <a:rPr lang="ru-RU" sz="1100" dirty="0" smtClean="0"/>
              <a:t> договору </a:t>
            </a:r>
            <a:r>
              <a:rPr lang="ru-RU" sz="1100" dirty="0" err="1" smtClean="0"/>
              <a:t>страхування</a:t>
            </a:r>
            <a:r>
              <a:rPr lang="ru-RU" sz="1100" dirty="0" smtClean="0"/>
              <a:t>;</a:t>
            </a:r>
            <a:endParaRPr sz="1100" dirty="0"/>
          </a:p>
        </p:txBody>
      </p:sp>
      <p:sp>
        <p:nvSpPr>
          <p:cNvPr id="255" name="Google Shape;255;p30"/>
          <p:cNvSpPr txBox="1">
            <a:spLocks noGrp="1"/>
          </p:cNvSpPr>
          <p:nvPr>
            <p:ph type="body" idx="2"/>
          </p:nvPr>
        </p:nvSpPr>
        <p:spPr>
          <a:xfrm>
            <a:off x="3652188" y="13767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err="1" smtClean="0"/>
              <a:t>самозаймання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бродіння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гниття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інших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природних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властивостей</a:t>
            </a:r>
            <a:r>
              <a:rPr lang="ru-RU" sz="1200" dirty="0" smtClean="0"/>
              <a:t> </a:t>
            </a:r>
            <a:r>
              <a:rPr lang="ru-RU" sz="1200" dirty="0" err="1" smtClean="0"/>
              <a:t>застрахованих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об'єктів</a:t>
            </a:r>
            <a:r>
              <a:rPr lang="ru-RU" sz="1200" dirty="0" smtClean="0"/>
              <a:t>;</a:t>
            </a:r>
            <a:endParaRPr sz="1200" dirty="0"/>
          </a:p>
        </p:txBody>
      </p:sp>
      <p:sp>
        <p:nvSpPr>
          <p:cNvPr id="256" name="Google Shape;256;p30"/>
          <p:cNvSpPr txBox="1">
            <a:spLocks noGrp="1"/>
          </p:cNvSpPr>
          <p:nvPr>
            <p:ph type="body" idx="3"/>
          </p:nvPr>
        </p:nvSpPr>
        <p:spPr>
          <a:xfrm>
            <a:off x="6199476" y="1131590"/>
            <a:ext cx="2423100" cy="13681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900" b="1" dirty="0"/>
          </a:p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smtClean="0"/>
              <a:t>в </a:t>
            </a:r>
            <a:r>
              <a:rPr lang="ru-RU" sz="1200" dirty="0" err="1" smtClean="0"/>
              <a:t>результаті</a:t>
            </a:r>
            <a:r>
              <a:rPr lang="ru-RU" sz="1200" dirty="0" smtClean="0"/>
              <a:t> </a:t>
            </a:r>
            <a:r>
              <a:rPr lang="ru-RU" sz="1200" dirty="0" err="1" smtClean="0"/>
              <a:t>обробки</a:t>
            </a:r>
            <a:r>
              <a:rPr lang="ru-RU" sz="1200" dirty="0" smtClean="0"/>
              <a:t> майна </a:t>
            </a:r>
            <a:r>
              <a:rPr lang="ru-RU" sz="1200" dirty="0" smtClean="0"/>
              <a:t>вогнем, теплом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іншим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термічним</a:t>
            </a:r>
            <a:r>
              <a:rPr lang="ru-RU" sz="1200" dirty="0" smtClean="0"/>
              <a:t> </a:t>
            </a:r>
            <a:r>
              <a:rPr lang="ru-RU" sz="1200" dirty="0" err="1" smtClean="0"/>
              <a:t>впливом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метою </a:t>
            </a:r>
            <a:r>
              <a:rPr lang="ru-RU" sz="1200" dirty="0" err="1" smtClean="0"/>
              <a:t>переробки</a:t>
            </a:r>
            <a:r>
              <a:rPr lang="ru-RU" sz="1200" dirty="0" smtClean="0"/>
              <a:t> </a:t>
            </a:r>
            <a:r>
              <a:rPr lang="ru-RU" sz="1200" dirty="0" err="1" smtClean="0"/>
              <a:t>чи</a:t>
            </a:r>
            <a:r>
              <a:rPr lang="ru-RU" sz="1200" dirty="0" smtClean="0"/>
              <a:t> </a:t>
            </a:r>
            <a:r>
              <a:rPr lang="ru-RU" sz="1200" dirty="0" err="1" smtClean="0"/>
              <a:t>інших</a:t>
            </a:r>
            <a:r>
              <a:rPr lang="ru-RU" sz="1200" dirty="0" smtClean="0"/>
              <a:t> </a:t>
            </a:r>
            <a:r>
              <a:rPr lang="ru-RU" sz="1200" dirty="0" err="1" smtClean="0"/>
              <a:t>цілей</a:t>
            </a:r>
            <a:r>
              <a:rPr lang="ru-RU" sz="1200" dirty="0" smtClean="0"/>
              <a:t>.</a:t>
            </a:r>
            <a:endParaRPr sz="1200" dirty="0"/>
          </a:p>
        </p:txBody>
      </p:sp>
      <p:sp>
        <p:nvSpPr>
          <p:cNvPr id="257" name="Google Shape;257;p30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258" name="Google Shape;258;p30"/>
          <p:cNvSpPr txBox="1">
            <a:spLocks noGrp="1"/>
          </p:cNvSpPr>
          <p:nvPr>
            <p:ph type="body" idx="1"/>
          </p:nvPr>
        </p:nvSpPr>
        <p:spPr>
          <a:xfrm>
            <a:off x="1104900" y="29769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err="1" smtClean="0"/>
              <a:t>поступового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погіршення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властивостей</a:t>
            </a:r>
            <a:r>
              <a:rPr lang="ru-RU" sz="1200" dirty="0" smtClean="0"/>
              <a:t> </a:t>
            </a:r>
            <a:r>
              <a:rPr lang="ru-RU" sz="1200" dirty="0" err="1" smtClean="0"/>
              <a:t>застрахованого</a:t>
            </a:r>
            <a:r>
              <a:rPr lang="ru-RU" sz="1200" dirty="0" smtClean="0"/>
              <a:t> майна через </a:t>
            </a:r>
            <a:r>
              <a:rPr lang="ru-RU" sz="1200" dirty="0" err="1" smtClean="0"/>
              <a:t>фізичного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зносу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(</a:t>
            </a:r>
            <a:r>
              <a:rPr lang="ru-RU" sz="1200" dirty="0" err="1" smtClean="0"/>
              <a:t>або</a:t>
            </a:r>
            <a:r>
              <a:rPr lang="ru-RU" sz="1200" dirty="0" smtClean="0"/>
              <a:t>) </a:t>
            </a:r>
            <a:r>
              <a:rPr lang="ru-RU" sz="1200" dirty="0" err="1" smtClean="0"/>
              <a:t>невідповідного</a:t>
            </a:r>
            <a:r>
              <a:rPr lang="ru-RU" sz="1200" dirty="0" smtClean="0"/>
              <a:t> догляду;</a:t>
            </a:r>
            <a:endParaRPr sz="1200" dirty="0"/>
          </a:p>
        </p:txBody>
      </p:sp>
      <p:sp>
        <p:nvSpPr>
          <p:cNvPr id="259" name="Google Shape;259;p30"/>
          <p:cNvSpPr txBox="1">
            <a:spLocks noGrp="1"/>
          </p:cNvSpPr>
          <p:nvPr>
            <p:ph type="body" idx="2"/>
          </p:nvPr>
        </p:nvSpPr>
        <p:spPr>
          <a:xfrm>
            <a:off x="3652188" y="2715766"/>
            <a:ext cx="2423100" cy="17281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050" b="1" dirty="0"/>
          </a:p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err="1" smtClean="0"/>
              <a:t>руйнування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знищення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застрахованих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об'єктів</a:t>
            </a:r>
            <a:r>
              <a:rPr lang="ru-RU" sz="1200" dirty="0" smtClean="0"/>
              <a:t>, </a:t>
            </a:r>
            <a:r>
              <a:rPr lang="ru-RU" sz="1200" dirty="0" err="1" smtClean="0"/>
              <a:t>якщо</a:t>
            </a:r>
            <a:r>
              <a:rPr lang="ru-RU" sz="1200" dirty="0" smtClean="0"/>
              <a:t> вони </a:t>
            </a:r>
            <a:r>
              <a:rPr lang="ru-RU" sz="1200" dirty="0" err="1" smtClean="0"/>
              <a:t>викликані</a:t>
            </a:r>
            <a:r>
              <a:rPr lang="ru-RU" sz="1200" dirty="0" smtClean="0"/>
              <a:t> не </a:t>
            </a:r>
            <a:r>
              <a:rPr lang="ru-RU" sz="1200" dirty="0" err="1" smtClean="0"/>
              <a:t>страховим</a:t>
            </a:r>
            <a:r>
              <a:rPr lang="ru-RU" sz="1200" dirty="0" smtClean="0"/>
              <a:t> </a:t>
            </a:r>
            <a:r>
              <a:rPr lang="ru-RU" sz="1200" dirty="0" err="1" smtClean="0"/>
              <a:t>випадком</a:t>
            </a:r>
            <a:r>
              <a:rPr lang="ru-RU" sz="1200" dirty="0" smtClean="0"/>
              <a:t>, а </a:t>
            </a:r>
            <a:r>
              <a:rPr lang="ru-RU" sz="1200" dirty="0" err="1" smtClean="0"/>
              <a:t>іншими</a:t>
            </a:r>
            <a:r>
              <a:rPr lang="ru-RU" sz="1200" dirty="0" smtClean="0"/>
              <a:t> </a:t>
            </a:r>
            <a:r>
              <a:rPr lang="ru-RU" sz="1200" dirty="0" smtClean="0"/>
              <a:t>причинами;</a:t>
            </a:r>
            <a:endParaRPr sz="1200" dirty="0"/>
          </a:p>
        </p:txBody>
      </p:sp>
      <p:sp>
        <p:nvSpPr>
          <p:cNvPr id="260" name="Google Shape;260;p30"/>
          <p:cNvSpPr txBox="1">
            <a:spLocks noGrp="1"/>
          </p:cNvSpPr>
          <p:nvPr>
            <p:ph type="body" idx="3"/>
          </p:nvPr>
        </p:nvSpPr>
        <p:spPr>
          <a:xfrm>
            <a:off x="6199476" y="29769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err="1" smtClean="0"/>
              <a:t>дефектів</a:t>
            </a:r>
            <a:r>
              <a:rPr lang="ru-RU" sz="1200" dirty="0" smtClean="0"/>
              <a:t> </a:t>
            </a:r>
            <a:r>
              <a:rPr lang="ru-RU" sz="1200" dirty="0" smtClean="0"/>
              <a:t>при </a:t>
            </a:r>
            <a:r>
              <a:rPr lang="ru-RU" sz="1200" dirty="0" err="1" smtClean="0"/>
              <a:t>будівництві</a:t>
            </a:r>
            <a:r>
              <a:rPr lang="ru-RU" sz="1200" dirty="0" smtClean="0"/>
              <a:t> та (</a:t>
            </a:r>
            <a:r>
              <a:rPr lang="ru-RU" sz="1200" dirty="0" err="1" smtClean="0"/>
              <a:t>або</a:t>
            </a:r>
            <a:r>
              <a:rPr lang="ru-RU" sz="1200" dirty="0" smtClean="0"/>
              <a:t>) </a:t>
            </a:r>
            <a:r>
              <a:rPr lang="ru-RU" sz="1200" dirty="0" err="1" smtClean="0"/>
              <a:t>помилок</a:t>
            </a:r>
            <a:r>
              <a:rPr lang="ru-RU" sz="1200" dirty="0" smtClean="0"/>
              <a:t> в </a:t>
            </a:r>
            <a:r>
              <a:rPr lang="ru-RU" sz="1200" dirty="0" err="1" smtClean="0"/>
              <a:t>проектуванні</a:t>
            </a:r>
            <a:r>
              <a:rPr lang="ru-RU" sz="1200" dirty="0" smtClean="0"/>
              <a:t>. </a:t>
            </a:r>
            <a:r>
              <a:rPr lang="ru-RU" sz="1200" dirty="0" err="1" smtClean="0"/>
              <a:t>Дані</a:t>
            </a:r>
            <a:r>
              <a:rPr lang="ru-RU" sz="1200" dirty="0" smtClean="0"/>
              <a:t> </a:t>
            </a:r>
            <a:r>
              <a:rPr lang="ru-RU" sz="1200" dirty="0" err="1" smtClean="0"/>
              <a:t>збитки</a:t>
            </a:r>
            <a:r>
              <a:rPr lang="ru-RU" sz="1200" dirty="0" smtClean="0"/>
              <a:t> -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об'єкт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відповідальності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будівельників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проектувальників</a:t>
            </a:r>
            <a:r>
              <a:rPr lang="ru-RU" sz="1200" dirty="0" smtClean="0"/>
              <a:t>.</a:t>
            </a:r>
            <a:endParaRPr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114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1800" dirty="0" err="1" smtClean="0"/>
              <a:t>Якщо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страхувальник</a:t>
            </a:r>
            <a:r>
              <a:rPr lang="ru-RU" sz="1800" dirty="0" smtClean="0"/>
              <a:t> </a:t>
            </a:r>
            <a:r>
              <a:rPr lang="ru-RU" sz="1800" dirty="0" err="1" smtClean="0"/>
              <a:t>хоче</a:t>
            </a:r>
            <a:r>
              <a:rPr lang="ru-RU" sz="1800" dirty="0" smtClean="0"/>
              <a:t> </a:t>
            </a:r>
            <a:r>
              <a:rPr lang="ru-RU" sz="1800" dirty="0" err="1" smtClean="0"/>
              <a:t>застрахувати</a:t>
            </a:r>
            <a:r>
              <a:rPr lang="ru-RU" sz="1800" dirty="0" smtClean="0"/>
              <a:t> </a:t>
            </a:r>
            <a:r>
              <a:rPr lang="ru-RU" sz="1800" dirty="0" err="1" smtClean="0"/>
              <a:t>своє</a:t>
            </a:r>
            <a:r>
              <a:rPr lang="ru-RU" sz="1800" dirty="0" smtClean="0"/>
              <a:t> </a:t>
            </a:r>
            <a:r>
              <a:rPr lang="ru-RU" sz="1800" dirty="0" err="1" smtClean="0"/>
              <a:t>майно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більшості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відомих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ризиків</a:t>
            </a:r>
            <a:r>
              <a:rPr lang="ru-RU" sz="1800" dirty="0" smtClean="0"/>
              <a:t>, то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</a:t>
            </a:r>
            <a:r>
              <a:rPr lang="ru-RU" sz="1800" dirty="0" err="1" smtClean="0"/>
              <a:t>застосовуватися</a:t>
            </a:r>
            <a:r>
              <a:rPr lang="ru-RU" sz="1800" dirty="0" smtClean="0"/>
              <a:t> так </a:t>
            </a:r>
            <a:r>
              <a:rPr lang="ru-RU" sz="1800" dirty="0" err="1" smtClean="0"/>
              <a:t>зване</a:t>
            </a:r>
            <a:r>
              <a:rPr lang="ru-RU" sz="1800" dirty="0" smtClean="0"/>
              <a:t> </a:t>
            </a:r>
            <a:r>
              <a:rPr lang="ru-RU" sz="1800" b="1" i="1" dirty="0" err="1" smtClean="0"/>
              <a:t>страхування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від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усіх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ризиків</a:t>
            </a:r>
            <a:r>
              <a:rPr lang="ru-RU" sz="1800" b="1" i="1" dirty="0" smtClean="0"/>
              <a:t>.</a:t>
            </a:r>
            <a:r>
              <a:rPr lang="ru-RU" sz="1800" dirty="0" smtClean="0"/>
              <a:t> </a:t>
            </a:r>
            <a:endParaRPr sz="1800" dirty="0"/>
          </a:p>
        </p:txBody>
      </p:sp>
      <p:sp>
        <p:nvSpPr>
          <p:cNvPr id="191" name="Google Shape;191;p2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>
            <a:spLocks noGrp="1"/>
          </p:cNvSpPr>
          <p:nvPr>
            <p:ph type="title"/>
          </p:nvPr>
        </p:nvSpPr>
        <p:spPr>
          <a:xfrm>
            <a:off x="1104900" y="276074"/>
            <a:ext cx="6724500" cy="7835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Добровільне страхування транспортного засобу або КАСКО </a:t>
            </a:r>
            <a:r>
              <a:rPr lang="uk-UA" sz="1200" dirty="0" smtClean="0"/>
              <a:t>(комплексне автомобільне страхування, крім відповідальності)</a:t>
            </a:r>
            <a:endParaRPr sz="1200" dirty="0"/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1"/>
          </p:nvPr>
        </p:nvSpPr>
        <p:spPr>
          <a:xfrm>
            <a:off x="179512" y="1224350"/>
            <a:ext cx="1872208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p21"/>
          <p:cNvSpPr txBox="1">
            <a:spLocks noGrp="1"/>
          </p:cNvSpPr>
          <p:nvPr>
            <p:ph type="body" idx="2"/>
          </p:nvPr>
        </p:nvSpPr>
        <p:spPr>
          <a:xfrm>
            <a:off x="2267744" y="1203598"/>
            <a:ext cx="3807545" cy="3744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76" name="Google Shape;176;p21"/>
          <p:cNvSpPr txBox="1">
            <a:spLocks noGrp="1"/>
          </p:cNvSpPr>
          <p:nvPr>
            <p:ph type="body" idx="3"/>
          </p:nvPr>
        </p:nvSpPr>
        <p:spPr>
          <a:xfrm>
            <a:off x="6199478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2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pic>
        <p:nvPicPr>
          <p:cNvPr id="2050" name="Picture 2" descr="C:\Users\Константин\Desktop\школа\2019-2020\10 клас\фін грам\КАСК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3064" y="2067694"/>
            <a:ext cx="3360936" cy="2664295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179512" y="2427734"/>
            <a:ext cx="1800200" cy="187220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КАСКО </a:t>
            </a:r>
          </a:p>
          <a:p>
            <a:pPr lvl="0">
              <a:spcBef>
                <a:spcPts val="600"/>
              </a:spcBef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не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</a:rPr>
              <a:t>є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</a:rPr>
              <a:t>обов’язковим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для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</a:rPr>
              <a:t>водіїв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1419622"/>
            <a:ext cx="3384376" cy="1800200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Власники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автомобіля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самостійно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вимогу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кредитодавця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купують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поліси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КАСКО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Ризики, пов’язані з володінням та користуванням транспортних засобів:</a:t>
            </a:r>
            <a:endParaRPr dirty="0"/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1"/>
          </p:nvPr>
        </p:nvSpPr>
        <p:spPr>
          <a:xfrm>
            <a:off x="1104900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/>
          </a:p>
        </p:txBody>
      </p:sp>
      <p:sp>
        <p:nvSpPr>
          <p:cNvPr id="175" name="Google Shape;175;p21"/>
          <p:cNvSpPr txBox="1">
            <a:spLocks noGrp="1"/>
          </p:cNvSpPr>
          <p:nvPr>
            <p:ph type="body" idx="2"/>
          </p:nvPr>
        </p:nvSpPr>
        <p:spPr>
          <a:xfrm>
            <a:off x="3652189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" name="Google Shape;176;p21"/>
          <p:cNvSpPr txBox="1">
            <a:spLocks noGrp="1"/>
          </p:cNvSpPr>
          <p:nvPr>
            <p:ph type="body" idx="3"/>
          </p:nvPr>
        </p:nvSpPr>
        <p:spPr>
          <a:xfrm>
            <a:off x="6199478" y="1224350"/>
            <a:ext cx="24231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2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79512" y="1203598"/>
            <a:ext cx="2880320" cy="1296144"/>
          </a:xfrm>
          <a:prstGeom prst="round2Diag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Пошкодження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автомобіля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ДТП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203848" y="1203598"/>
            <a:ext cx="2880320" cy="1296144"/>
          </a:xfrm>
          <a:prstGeom prst="round2DiagRect">
            <a:avLst>
              <a:gd name="adj1" fmla="val 16667"/>
              <a:gd name="adj2" fmla="val 0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Крадіжки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інших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протиправних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дій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третіх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осіб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79512" y="3075806"/>
            <a:ext cx="2952328" cy="1490464"/>
          </a:xfrm>
          <a:prstGeom prst="round2Diag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Пошкодження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внаслідок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природних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явищ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(граду,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повені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землетрусу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275856" y="3075806"/>
            <a:ext cx="2808312" cy="1418456"/>
          </a:xfrm>
          <a:prstGeom prst="round2Diag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</a:rPr>
              <a:t>Потрапляння каміння, падання дерев на автомобіль тощо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Константин\Desktop\школа\2019-2020\10 клас\фін грам\kasko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00" y="1851670"/>
            <a:ext cx="2592288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0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Порядок </a:t>
            </a:r>
            <a:r>
              <a:rPr lang="uk-UA" dirty="0" smtClean="0"/>
              <a:t>дій для отримання страхового відшкодування  КАСКО</a:t>
            </a:r>
            <a:endParaRPr dirty="0"/>
          </a:p>
        </p:txBody>
      </p:sp>
      <p:sp>
        <p:nvSpPr>
          <p:cNvPr id="254" name="Google Shape;254;p30"/>
          <p:cNvSpPr txBox="1">
            <a:spLocks noGrp="1"/>
          </p:cNvSpPr>
          <p:nvPr>
            <p:ph type="body" idx="1"/>
          </p:nvPr>
        </p:nvSpPr>
        <p:spPr>
          <a:xfrm>
            <a:off x="1104900" y="13767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100" dirty="0" smtClean="0"/>
              <a:t>• </a:t>
            </a:r>
            <a:r>
              <a:rPr lang="ru-RU" sz="1800" dirty="0" err="1" smtClean="0"/>
              <a:t>зателефонувати</a:t>
            </a:r>
            <a:r>
              <a:rPr lang="ru-RU" sz="1800" dirty="0" smtClean="0"/>
              <a:t> в </a:t>
            </a:r>
            <a:r>
              <a:rPr lang="ru-RU" sz="1800" dirty="0" err="1" smtClean="0"/>
              <a:t>страхову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компані</a:t>
            </a:r>
            <a:r>
              <a:rPr lang="ru-RU" sz="1800" dirty="0" err="1" smtClean="0"/>
              <a:t>ю</a:t>
            </a:r>
            <a:endParaRPr sz="1800" dirty="0"/>
          </a:p>
        </p:txBody>
      </p:sp>
      <p:sp>
        <p:nvSpPr>
          <p:cNvPr id="255" name="Google Shape;255;p30"/>
          <p:cNvSpPr txBox="1">
            <a:spLocks noGrp="1"/>
          </p:cNvSpPr>
          <p:nvPr>
            <p:ph type="body" idx="2"/>
          </p:nvPr>
        </p:nvSpPr>
        <p:spPr>
          <a:xfrm>
            <a:off x="3652188" y="13767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800" dirty="0" err="1" smtClean="0"/>
              <a:t>викликати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поліцію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страхувальників</a:t>
            </a:r>
            <a:r>
              <a:rPr lang="ru-RU" sz="1800" dirty="0" smtClean="0"/>
              <a:t> (за </a:t>
            </a:r>
            <a:r>
              <a:rPr lang="ru-RU" sz="1800" dirty="0" err="1" smtClean="0"/>
              <a:t>необхідності</a:t>
            </a:r>
            <a:r>
              <a:rPr lang="ru-RU" sz="1800" dirty="0" smtClean="0"/>
              <a:t>)</a:t>
            </a:r>
            <a:endParaRPr sz="1800" dirty="0"/>
          </a:p>
        </p:txBody>
      </p:sp>
      <p:sp>
        <p:nvSpPr>
          <p:cNvPr id="256" name="Google Shape;256;p30"/>
          <p:cNvSpPr txBox="1">
            <a:spLocks noGrp="1"/>
          </p:cNvSpPr>
          <p:nvPr>
            <p:ph type="body" idx="3"/>
          </p:nvPr>
        </p:nvSpPr>
        <p:spPr>
          <a:xfrm>
            <a:off x="6199476" y="1131590"/>
            <a:ext cx="2423100" cy="13681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900" b="1" dirty="0"/>
          </a:p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200" dirty="0" err="1" smtClean="0"/>
              <a:t>звернутися</a:t>
            </a:r>
            <a:r>
              <a:rPr lang="ru-RU" sz="1200" dirty="0" smtClean="0"/>
              <a:t> в </a:t>
            </a:r>
            <a:r>
              <a:rPr lang="ru-RU" sz="1200" dirty="0" err="1" smtClean="0"/>
              <a:t>страхову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компанію</a:t>
            </a:r>
            <a:r>
              <a:rPr lang="ru-RU" sz="1200" dirty="0" smtClean="0"/>
              <a:t> </a:t>
            </a:r>
            <a:r>
              <a:rPr lang="ru-RU" sz="1200" dirty="0" err="1" smtClean="0"/>
              <a:t>із</a:t>
            </a:r>
            <a:r>
              <a:rPr lang="ru-RU" sz="1200" dirty="0" smtClean="0"/>
              <a:t> </a:t>
            </a:r>
            <a:r>
              <a:rPr lang="ru-RU" sz="1200" dirty="0" err="1" smtClean="0"/>
              <a:t>заявою</a:t>
            </a:r>
            <a:r>
              <a:rPr lang="ru-RU" sz="1200" dirty="0" smtClean="0"/>
              <a:t> та </a:t>
            </a:r>
            <a:r>
              <a:rPr lang="ru-RU" sz="1200" dirty="0" err="1" smtClean="0"/>
              <a:t>відповідними</a:t>
            </a:r>
            <a:r>
              <a:rPr lang="ru-RU" sz="1200" dirty="0" smtClean="0"/>
              <a:t> документами для </a:t>
            </a:r>
            <a:r>
              <a:rPr lang="ru-RU" sz="1200" dirty="0" err="1" smtClean="0"/>
              <a:t>отримання</a:t>
            </a:r>
            <a:r>
              <a:rPr lang="ru-RU" sz="1200" dirty="0" smtClean="0"/>
              <a:t> страхового </a:t>
            </a:r>
            <a:r>
              <a:rPr lang="ru-RU" sz="1200" dirty="0" err="1" smtClean="0"/>
              <a:t>відшкодження</a:t>
            </a:r>
            <a:endParaRPr sz="1200" dirty="0"/>
          </a:p>
        </p:txBody>
      </p:sp>
      <p:sp>
        <p:nvSpPr>
          <p:cNvPr id="257" name="Google Shape;257;p30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/>
          </a:p>
        </p:txBody>
      </p:sp>
      <p:sp>
        <p:nvSpPr>
          <p:cNvPr id="258" name="Google Shape;258;p30"/>
          <p:cNvSpPr txBox="1">
            <a:spLocks noGrp="1"/>
          </p:cNvSpPr>
          <p:nvPr>
            <p:ph type="body" idx="1"/>
          </p:nvPr>
        </p:nvSpPr>
        <p:spPr>
          <a:xfrm>
            <a:off x="1104900" y="2283718"/>
            <a:ext cx="2423100" cy="16561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200" dirty="0" smtClean="0"/>
              <a:t>• </a:t>
            </a:r>
            <a:r>
              <a:rPr lang="ru-RU" sz="1800" dirty="0" smtClean="0"/>
              <a:t>провести </a:t>
            </a:r>
            <a:r>
              <a:rPr lang="ru-RU" sz="1800" dirty="0" err="1" smtClean="0"/>
              <a:t>технічний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огляд</a:t>
            </a:r>
            <a:r>
              <a:rPr lang="ru-RU" sz="1800" dirty="0" smtClean="0"/>
              <a:t> </a:t>
            </a:r>
            <a:r>
              <a:rPr lang="ru-RU" sz="1800" dirty="0" err="1" smtClean="0"/>
              <a:t>автомобіля</a:t>
            </a:r>
            <a:r>
              <a:rPr lang="ru-RU" sz="1800" dirty="0" smtClean="0"/>
              <a:t> (</a:t>
            </a:r>
            <a:r>
              <a:rPr lang="ru-RU" sz="1800" dirty="0" err="1" smtClean="0"/>
              <a:t>спільно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представниками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страхової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компанії</a:t>
            </a:r>
            <a:r>
              <a:rPr lang="ru-RU" sz="1800" dirty="0" smtClean="0"/>
              <a:t>)</a:t>
            </a:r>
            <a:endParaRPr sz="1800" dirty="0"/>
          </a:p>
        </p:txBody>
      </p:sp>
      <p:sp>
        <p:nvSpPr>
          <p:cNvPr id="259" name="Google Shape;259;p30"/>
          <p:cNvSpPr txBox="1">
            <a:spLocks noGrp="1"/>
          </p:cNvSpPr>
          <p:nvPr>
            <p:ph type="body" idx="2"/>
          </p:nvPr>
        </p:nvSpPr>
        <p:spPr>
          <a:xfrm>
            <a:off x="3652188" y="2715766"/>
            <a:ext cx="2423100" cy="17281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050" b="1" dirty="0"/>
          </a:p>
          <a:p>
            <a:pPr marL="0" lvl="0" indent="0">
              <a:buNone/>
            </a:pPr>
            <a:r>
              <a:rPr lang="ru-RU" sz="1800" dirty="0" smtClean="0"/>
              <a:t>• </a:t>
            </a:r>
            <a:r>
              <a:rPr lang="ru-RU" sz="1800" dirty="0" err="1" smtClean="0"/>
              <a:t>отримати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страхове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відшкодження</a:t>
            </a:r>
            <a:endParaRPr sz="1800" dirty="0"/>
          </a:p>
        </p:txBody>
      </p:sp>
      <p:sp>
        <p:nvSpPr>
          <p:cNvPr id="260" name="Google Shape;260;p30"/>
          <p:cNvSpPr txBox="1">
            <a:spLocks noGrp="1"/>
          </p:cNvSpPr>
          <p:nvPr>
            <p:ph type="body" idx="3"/>
          </p:nvPr>
        </p:nvSpPr>
        <p:spPr>
          <a:xfrm>
            <a:off x="6199476" y="2976950"/>
            <a:ext cx="2423100" cy="16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endParaRPr sz="1200" dirty="0"/>
          </a:p>
        </p:txBody>
      </p:sp>
      <p:pic>
        <p:nvPicPr>
          <p:cNvPr id="5122" name="Picture 2" descr="C:\Users\Константин\Desktop\школа\2019-2020\10 клас\фін грам\kasko-strahovani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8184" y="2931790"/>
            <a:ext cx="2381250" cy="192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ctrTitle" idx="4294967295"/>
          </p:nvPr>
        </p:nvSpPr>
        <p:spPr>
          <a:xfrm>
            <a:off x="1090700" y="2650150"/>
            <a:ext cx="7367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 smtClean="0">
                <a:solidFill>
                  <a:srgbClr val="FF8700"/>
                </a:solidFill>
              </a:rPr>
              <a:t>Страхувальнику на замітку!</a:t>
            </a:r>
            <a:endParaRPr sz="4400" dirty="0">
              <a:solidFill>
                <a:srgbClr val="FF8700"/>
              </a:solidFill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4294967295"/>
          </p:nvPr>
        </p:nvSpPr>
        <p:spPr>
          <a:xfrm>
            <a:off x="1090700" y="3640150"/>
            <a:ext cx="7729772" cy="10918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800" dirty="0" smtClean="0"/>
              <a:t>У </a:t>
            </a:r>
            <a:r>
              <a:rPr lang="ru-RU" sz="1800" dirty="0" err="1" smtClean="0"/>
              <a:t>разі</a:t>
            </a:r>
            <a:r>
              <a:rPr lang="ru-RU" sz="1800" dirty="0" smtClean="0"/>
              <a:t> </a:t>
            </a:r>
            <a:r>
              <a:rPr lang="ru-RU" sz="1800" dirty="0" err="1" smtClean="0"/>
              <a:t>оформлення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полісу</a:t>
            </a:r>
            <a:r>
              <a:rPr lang="ru-RU" sz="1800" dirty="0" smtClean="0"/>
              <a:t> Каско </a:t>
            </a:r>
            <a:r>
              <a:rPr lang="ru-RU" sz="1800" dirty="0" err="1" smtClean="0"/>
              <a:t>корисно</a:t>
            </a:r>
            <a:r>
              <a:rPr lang="ru-RU" sz="1800" dirty="0" smtClean="0"/>
              <a:t> </a:t>
            </a:r>
            <a:r>
              <a:rPr lang="ru-RU" sz="1800" dirty="0" err="1" smtClean="0"/>
              <a:t>звернути</a:t>
            </a:r>
            <a:r>
              <a:rPr lang="ru-RU" sz="1800" dirty="0" smtClean="0"/>
              <a:t> </a:t>
            </a:r>
            <a:r>
              <a:rPr lang="ru-RU" sz="1800" dirty="0" err="1" smtClean="0"/>
              <a:t>увагу</a:t>
            </a:r>
            <a:r>
              <a:rPr lang="ru-RU" sz="1800" dirty="0" smtClean="0"/>
              <a:t> на </a:t>
            </a:r>
            <a:r>
              <a:rPr lang="ru-RU" sz="1800" dirty="0" err="1" smtClean="0"/>
              <a:t>умови</a:t>
            </a:r>
            <a:r>
              <a:rPr lang="ru-RU" sz="1800" dirty="0" smtClean="0"/>
              <a:t> </a:t>
            </a:r>
            <a:r>
              <a:rPr lang="ru-RU" sz="1800" dirty="0" err="1" smtClean="0"/>
              <a:t>виплати</a:t>
            </a:r>
            <a:r>
              <a:rPr lang="ru-RU" sz="1800" dirty="0" smtClean="0"/>
              <a:t> страхового </a:t>
            </a:r>
            <a:r>
              <a:rPr lang="ru-RU" sz="1800" dirty="0" err="1" smtClean="0"/>
              <a:t>відшкодування</a:t>
            </a:r>
            <a:r>
              <a:rPr lang="ru-RU" sz="1800" dirty="0" smtClean="0"/>
              <a:t> та </a:t>
            </a:r>
            <a:r>
              <a:rPr lang="ru-RU" sz="1800" dirty="0" err="1" smtClean="0"/>
              <a:t>вимоги</a:t>
            </a:r>
            <a:r>
              <a:rPr lang="ru-RU" sz="1800" dirty="0" smtClean="0"/>
              <a:t>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</a:t>
            </a:r>
            <a:r>
              <a:rPr lang="ru-RU" sz="1800" dirty="0" err="1" smtClean="0"/>
              <a:t>висуває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страхова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компанія</a:t>
            </a:r>
            <a:r>
              <a:rPr lang="ru-RU" sz="1800" dirty="0" smtClean="0"/>
              <a:t> до порядку </a:t>
            </a:r>
            <a:r>
              <a:rPr lang="ru-RU" sz="1800" dirty="0" err="1" smtClean="0"/>
              <a:t>користуванням</a:t>
            </a:r>
            <a:r>
              <a:rPr lang="ru-RU" sz="1800" dirty="0" smtClean="0"/>
              <a:t> </a:t>
            </a:r>
            <a:r>
              <a:rPr lang="ru-RU" sz="1800" dirty="0" err="1" smtClean="0"/>
              <a:t>автомобілем</a:t>
            </a:r>
            <a:endParaRPr sz="1800" dirty="0"/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/>
          </a:p>
        </p:txBody>
      </p:sp>
      <p:pic>
        <p:nvPicPr>
          <p:cNvPr id="4098" name="Picture 2" descr="C:\Users\Константин\Desktop\школа\2019-2020\10 клас\фін грам\каска на машину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300736" cy="29987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1104900" y="0"/>
            <a:ext cx="6724500" cy="13476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err="1" smtClean="0"/>
              <a:t>Висновок</a:t>
            </a:r>
            <a:r>
              <a:rPr lang="ru-RU" dirty="0" smtClean="0"/>
              <a:t> 1</a:t>
            </a:r>
            <a:r>
              <a:rPr lang="ru-RU" sz="1800" dirty="0" smtClean="0"/>
              <a:t>:</a:t>
            </a:r>
            <a:endParaRPr sz="1800" dirty="0"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uk-UA" sz="1600" dirty="0" smtClean="0"/>
              <a:t>Страхова сума дорівнює вартості автомобіля</a:t>
            </a:r>
          </a:p>
          <a:p>
            <a:pPr>
              <a:spcBef>
                <a:spcPts val="0"/>
              </a:spcBef>
            </a:pPr>
            <a:r>
              <a:rPr lang="uk-UA" sz="1600" dirty="0" smtClean="0"/>
              <a:t>Страхова сума впливає на розмір страхової премії за полісом КАСКО, яка буде значно більшою, ніж </a:t>
            </a:r>
            <a:r>
              <a:rPr lang="uk-UA" sz="1600" dirty="0" smtClean="0"/>
              <a:t>премія</a:t>
            </a:r>
            <a:r>
              <a:rPr lang="uk-UA" sz="1600" dirty="0" smtClean="0"/>
              <a:t> за </a:t>
            </a:r>
            <a:r>
              <a:rPr lang="uk-UA" sz="1600" dirty="0" err="1" smtClean="0"/>
              <a:t>автоцивілкою</a:t>
            </a:r>
            <a:endParaRPr lang="uk-UA" sz="1600" dirty="0" smtClean="0"/>
          </a:p>
          <a:p>
            <a:pPr>
              <a:spcBef>
                <a:spcPts val="0"/>
              </a:spcBef>
            </a:pPr>
            <a:r>
              <a:rPr lang="uk-UA" sz="1600" dirty="0" smtClean="0"/>
              <a:t>На розмір страхової премії і встановлена в полісі </a:t>
            </a:r>
            <a:r>
              <a:rPr lang="uk-UA" sz="1600" dirty="0" err="1" smtClean="0"/>
              <a:t>франшиза</a:t>
            </a:r>
            <a:r>
              <a:rPr lang="uk-UA" sz="1600" dirty="0" smtClean="0"/>
              <a:t> , і види страхових ризиків. Відтак страхова премія може становити 2-7% від вартості автомобіля</a:t>
            </a:r>
          </a:p>
          <a:p>
            <a:pPr>
              <a:spcBef>
                <a:spcPts val="0"/>
              </a:spcBef>
            </a:pPr>
            <a:endParaRPr sz="1600" dirty="0"/>
          </a:p>
        </p:txBody>
      </p:sp>
      <p:sp>
        <p:nvSpPr>
          <p:cNvPr id="141" name="Google Shape;141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/>
          </a:p>
        </p:txBody>
      </p:sp>
      <p:pic>
        <p:nvPicPr>
          <p:cNvPr id="6146" name="Picture 2" descr="C:\Users\Константин\Desktop\школа\2019-2020\10 клас\фін грам\касоч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5856" y="2859782"/>
            <a:ext cx="2908307" cy="19852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1104900" y="0"/>
            <a:ext cx="6724500" cy="13476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err="1" smtClean="0"/>
              <a:t>Висновок</a:t>
            </a:r>
            <a:r>
              <a:rPr lang="ru-RU" dirty="0" smtClean="0"/>
              <a:t> 2</a:t>
            </a:r>
            <a:r>
              <a:rPr lang="ru-RU" sz="1800" dirty="0" smtClean="0"/>
              <a:t>:</a:t>
            </a:r>
            <a:endParaRPr sz="1800" dirty="0"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 err="1" smtClean="0"/>
              <a:t>Страхування</a:t>
            </a:r>
            <a:r>
              <a:rPr lang="ru-RU" sz="1600" dirty="0" smtClean="0"/>
              <a:t> майна </a:t>
            </a:r>
            <a:r>
              <a:rPr lang="ru-RU" sz="1600" dirty="0" err="1" smtClean="0"/>
              <a:t>громадян</a:t>
            </a:r>
            <a:r>
              <a:rPr lang="ru-RU" sz="1600" dirty="0" smtClean="0"/>
              <a:t> - один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найдавніших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затребуваних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страхування</a:t>
            </a:r>
            <a:r>
              <a:rPr lang="ru-RU" sz="16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ru-RU" sz="1600" dirty="0" smtClean="0"/>
              <a:t> 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особистого</a:t>
            </a:r>
            <a:r>
              <a:rPr lang="ru-RU" sz="1600" dirty="0" smtClean="0"/>
              <a:t> майна </a:t>
            </a:r>
            <a:r>
              <a:rPr lang="ru-RU" sz="1600" dirty="0" err="1" smtClean="0"/>
              <a:t>громадян</a:t>
            </a:r>
            <a:r>
              <a:rPr lang="ru-RU" sz="1600" dirty="0" smtClean="0"/>
              <a:t>, </a:t>
            </a:r>
            <a:r>
              <a:rPr lang="ru-RU" sz="1600" dirty="0" err="1" smtClean="0"/>
              <a:t>насамперед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житла</a:t>
            </a:r>
            <a:r>
              <a:rPr lang="ru-RU" sz="1600" dirty="0" smtClean="0"/>
              <a:t>,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умовою</a:t>
            </a:r>
            <a:r>
              <a:rPr lang="ru-RU" sz="1600" dirty="0" smtClean="0"/>
              <a:t> </a:t>
            </a:r>
            <a:r>
              <a:rPr lang="ru-RU" sz="1600" dirty="0" err="1" smtClean="0"/>
              <a:t>виживання</a:t>
            </a:r>
            <a:r>
              <a:rPr lang="ru-RU" sz="1600" dirty="0" smtClean="0"/>
              <a:t>. В </a:t>
            </a:r>
            <a:r>
              <a:rPr lang="ru-RU" sz="1600" dirty="0" err="1" smtClean="0"/>
              <a:t>даному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випадку</a:t>
            </a:r>
            <a:r>
              <a:rPr lang="ru-RU" sz="1600" dirty="0" smtClean="0"/>
              <a:t>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метод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ризиком</a:t>
            </a:r>
            <a:r>
              <a:rPr lang="ru-RU" sz="1600" dirty="0" smtClean="0"/>
              <a:t> (</a:t>
            </a:r>
            <a:r>
              <a:rPr lang="ru-RU" sz="1600" dirty="0" err="1" smtClean="0"/>
              <a:t>страхування</a:t>
            </a:r>
            <a:r>
              <a:rPr lang="ru-RU" sz="1600" dirty="0" smtClean="0"/>
              <a:t>)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безумовне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перевагу</a:t>
            </a:r>
            <a:r>
              <a:rPr lang="ru-RU" sz="1600" dirty="0" smtClean="0"/>
              <a:t> перед </a:t>
            </a:r>
            <a:r>
              <a:rPr lang="ru-RU" sz="1600" dirty="0" err="1" smtClean="0"/>
              <a:t>іншими</a:t>
            </a:r>
            <a:r>
              <a:rPr lang="ru-RU" sz="1600" dirty="0" smtClean="0"/>
              <a:t> через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відносну</a:t>
            </a:r>
            <a:r>
              <a:rPr lang="ru-RU" sz="1600" dirty="0" smtClean="0"/>
              <a:t> дешевизну, </a:t>
            </a:r>
            <a:r>
              <a:rPr lang="ru-RU" sz="1600" dirty="0" err="1" smtClean="0"/>
              <a:t>надійності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доступності</a:t>
            </a:r>
            <a:r>
              <a:rPr lang="ru-RU" sz="1600" dirty="0" smtClean="0"/>
              <a:t>.</a:t>
            </a:r>
            <a:endParaRPr lang="uk-UA" sz="1600" dirty="0" smtClean="0"/>
          </a:p>
          <a:p>
            <a:pPr>
              <a:spcBef>
                <a:spcPts val="0"/>
              </a:spcBef>
            </a:pPr>
            <a:r>
              <a:rPr lang="uk-UA" sz="1600" dirty="0" smtClean="0"/>
              <a:t>Переважна більшість  договорів страхування майна укладається добровільно. Людина сама вирішує , чи варто взагалі страхувати майно, на яку суму та від яких страхових ризиків.</a:t>
            </a:r>
          </a:p>
          <a:p>
            <a:pPr>
              <a:spcBef>
                <a:spcPts val="0"/>
              </a:spcBef>
            </a:pPr>
            <a:r>
              <a:rPr lang="uk-UA" sz="1600" dirty="0" smtClean="0"/>
              <a:t>Трапляються випадки, коли таке страхування стає обов’язковим за законом або згідно з взятими зобов’язаннями.</a:t>
            </a:r>
            <a:endParaRPr sz="1600" dirty="0"/>
          </a:p>
        </p:txBody>
      </p:sp>
      <p:sp>
        <p:nvSpPr>
          <p:cNvPr id="141" name="Google Shape;141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18</a:t>
            </a:fld>
            <a:endParaRPr/>
          </a:p>
        </p:txBody>
      </p:sp>
      <p:sp>
        <p:nvSpPr>
          <p:cNvPr id="305" name="Google Shape;305;p36"/>
          <p:cNvSpPr txBox="1">
            <a:spLocks noGrp="1"/>
          </p:cNvSpPr>
          <p:nvPr>
            <p:ph type="ctrTitle" idx="4294967295"/>
          </p:nvPr>
        </p:nvSpPr>
        <p:spPr>
          <a:xfrm>
            <a:off x="1033300" y="1583350"/>
            <a:ext cx="66726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 smtClean="0">
                <a:solidFill>
                  <a:srgbClr val="FF8700"/>
                </a:solidFill>
              </a:rPr>
              <a:t>Дякую за увагу</a:t>
            </a:r>
            <a:endParaRPr sz="6000" dirty="0">
              <a:solidFill>
                <a:srgbClr val="FF8700"/>
              </a:solidFill>
            </a:endParaRPr>
          </a:p>
        </p:txBody>
      </p:sp>
      <p:sp>
        <p:nvSpPr>
          <p:cNvPr id="306" name="Google Shape;306;p36"/>
          <p:cNvSpPr txBox="1">
            <a:spLocks noGrp="1"/>
          </p:cNvSpPr>
          <p:nvPr>
            <p:ph type="subTitle" idx="4294967295"/>
          </p:nvPr>
        </p:nvSpPr>
        <p:spPr>
          <a:xfrm>
            <a:off x="1033300" y="2630575"/>
            <a:ext cx="71850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8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Джерела:</a:t>
            </a:r>
            <a:endParaRPr dirty="0"/>
          </a:p>
        </p:txBody>
      </p:sp>
      <p:sp>
        <p:nvSpPr>
          <p:cNvPr id="319" name="Google Shape;319;p38"/>
          <p:cNvSpPr txBox="1">
            <a:spLocks noGrp="1"/>
          </p:cNvSpPr>
          <p:nvPr>
            <p:ph type="body" idx="1"/>
          </p:nvPr>
        </p:nvSpPr>
        <p:spPr>
          <a:xfrm>
            <a:off x="1115616" y="1203598"/>
            <a:ext cx="7581900" cy="266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en-US" sz="1800" dirty="0" smtClean="0">
                <a:hlinkClick r:id="rId3"/>
              </a:rPr>
              <a:t>https://drive.google.com/file/d/1sX0_yXLchhQ_pj_QLyakgbpGqo5Sdf0K/view</a:t>
            </a:r>
            <a:endParaRPr lang="uk-UA" sz="1800" dirty="0" smtClean="0">
              <a:hlinkClick r:id="rId4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uk-UA" sz="1800" dirty="0" smtClean="0">
              <a:hlinkClick r:id="rId4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uk-UA" sz="1800" dirty="0" smtClean="0">
              <a:hlinkClick r:id="rId4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uk-UA" sz="1800" dirty="0" smtClean="0">
              <a:hlinkClick r:id="rId4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US" sz="1800" dirty="0" smtClean="0">
                <a:hlinkClick r:id="rId4"/>
              </a:rPr>
              <a:t>https</a:t>
            </a:r>
            <a:r>
              <a:rPr lang="en-US" sz="1800" dirty="0" smtClean="0">
                <a:hlinkClick r:id="rId4"/>
              </a:rPr>
              <a:t>://stud.com.ua/19964/strahova_sprava/strahuvannya_mayna</a:t>
            </a:r>
            <a:endParaRPr sz="1800" b="1" dirty="0">
              <a:solidFill>
                <a:srgbClr val="FF8700"/>
              </a:solidFill>
            </a:endParaRPr>
          </a:p>
        </p:txBody>
      </p:sp>
      <p:sp>
        <p:nvSpPr>
          <p:cNvPr id="320" name="Google Shape;320;p38"/>
          <p:cNvSpPr txBox="1"/>
          <p:nvPr/>
        </p:nvSpPr>
        <p:spPr>
          <a:xfrm>
            <a:off x="1104900" y="4400250"/>
            <a:ext cx="68859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FF8700"/>
                </a:solidFill>
                <a:latin typeface="Dosis"/>
                <a:ea typeface="Dosis"/>
                <a:cs typeface="Dosis"/>
                <a:sym typeface="Dosis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200">
              <a:solidFill>
                <a:srgbClr val="FF8700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rgbClr val="FF8700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FF8700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321" name="Google Shape;321;p3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body" idx="1"/>
          </p:nvPr>
        </p:nvSpPr>
        <p:spPr>
          <a:xfrm>
            <a:off x="990375" y="1021950"/>
            <a:ext cx="7343100" cy="33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uk-UA" dirty="0" smtClean="0"/>
              <a:t>Страховий поліс - ремінь безпеки від фінансових ризиків</a:t>
            </a:r>
            <a:r>
              <a:rPr lang="uk-UA" dirty="0" smtClean="0"/>
              <a:t>.</a:t>
            </a:r>
          </a:p>
          <a:p>
            <a:pPr marL="0" lv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1104900" y="0"/>
            <a:ext cx="6724500" cy="13476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В </a:t>
            </a:r>
            <a:r>
              <a:rPr lang="ru-RU" dirty="0" err="1" smtClean="0"/>
              <a:t>якості</a:t>
            </a:r>
            <a:r>
              <a:rPr lang="ru-RU" dirty="0" smtClean="0"/>
              <a:t> </a:t>
            </a:r>
            <a:r>
              <a:rPr lang="ru-RU" b="1" dirty="0" err="1" smtClean="0"/>
              <a:t>об'єктів</a:t>
            </a:r>
            <a:r>
              <a:rPr lang="ru-RU" b="1" dirty="0" smtClean="0"/>
              <a:t> </a:t>
            </a:r>
            <a:r>
              <a:rPr lang="ru-RU" b="1" dirty="0" err="1" smtClean="0"/>
              <a:t>страхування</a:t>
            </a:r>
            <a:r>
              <a:rPr lang="ru-RU" dirty="0" smtClean="0"/>
              <a:t> 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sz="1800" dirty="0" smtClean="0"/>
              <a:t>:</a:t>
            </a:r>
            <a:endParaRPr sz="1800" dirty="0"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1104900" y="1277625"/>
            <a:ext cx="7581900" cy="3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 err="1" smtClean="0"/>
              <a:t>житлові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допоміжні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приміщення</a:t>
            </a:r>
            <a:r>
              <a:rPr lang="ru-RU" sz="1600" dirty="0" smtClean="0"/>
              <a:t>: </a:t>
            </a:r>
            <a:r>
              <a:rPr lang="ru-RU" sz="1600" dirty="0" err="1" smtClean="0"/>
              <a:t>будівлі</a:t>
            </a:r>
            <a:r>
              <a:rPr lang="ru-RU" sz="1600" dirty="0" smtClean="0"/>
              <a:t>, </a:t>
            </a:r>
            <a:r>
              <a:rPr lang="ru-RU" sz="1600" dirty="0" err="1" smtClean="0"/>
              <a:t>квартири</a:t>
            </a:r>
            <a:r>
              <a:rPr lang="ru-RU" sz="1600" dirty="0" smtClean="0"/>
              <a:t>, </a:t>
            </a:r>
            <a:r>
              <a:rPr lang="ru-RU" sz="1600" dirty="0" err="1" smtClean="0"/>
              <a:t>садові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будинки</a:t>
            </a:r>
            <a:r>
              <a:rPr lang="ru-RU" sz="1600" dirty="0" smtClean="0"/>
              <a:t>, </a:t>
            </a:r>
            <a:r>
              <a:rPr lang="ru-RU" sz="1600" dirty="0" err="1" smtClean="0"/>
              <a:t>гаражі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капітальний</a:t>
            </a:r>
            <a:r>
              <a:rPr lang="ru-RU" sz="1600" dirty="0" smtClean="0"/>
              <a:t> характер (фундамент, </a:t>
            </a:r>
            <a:r>
              <a:rPr lang="ru-RU" sz="1600" dirty="0" err="1" smtClean="0"/>
              <a:t>стіни</a:t>
            </a:r>
            <a:r>
              <a:rPr lang="ru-RU" sz="1600" dirty="0" smtClean="0"/>
              <a:t>, </a:t>
            </a:r>
            <a:r>
              <a:rPr lang="ru-RU" sz="1600" dirty="0" err="1" smtClean="0"/>
              <a:t>дах</a:t>
            </a:r>
            <a:r>
              <a:rPr lang="ru-RU" sz="1600" dirty="0" smtClean="0"/>
              <a:t>, </a:t>
            </a:r>
            <a:r>
              <a:rPr lang="ru-RU" sz="1600" dirty="0" err="1" smtClean="0"/>
              <a:t>вікна</a:t>
            </a:r>
            <a:r>
              <a:rPr lang="ru-RU" sz="1600" dirty="0" smtClean="0"/>
              <a:t>, </a:t>
            </a:r>
            <a:r>
              <a:rPr lang="ru-RU" sz="1600" dirty="0" err="1" smtClean="0"/>
              <a:t>двері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.) І </a:t>
            </a:r>
            <a:r>
              <a:rPr lang="ru-RU" sz="1600" dirty="0" err="1" smtClean="0"/>
              <a:t>придатні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проживання</a:t>
            </a:r>
            <a:r>
              <a:rPr lang="ru-RU" sz="16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600" dirty="0" smtClean="0"/>
              <a:t> </a:t>
            </a:r>
            <a:r>
              <a:rPr lang="ru-RU" sz="1600" dirty="0" err="1" smtClean="0"/>
              <a:t>внутрішня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обробка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приміщень</a:t>
            </a:r>
            <a:r>
              <a:rPr lang="ru-RU" sz="1600" dirty="0" smtClean="0"/>
              <a:t>, </a:t>
            </a:r>
            <a:r>
              <a:rPr lang="ru-RU" sz="1600" dirty="0" err="1" smtClean="0"/>
              <a:t>внутрішні</a:t>
            </a:r>
            <a:r>
              <a:rPr lang="ru-RU" sz="1600" dirty="0" smtClean="0"/>
              <a:t> </a:t>
            </a:r>
            <a:r>
              <a:rPr lang="ru-RU" sz="1600" dirty="0" err="1" smtClean="0"/>
              <a:t>інженерні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комунікації</a:t>
            </a:r>
            <a:r>
              <a:rPr lang="ru-RU" sz="1600" dirty="0" smtClean="0"/>
              <a:t>, </a:t>
            </a:r>
            <a:r>
              <a:rPr lang="ru-RU" sz="1600" dirty="0" err="1" smtClean="0"/>
              <a:t>вбудоване</a:t>
            </a:r>
            <a:r>
              <a:rPr lang="ru-RU" sz="1600" dirty="0" smtClean="0"/>
              <a:t> </a:t>
            </a:r>
            <a:r>
              <a:rPr lang="ru-RU" sz="1600" dirty="0" err="1" smtClean="0"/>
              <a:t>устаткування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забезпечує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життєзабезпечення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т.п</a:t>
            </a:r>
            <a:r>
              <a:rPr lang="ru-RU" sz="1600" dirty="0" smtClean="0"/>
              <a:t> </a:t>
            </a:r>
            <a:r>
              <a:rPr lang="ru-RU" sz="1600" dirty="0" smtClean="0"/>
              <a:t>.;</a:t>
            </a:r>
          </a:p>
          <a:p>
            <a:pPr>
              <a:spcBef>
                <a:spcPts val="0"/>
              </a:spcBef>
            </a:pPr>
            <a:r>
              <a:rPr lang="ru-RU" sz="1600" dirty="0" err="1" smtClean="0"/>
              <a:t>предмети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особистого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користування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меблі</a:t>
            </a:r>
            <a:r>
              <a:rPr lang="ru-RU" sz="1600" dirty="0" smtClean="0"/>
              <a:t>, </a:t>
            </a:r>
            <a:r>
              <a:rPr lang="ru-RU" sz="1600" dirty="0" err="1" smtClean="0"/>
              <a:t>аудіо</a:t>
            </a:r>
            <a:r>
              <a:rPr lang="ru-RU" sz="1600" dirty="0" smtClean="0"/>
              <a:t>-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відеотехніка</a:t>
            </a:r>
            <a:r>
              <a:rPr lang="ru-RU" sz="1600" dirty="0" smtClean="0"/>
              <a:t>, </a:t>
            </a:r>
            <a:r>
              <a:rPr lang="ru-RU" sz="1600" dirty="0" err="1" smtClean="0"/>
              <a:t>комп'ютерна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техніка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особистого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одяг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 </a:t>
            </a:r>
            <a:r>
              <a:rPr lang="ru-RU" sz="1600" dirty="0" smtClean="0"/>
              <a:t>.;</a:t>
            </a:r>
          </a:p>
          <a:p>
            <a:pPr>
              <a:spcBef>
                <a:spcPts val="0"/>
              </a:spcBef>
            </a:pPr>
            <a:r>
              <a:rPr lang="ru-RU" sz="1600" dirty="0" err="1" smtClean="0"/>
              <a:t>автомобілі</a:t>
            </a:r>
            <a:r>
              <a:rPr lang="ru-RU" sz="1600" dirty="0" smtClean="0"/>
              <a:t>, </a:t>
            </a:r>
            <a:r>
              <a:rPr lang="ru-RU" sz="1600" dirty="0" err="1" smtClean="0"/>
              <a:t>мотоцикли</a:t>
            </a:r>
            <a:r>
              <a:rPr lang="ru-RU" sz="1600" dirty="0" smtClean="0"/>
              <a:t>, </a:t>
            </a:r>
            <a:r>
              <a:rPr lang="ru-RU" sz="1600" dirty="0" err="1" smtClean="0"/>
              <a:t>аквабайки</a:t>
            </a:r>
            <a:r>
              <a:rPr lang="ru-RU" sz="1600" dirty="0" smtClean="0"/>
              <a:t>, </a:t>
            </a:r>
            <a:r>
              <a:rPr lang="ru-RU" sz="1600" dirty="0" err="1" smtClean="0"/>
              <a:t>скутери</a:t>
            </a:r>
            <a:r>
              <a:rPr lang="ru-RU" sz="1600" dirty="0" smtClean="0"/>
              <a:t>, </a:t>
            </a:r>
            <a:r>
              <a:rPr lang="ru-RU" sz="1600" dirty="0" err="1" smtClean="0"/>
              <a:t>яхти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., </a:t>
            </a:r>
            <a:r>
              <a:rPr lang="ru-RU" sz="1600" dirty="0" err="1" smtClean="0"/>
              <a:t>Використовувані</a:t>
            </a:r>
            <a:r>
              <a:rPr lang="ru-RU" sz="1600" dirty="0" smtClean="0"/>
              <a:t> в </a:t>
            </a:r>
            <a:r>
              <a:rPr lang="ru-RU" sz="1600" dirty="0" err="1" smtClean="0"/>
              <a:t>особистих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цілях</a:t>
            </a:r>
            <a:r>
              <a:rPr lang="ru-RU" sz="16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600" dirty="0" err="1" smtClean="0"/>
              <a:t>картини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предмети</a:t>
            </a:r>
            <a:r>
              <a:rPr lang="ru-RU" sz="1600" dirty="0" smtClean="0"/>
              <a:t> </a:t>
            </a:r>
            <a:r>
              <a:rPr lang="ru-RU" sz="1600" dirty="0" err="1" smtClean="0"/>
              <a:t>культурної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спадщини</a:t>
            </a:r>
            <a:r>
              <a:rPr lang="ru-RU" sz="1600" dirty="0" smtClean="0"/>
              <a:t>, книги, </a:t>
            </a:r>
            <a:r>
              <a:rPr lang="ru-RU" sz="1600" dirty="0" err="1" smtClean="0"/>
              <a:t>колекції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т.п</a:t>
            </a:r>
            <a:r>
              <a:rPr lang="ru-RU" sz="1600" dirty="0" smtClean="0"/>
              <a:t> </a:t>
            </a:r>
            <a:r>
              <a:rPr lang="ru-RU" sz="1600" dirty="0" smtClean="0"/>
              <a:t>.;</a:t>
            </a:r>
          </a:p>
          <a:p>
            <a:pPr>
              <a:spcBef>
                <a:spcPts val="0"/>
              </a:spcBef>
            </a:pPr>
            <a:r>
              <a:rPr lang="ru-RU" sz="1600" dirty="0" err="1" smtClean="0"/>
              <a:t>домашні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тварини</a:t>
            </a:r>
            <a:r>
              <a:rPr lang="ru-RU" sz="16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600" dirty="0" smtClean="0"/>
              <a:t> 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особистого</a:t>
            </a:r>
            <a:r>
              <a:rPr lang="ru-RU" sz="1600" dirty="0" smtClean="0"/>
              <a:t> майна.</a:t>
            </a:r>
            <a:endParaRPr sz="1600" dirty="0"/>
          </a:p>
        </p:txBody>
      </p:sp>
      <p:sp>
        <p:nvSpPr>
          <p:cNvPr id="141" name="Google Shape;141;p1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ctrTitle" idx="4294967295"/>
          </p:nvPr>
        </p:nvSpPr>
        <p:spPr>
          <a:xfrm>
            <a:off x="1090700" y="2650150"/>
            <a:ext cx="7367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 smtClean="0">
                <a:solidFill>
                  <a:srgbClr val="FF8700"/>
                </a:solidFill>
              </a:rPr>
              <a:t>Страхувальнику на замітку!</a:t>
            </a:r>
            <a:endParaRPr sz="4400" dirty="0">
              <a:solidFill>
                <a:srgbClr val="FF8700"/>
              </a:solidFill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4294967295"/>
          </p:nvPr>
        </p:nvSpPr>
        <p:spPr>
          <a:xfrm>
            <a:off x="1090700" y="3640150"/>
            <a:ext cx="7729772" cy="10918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2000" dirty="0" err="1" smtClean="0"/>
              <a:t>Повний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перелік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застрахованого</a:t>
            </a:r>
            <a:r>
              <a:rPr lang="ru-RU" sz="2000" dirty="0" smtClean="0"/>
              <a:t> майна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зазначенням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вартості</a:t>
            </a:r>
            <a:r>
              <a:rPr lang="ru-RU" sz="2000" dirty="0" smtClean="0"/>
              <a:t> кожного </a:t>
            </a:r>
            <a:r>
              <a:rPr lang="ru-RU" sz="2000" dirty="0" err="1" smtClean="0"/>
              <a:t>окремого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об'єкта</a:t>
            </a:r>
            <a:r>
              <a:rPr lang="ru-RU" sz="2000" dirty="0" smtClean="0"/>
              <a:t> повинен </a:t>
            </a:r>
            <a:r>
              <a:rPr lang="ru-RU" sz="2000" dirty="0" smtClean="0"/>
              <a:t>бути  включений </a:t>
            </a:r>
            <a:r>
              <a:rPr lang="ru-RU" sz="2000" dirty="0" smtClean="0"/>
              <a:t>в текст договору </a:t>
            </a:r>
            <a:r>
              <a:rPr lang="ru-RU" sz="2000" dirty="0" err="1" smtClean="0"/>
              <a:t>страхування</a:t>
            </a:r>
            <a:r>
              <a:rPr lang="ru-RU" sz="2000" dirty="0" smtClean="0"/>
              <a:t>.</a:t>
            </a:r>
            <a:endParaRPr sz="2000" dirty="0"/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pic>
        <p:nvPicPr>
          <p:cNvPr id="1027" name="Picture 3" descr="C:\Users\Константин\Desktop\школа\2019-2020\10 клас\фін грам\будино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6096" y="555526"/>
            <a:ext cx="3043039" cy="2279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>
            <a:spLocks noGrp="1"/>
          </p:cNvSpPr>
          <p:nvPr>
            <p:ph type="body" idx="1"/>
          </p:nvPr>
        </p:nvSpPr>
        <p:spPr>
          <a:xfrm>
            <a:off x="251520" y="1311550"/>
            <a:ext cx="4531755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b="1" i="1" dirty="0" err="1" smtClean="0"/>
              <a:t>вогневі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ризики</a:t>
            </a:r>
            <a:endParaRPr b="1" dirty="0"/>
          </a:p>
          <a:p>
            <a:r>
              <a:rPr lang="ru-RU" sz="1200" dirty="0" smtClean="0"/>
              <a:t>• </a:t>
            </a:r>
            <a:r>
              <a:rPr lang="ru-RU" sz="1200" b="1" i="1" dirty="0" err="1" smtClean="0"/>
              <a:t>пожежа</a:t>
            </a:r>
            <a:r>
              <a:rPr lang="ru-RU" sz="1200" dirty="0" smtClean="0"/>
              <a:t> - </a:t>
            </a:r>
            <a:r>
              <a:rPr lang="ru-RU" sz="1200" dirty="0" err="1" smtClean="0"/>
              <a:t>відкритий</a:t>
            </a:r>
            <a:r>
              <a:rPr lang="ru-RU" sz="1200" dirty="0" smtClean="0"/>
              <a:t> </a:t>
            </a:r>
            <a:r>
              <a:rPr lang="ru-RU" sz="1200" dirty="0" err="1" smtClean="0"/>
              <a:t>вогонь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тління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здатні</a:t>
            </a:r>
            <a:r>
              <a:rPr lang="ru-RU" sz="1200" dirty="0" smtClean="0"/>
              <a:t> </a:t>
            </a:r>
            <a:r>
              <a:rPr lang="ru-RU" sz="1200" dirty="0" err="1" smtClean="0"/>
              <a:t>самостійно</a:t>
            </a:r>
            <a:r>
              <a:rPr lang="ru-RU" sz="1200" dirty="0" smtClean="0"/>
              <a:t> </a:t>
            </a:r>
            <a:r>
              <a:rPr lang="ru-RU" sz="1200" dirty="0" err="1" smtClean="0"/>
              <a:t>поширюватися</a:t>
            </a:r>
            <a:r>
              <a:rPr lang="ru-RU" sz="1200" dirty="0" smtClean="0"/>
              <a:t> поза </a:t>
            </a:r>
            <a:r>
              <a:rPr lang="ru-RU" sz="1200" dirty="0" err="1" smtClean="0"/>
              <a:t>місцями</a:t>
            </a:r>
            <a:r>
              <a:rPr lang="ru-RU" sz="1200" dirty="0" smtClean="0"/>
              <a:t>, </a:t>
            </a:r>
            <a:r>
              <a:rPr lang="ru-RU" sz="1200" dirty="0" err="1" smtClean="0"/>
              <a:t>спеціально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призначених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розведення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підтримання</a:t>
            </a:r>
            <a:r>
              <a:rPr lang="ru-RU" sz="1200" dirty="0" smtClean="0"/>
              <a:t>;</a:t>
            </a:r>
          </a:p>
          <a:p>
            <a:r>
              <a:rPr lang="ru-RU" sz="1200" dirty="0" smtClean="0"/>
              <a:t>• </a:t>
            </a:r>
            <a:r>
              <a:rPr lang="ru-RU" sz="1200" b="1" i="1" dirty="0" smtClean="0"/>
              <a:t>удар </a:t>
            </a:r>
            <a:r>
              <a:rPr lang="ru-RU" sz="1200" b="1" i="1" dirty="0" err="1" smtClean="0"/>
              <a:t>блискавки</a:t>
            </a:r>
            <a:r>
              <a:rPr lang="ru-RU" sz="1200" dirty="0" smtClean="0"/>
              <a:t> - </a:t>
            </a:r>
            <a:r>
              <a:rPr lang="ru-RU" sz="1200" dirty="0" err="1" smtClean="0"/>
              <a:t>безпосереднє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проникнення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електричного</a:t>
            </a:r>
            <a:r>
              <a:rPr lang="ru-RU" sz="1200" dirty="0" smtClean="0"/>
              <a:t> атмосферного </a:t>
            </a:r>
            <a:r>
              <a:rPr lang="ru-RU" sz="1200" dirty="0" err="1" smtClean="0"/>
              <a:t>розряду</a:t>
            </a:r>
            <a:r>
              <a:rPr lang="ru-RU" sz="1200" dirty="0" smtClean="0"/>
              <a:t> в </a:t>
            </a:r>
            <a:r>
              <a:rPr lang="ru-RU" sz="1200" dirty="0" err="1" smtClean="0"/>
              <a:t>застраховане</a:t>
            </a:r>
            <a:r>
              <a:rPr lang="ru-RU" sz="1200" dirty="0" smtClean="0"/>
              <a:t> </a:t>
            </a:r>
            <a:r>
              <a:rPr lang="ru-RU" sz="1200" dirty="0" err="1" smtClean="0"/>
              <a:t>майно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приводить до </a:t>
            </a:r>
            <a:r>
              <a:rPr lang="ru-RU" sz="1200" dirty="0" err="1" smtClean="0"/>
              <a:t>термічного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(</a:t>
            </a:r>
            <a:r>
              <a:rPr lang="ru-RU" sz="1200" dirty="0" err="1" smtClean="0"/>
              <a:t>або</a:t>
            </a:r>
            <a:r>
              <a:rPr lang="ru-RU" sz="1200" dirty="0" smtClean="0"/>
              <a:t>) </a:t>
            </a:r>
            <a:r>
              <a:rPr lang="ru-RU" sz="1200" dirty="0" err="1" smtClean="0"/>
              <a:t>механічного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руйнування</a:t>
            </a:r>
            <a:r>
              <a:rPr lang="ru-RU" sz="1200" dirty="0" smtClean="0"/>
              <a:t> (</a:t>
            </a:r>
            <a:r>
              <a:rPr lang="ru-RU" sz="1200" dirty="0" err="1" smtClean="0"/>
              <a:t>електромагнітний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вплив</a:t>
            </a:r>
            <a:r>
              <a:rPr lang="ru-RU" sz="1200" dirty="0" smtClean="0"/>
              <a:t> </a:t>
            </a:r>
            <a:r>
              <a:rPr lang="ru-RU" sz="1200" dirty="0" err="1" smtClean="0"/>
              <a:t>блискавки</a:t>
            </a:r>
            <a:r>
              <a:rPr lang="ru-RU" sz="1200" dirty="0" smtClean="0"/>
              <a:t> </a:t>
            </a:r>
            <a:r>
              <a:rPr lang="ru-RU" sz="1200" dirty="0" err="1" smtClean="0"/>
              <a:t>звичайно</a:t>
            </a:r>
            <a:r>
              <a:rPr lang="ru-RU" sz="1200" dirty="0" smtClean="0"/>
              <a:t> </a:t>
            </a:r>
            <a:r>
              <a:rPr lang="ru-RU" sz="1200" dirty="0" err="1" smtClean="0"/>
              <a:t>враховується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окремо</a:t>
            </a:r>
            <a:r>
              <a:rPr lang="ru-RU" sz="1200" dirty="0" smtClean="0"/>
              <a:t> як </a:t>
            </a:r>
            <a:r>
              <a:rPr lang="ru-RU" sz="1200" dirty="0" err="1" smtClean="0"/>
              <a:t>додатковий</a:t>
            </a:r>
            <a:r>
              <a:rPr lang="ru-RU" sz="1200" dirty="0" smtClean="0"/>
              <a:t> </a:t>
            </a:r>
            <a:r>
              <a:rPr lang="ru-RU" sz="1200" dirty="0" err="1" smtClean="0"/>
              <a:t>ризик</a:t>
            </a:r>
            <a:r>
              <a:rPr lang="ru-RU" sz="1200" dirty="0" smtClean="0"/>
              <a:t>);</a:t>
            </a:r>
          </a:p>
          <a:p>
            <a:r>
              <a:rPr lang="ru-RU" sz="1200" dirty="0" smtClean="0"/>
              <a:t>• </a:t>
            </a:r>
            <a:r>
              <a:rPr lang="ru-RU" sz="1200" b="1" i="1" dirty="0" err="1" smtClean="0"/>
              <a:t>вибух</a:t>
            </a:r>
            <a:r>
              <a:rPr lang="ru-RU" sz="1200" dirty="0" smtClean="0"/>
              <a:t> - </a:t>
            </a:r>
            <a:r>
              <a:rPr lang="ru-RU" sz="1200" dirty="0" err="1" smtClean="0"/>
              <a:t>раптове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стрімке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прояв</a:t>
            </a:r>
            <a:r>
              <a:rPr lang="ru-RU" sz="1200" dirty="0" smtClean="0"/>
              <a:t> </a:t>
            </a:r>
            <a:r>
              <a:rPr lang="ru-RU" sz="1200" dirty="0" err="1" smtClean="0"/>
              <a:t>руйнівної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сили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прагнення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газів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парів</a:t>
            </a:r>
            <a:r>
              <a:rPr lang="ru-RU" sz="1200" dirty="0" smtClean="0"/>
              <a:t> до </a:t>
            </a:r>
            <a:r>
              <a:rPr lang="ru-RU" sz="1200" dirty="0" err="1" smtClean="0"/>
              <a:t>розширення</a:t>
            </a:r>
            <a:r>
              <a:rPr lang="ru-RU" sz="1200" dirty="0" smtClean="0"/>
              <a:t> при </a:t>
            </a:r>
            <a:r>
              <a:rPr lang="ru-RU" sz="1200" dirty="0" err="1" smtClean="0"/>
              <a:t>вирівнюванні</a:t>
            </a:r>
            <a:r>
              <a:rPr lang="ru-RU" sz="1200" dirty="0" smtClean="0"/>
              <a:t> </a:t>
            </a:r>
            <a:r>
              <a:rPr lang="ru-RU" sz="1200" dirty="0" err="1" smtClean="0"/>
              <a:t>тиску</a:t>
            </a:r>
            <a:r>
              <a:rPr lang="ru-RU" sz="1200" dirty="0" smtClean="0"/>
              <a:t> </a:t>
            </a:r>
            <a:r>
              <a:rPr lang="ru-RU" sz="1200" dirty="0" err="1" smtClean="0"/>
              <a:t>всередині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зовні</a:t>
            </a:r>
            <a:r>
              <a:rPr lang="ru-RU" sz="1200" dirty="0" smtClean="0"/>
              <a:t> резервуара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деякого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об'єму</a:t>
            </a:r>
            <a:r>
              <a:rPr lang="ru-RU" sz="1200" dirty="0" smtClean="0"/>
              <a:t> простору для </a:t>
            </a:r>
            <a:r>
              <a:rPr lang="ru-RU" sz="1200" dirty="0" err="1" smtClean="0"/>
              <a:t>безоболонкових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вибухових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пристроїв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166" name="Google Shape;166;p20"/>
          <p:cNvSpPr txBox="1">
            <a:spLocks noGrp="1"/>
          </p:cNvSpPr>
          <p:nvPr>
            <p:ph type="title"/>
          </p:nvPr>
        </p:nvSpPr>
        <p:spPr>
          <a:xfrm>
            <a:off x="1101386" y="272850"/>
            <a:ext cx="75744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b="1" dirty="0" err="1" smtClean="0"/>
              <a:t>Страхові</a:t>
            </a:r>
            <a:r>
              <a:rPr lang="ru-RU" b="1" dirty="0" smtClean="0"/>
              <a:t> </a:t>
            </a:r>
            <a:r>
              <a:rPr lang="ru-RU" b="1" dirty="0" err="1" smtClean="0"/>
              <a:t>ризики</a:t>
            </a:r>
            <a:endParaRPr b="1" dirty="0"/>
          </a:p>
        </p:txBody>
      </p:sp>
      <p:sp>
        <p:nvSpPr>
          <p:cNvPr id="167" name="Google Shape;167;p20"/>
          <p:cNvSpPr txBox="1">
            <a:spLocks noGrp="1"/>
          </p:cNvSpPr>
          <p:nvPr>
            <p:ph type="body" idx="2"/>
          </p:nvPr>
        </p:nvSpPr>
        <p:spPr>
          <a:xfrm>
            <a:off x="4860032" y="1059582"/>
            <a:ext cx="4283968" cy="3816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dirty="0" smtClean="0"/>
              <a:t>• </a:t>
            </a:r>
            <a:r>
              <a:rPr lang="ru-RU" sz="2400" b="1" i="1" dirty="0" err="1" smtClean="0"/>
              <a:t>природних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стихійних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явищ</a:t>
            </a:r>
            <a:endParaRPr lang="ru-RU" sz="2400" b="1" i="1" dirty="0" smtClean="0"/>
          </a:p>
          <a:p>
            <a:pPr marL="0" lvl="0" indent="0">
              <a:buNone/>
            </a:pPr>
            <a:r>
              <a:rPr lang="ru-RU" sz="1200" dirty="0" err="1" smtClean="0"/>
              <a:t>землетрус</a:t>
            </a:r>
            <a:r>
              <a:rPr lang="ru-RU" sz="1200" dirty="0" smtClean="0"/>
              <a:t>, </a:t>
            </a:r>
            <a:r>
              <a:rPr lang="ru-RU" sz="1200" dirty="0" err="1" smtClean="0"/>
              <a:t>повінь</a:t>
            </a:r>
            <a:r>
              <a:rPr lang="ru-RU" sz="1200" dirty="0" smtClean="0"/>
              <a:t>, </a:t>
            </a:r>
            <a:r>
              <a:rPr lang="ru-RU" sz="1200" dirty="0" err="1" smtClean="0"/>
              <a:t>виверження</a:t>
            </a:r>
            <a:r>
              <a:rPr lang="ru-RU" sz="1200" dirty="0" smtClean="0"/>
              <a:t> вулкана, </a:t>
            </a:r>
            <a:r>
              <a:rPr lang="ru-RU" sz="1200" dirty="0" err="1" smtClean="0"/>
              <a:t>зсув</a:t>
            </a:r>
            <a:r>
              <a:rPr lang="ru-RU" sz="1200" dirty="0" smtClean="0"/>
              <a:t>, сель, град, буря, ураган, смерч, </a:t>
            </a:r>
            <a:r>
              <a:rPr lang="ru-RU" sz="1200" dirty="0" err="1" smtClean="0"/>
              <a:t>цунамі</a:t>
            </a:r>
            <a:r>
              <a:rPr lang="ru-RU" sz="1200" dirty="0" smtClean="0"/>
              <a:t>, </a:t>
            </a:r>
            <a:r>
              <a:rPr lang="ru-RU" sz="1200" dirty="0" err="1" smtClean="0"/>
              <a:t>повінь</a:t>
            </a:r>
            <a:r>
              <a:rPr lang="ru-RU" sz="1200" dirty="0" smtClean="0"/>
              <a:t>, </a:t>
            </a:r>
            <a:r>
              <a:rPr lang="ru-RU" sz="1200" dirty="0" err="1" smtClean="0"/>
              <a:t>падіння</a:t>
            </a:r>
            <a:r>
              <a:rPr lang="ru-RU" sz="1200" dirty="0" smtClean="0"/>
              <a:t> дерев та </a:t>
            </a:r>
            <a:r>
              <a:rPr lang="ru-RU" sz="1200" dirty="0" err="1" smtClean="0"/>
              <a:t>ін</a:t>
            </a:r>
            <a:r>
              <a:rPr lang="ru-RU" sz="1200" dirty="0" smtClean="0"/>
              <a:t> </a:t>
            </a:r>
            <a:r>
              <a:rPr lang="ru-RU" sz="1200" dirty="0" smtClean="0"/>
              <a:t>.</a:t>
            </a:r>
          </a:p>
          <a:p>
            <a:pPr marL="0" lvl="0" indent="0">
              <a:buNone/>
            </a:pPr>
            <a:r>
              <a:rPr lang="ru-RU" sz="2400" dirty="0" smtClean="0"/>
              <a:t>• </a:t>
            </a:r>
            <a:r>
              <a:rPr lang="ru-RU" sz="2400" b="1" i="1" dirty="0" err="1" smtClean="0"/>
              <a:t>техногенних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аварій</a:t>
            </a:r>
            <a:endParaRPr lang="ru-RU" sz="2400" b="1" i="1" dirty="0" smtClean="0"/>
          </a:p>
          <a:p>
            <a:pPr marL="0" lvl="0" indent="0">
              <a:buNone/>
            </a:pPr>
            <a:r>
              <a:rPr lang="ru-RU" sz="1200" dirty="0" err="1" smtClean="0"/>
              <a:t>проникнення</a:t>
            </a:r>
            <a:r>
              <a:rPr lang="ru-RU" sz="1200" dirty="0" smtClean="0"/>
              <a:t> води </a:t>
            </a:r>
            <a:r>
              <a:rPr lang="ru-RU" sz="1200" dirty="0" err="1" smtClean="0"/>
              <a:t>чи</a:t>
            </a:r>
            <a:r>
              <a:rPr lang="ru-RU" sz="1200" dirty="0" smtClean="0"/>
              <a:t> </a:t>
            </a:r>
            <a:r>
              <a:rPr lang="ru-RU" sz="1200" dirty="0" err="1" smtClean="0"/>
              <a:t>інших</a:t>
            </a:r>
            <a:r>
              <a:rPr lang="ru-RU" sz="1200" dirty="0" smtClean="0"/>
              <a:t> </a:t>
            </a:r>
            <a:r>
              <a:rPr lang="ru-RU" sz="1200" dirty="0" err="1" smtClean="0"/>
              <a:t>рідин</a:t>
            </a:r>
            <a:r>
              <a:rPr lang="ru-RU" sz="1200" dirty="0" smtClean="0"/>
              <a:t> </a:t>
            </a:r>
            <a:r>
              <a:rPr lang="ru-RU" sz="1200" dirty="0" err="1" smtClean="0"/>
              <a:t>із</a:t>
            </a:r>
            <a:r>
              <a:rPr lang="ru-RU" sz="1200" dirty="0" smtClean="0"/>
              <a:t> </a:t>
            </a:r>
            <a:r>
              <a:rPr lang="ru-RU" sz="1200" dirty="0" err="1" smtClean="0"/>
              <a:t>сусідніх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приміщень</a:t>
            </a:r>
            <a:r>
              <a:rPr lang="ru-RU" sz="1200" dirty="0" smtClean="0"/>
              <a:t>, </a:t>
            </a:r>
            <a:r>
              <a:rPr lang="ru-RU" sz="1200" dirty="0" err="1" smtClean="0"/>
              <a:t>аварій</a:t>
            </a:r>
            <a:r>
              <a:rPr lang="ru-RU" sz="1200" dirty="0" smtClean="0"/>
              <a:t> </a:t>
            </a:r>
            <a:r>
              <a:rPr lang="ru-RU" sz="1200" dirty="0" err="1" smtClean="0"/>
              <a:t>водопровідних</a:t>
            </a:r>
            <a:r>
              <a:rPr lang="ru-RU" sz="1200" dirty="0" smtClean="0"/>
              <a:t>, </a:t>
            </a:r>
            <a:r>
              <a:rPr lang="ru-RU" sz="1200" dirty="0" err="1" smtClean="0"/>
              <a:t>опалювальних</a:t>
            </a:r>
            <a:r>
              <a:rPr lang="ru-RU" sz="1200" dirty="0" smtClean="0"/>
              <a:t>, </a:t>
            </a:r>
            <a:r>
              <a:rPr lang="ru-RU" sz="1200" dirty="0" err="1" smtClean="0"/>
              <a:t>каналізаційних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протипожежних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трубопровідних</a:t>
            </a:r>
            <a:r>
              <a:rPr lang="ru-RU" sz="1200" dirty="0" smtClean="0"/>
              <a:t> систем, </a:t>
            </a:r>
            <a:r>
              <a:rPr lang="ru-RU" sz="1200" dirty="0" err="1" smtClean="0"/>
              <a:t>аварій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промислових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підприємствах</a:t>
            </a:r>
            <a:r>
              <a:rPr lang="ru-RU" sz="1200" dirty="0" smtClean="0"/>
              <a:t>, </a:t>
            </a:r>
            <a:r>
              <a:rPr lang="ru-RU" sz="1200" dirty="0" err="1" smtClean="0"/>
              <a:t>падіння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літаків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вертольотів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предметів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них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smtClean="0"/>
              <a:t>пр.</a:t>
            </a:r>
          </a:p>
          <a:p>
            <a:pPr marL="0" lvl="0" indent="0">
              <a:buNone/>
            </a:pPr>
            <a:r>
              <a:rPr lang="ru-RU" sz="2400" dirty="0" smtClean="0"/>
              <a:t>• </a:t>
            </a:r>
            <a:r>
              <a:rPr lang="ru-RU" sz="2400" b="1" i="1" dirty="0" err="1" smtClean="0"/>
              <a:t>протиправних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дій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третіх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осіб</a:t>
            </a:r>
            <a:endParaRPr lang="ru-RU" sz="2400" b="1" i="1" dirty="0" smtClean="0"/>
          </a:p>
          <a:p>
            <a:pPr marL="0" lvl="0" indent="0">
              <a:buNone/>
            </a:pPr>
            <a:r>
              <a:rPr lang="ru-RU" sz="1200" dirty="0" err="1" smtClean="0"/>
              <a:t>підпал</a:t>
            </a:r>
            <a:r>
              <a:rPr lang="ru-RU" sz="1200" dirty="0" smtClean="0"/>
              <a:t>, </a:t>
            </a:r>
            <a:r>
              <a:rPr lang="ru-RU" sz="1200" dirty="0" err="1" smtClean="0"/>
              <a:t>нанесення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механічних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пошкоджень</a:t>
            </a:r>
            <a:r>
              <a:rPr lang="ru-RU" sz="1200" dirty="0" smtClean="0"/>
              <a:t>, у тому </a:t>
            </a:r>
            <a:r>
              <a:rPr lang="ru-RU" sz="1200" dirty="0" err="1" smtClean="0"/>
              <a:t>числі</a:t>
            </a:r>
            <a:r>
              <a:rPr lang="ru-RU" sz="1200" dirty="0" smtClean="0"/>
              <a:t> шляхом </a:t>
            </a:r>
            <a:r>
              <a:rPr lang="ru-RU" sz="1200" dirty="0" err="1" smtClean="0"/>
              <a:t>використання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вибухових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речовин</a:t>
            </a:r>
            <a:r>
              <a:rPr lang="ru-RU" sz="1200" dirty="0" smtClean="0"/>
              <a:t>, </a:t>
            </a:r>
            <a:r>
              <a:rPr lang="ru-RU" sz="1200" dirty="0" err="1" smtClean="0"/>
              <a:t>крадіжка</a:t>
            </a:r>
            <a:r>
              <a:rPr lang="ru-RU" sz="1200" dirty="0" smtClean="0"/>
              <a:t>, </a:t>
            </a:r>
            <a:r>
              <a:rPr lang="ru-RU" sz="1200" dirty="0" err="1" smtClean="0"/>
              <a:t>грабіж</a:t>
            </a:r>
            <a:r>
              <a:rPr lang="ru-RU" sz="1200" dirty="0" smtClean="0"/>
              <a:t>, </a:t>
            </a:r>
            <a:r>
              <a:rPr lang="ru-RU" sz="1200" dirty="0" err="1" smtClean="0"/>
              <a:t>вандалізм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ін</a:t>
            </a:r>
            <a:r>
              <a:rPr lang="ru-RU" sz="1200" dirty="0" smtClean="0"/>
              <a:t>.</a:t>
            </a:r>
            <a:endParaRPr sz="1200" b="1" dirty="0"/>
          </a:p>
        </p:txBody>
      </p:sp>
      <p:sp>
        <p:nvSpPr>
          <p:cNvPr id="168" name="Google Shape;168;p20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>
            <a:spLocks noGrp="1"/>
          </p:cNvSpPr>
          <p:nvPr>
            <p:ph type="title"/>
          </p:nvPr>
        </p:nvSpPr>
        <p:spPr>
          <a:xfrm>
            <a:off x="1104900" y="276075"/>
            <a:ext cx="67245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3" name="Google Shape;183;p22"/>
          <p:cNvSpPr txBox="1">
            <a:spLocks noGrp="1"/>
          </p:cNvSpPr>
          <p:nvPr>
            <p:ph type="body" idx="1"/>
          </p:nvPr>
        </p:nvSpPr>
        <p:spPr>
          <a:xfrm>
            <a:off x="107504" y="1635646"/>
            <a:ext cx="4622596" cy="291092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None/>
            </a:pPr>
            <a:r>
              <a:rPr lang="ru-RU" sz="1600" dirty="0" err="1" smtClean="0"/>
              <a:t>Рішення</a:t>
            </a:r>
            <a:r>
              <a:rPr lang="ru-RU" sz="1600" dirty="0" smtClean="0"/>
              <a:t> про </a:t>
            </a:r>
            <a:r>
              <a:rPr lang="ru-RU" sz="1600" dirty="0" err="1" smtClean="0"/>
              <a:t>вибір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страхування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конкретного </a:t>
            </a:r>
            <a:r>
              <a:rPr lang="ru-RU" sz="1600" dirty="0" err="1" smtClean="0"/>
              <a:t>переліку</a:t>
            </a:r>
            <a:r>
              <a:rPr lang="ru-RU" sz="1600" dirty="0" smtClean="0"/>
              <a:t> </a:t>
            </a:r>
            <a:r>
              <a:rPr lang="ru-RU" sz="1600" dirty="0" err="1" smtClean="0"/>
              <a:t>небезпек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приймається</a:t>
            </a:r>
            <a:r>
              <a:rPr lang="ru-RU" sz="1600" dirty="0" smtClean="0"/>
              <a:t> самим </a:t>
            </a:r>
            <a:r>
              <a:rPr lang="ru-RU" sz="1600" dirty="0" err="1" smtClean="0"/>
              <a:t>страхувальником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підставі</a:t>
            </a:r>
            <a:r>
              <a:rPr lang="ru-RU" sz="1600" dirty="0" smtClean="0"/>
              <a:t> </a:t>
            </a:r>
            <a:r>
              <a:rPr lang="ru-RU" sz="1600" dirty="0" err="1" smtClean="0"/>
              <a:t>аналізу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частоти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ступеня</a:t>
            </a:r>
            <a:r>
              <a:rPr lang="ru-RU" sz="1600" dirty="0" smtClean="0"/>
              <a:t> </a:t>
            </a:r>
            <a:r>
              <a:rPr lang="ru-RU" sz="1600" dirty="0" err="1" smtClean="0"/>
              <a:t>руйнівного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впливу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майна тих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ризиків</a:t>
            </a:r>
            <a:r>
              <a:rPr lang="ru-RU" sz="1600" dirty="0" smtClean="0"/>
              <a:t>.</a:t>
            </a:r>
            <a:endParaRPr sz="1600" dirty="0"/>
          </a:p>
        </p:txBody>
      </p:sp>
      <p:sp>
        <p:nvSpPr>
          <p:cNvPr id="184" name="Google Shape;184;p2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185" name="Google Shape;185;p22" descr="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3792119" y="1013694"/>
            <a:ext cx="6279900" cy="3532800"/>
          </a:xfrm>
          <a:prstGeom prst="parallelogram">
            <a:avLst>
              <a:gd name="adj" fmla="val 51555"/>
            </a:avLst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ctrTitle" idx="4294967295"/>
          </p:nvPr>
        </p:nvSpPr>
        <p:spPr>
          <a:xfrm>
            <a:off x="1090700" y="2650150"/>
            <a:ext cx="7367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 smtClean="0">
                <a:solidFill>
                  <a:srgbClr val="FF8700"/>
                </a:solidFill>
              </a:rPr>
              <a:t>Страхувальнику на замітку!</a:t>
            </a:r>
            <a:endParaRPr sz="4400" dirty="0">
              <a:solidFill>
                <a:srgbClr val="FF8700"/>
              </a:solidFill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4294967295"/>
          </p:nvPr>
        </p:nvSpPr>
        <p:spPr>
          <a:xfrm>
            <a:off x="1090700" y="3640150"/>
            <a:ext cx="7729772" cy="10918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2000" dirty="0" smtClean="0"/>
              <a:t>Кожному </a:t>
            </a:r>
            <a:r>
              <a:rPr lang="ru-RU" sz="2000" dirty="0" smtClean="0"/>
              <a:t>страховому </a:t>
            </a:r>
            <a:r>
              <a:rPr lang="ru-RU" sz="2000" dirty="0" err="1" smtClean="0"/>
              <a:t>ризику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бути дано </a:t>
            </a:r>
            <a:r>
              <a:rPr lang="ru-RU" sz="2000" dirty="0" err="1" smtClean="0"/>
              <a:t>визначення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зрозуміле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страхувальнику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допускати</a:t>
            </a:r>
            <a:r>
              <a:rPr lang="ru-RU" sz="2000" dirty="0" smtClean="0"/>
              <a:t> </a:t>
            </a:r>
            <a:r>
              <a:rPr lang="ru-RU" sz="2000" dirty="0" smtClean="0"/>
              <a:t>неоднозначного </a:t>
            </a:r>
            <a:r>
              <a:rPr lang="ru-RU" sz="2000" dirty="0" err="1" smtClean="0"/>
              <a:t>тлумачення</a:t>
            </a:r>
            <a:r>
              <a:rPr lang="ru-RU" sz="2000" dirty="0" smtClean="0"/>
              <a:t>.</a:t>
            </a:r>
            <a:endParaRPr sz="2000" dirty="0"/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pic>
        <p:nvPicPr>
          <p:cNvPr id="1027" name="Picture 3" descr="C:\Users\Константин\Desktop\школа\2019-2020\10 клас\фін грам\будино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6096" y="555526"/>
            <a:ext cx="3043039" cy="2279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ctrTitle" idx="4294967295"/>
          </p:nvPr>
        </p:nvSpPr>
        <p:spPr>
          <a:xfrm>
            <a:off x="1090700" y="1923678"/>
            <a:ext cx="7367400" cy="12241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 smtClean="0">
                <a:solidFill>
                  <a:srgbClr val="FF8700"/>
                </a:solidFill>
              </a:rPr>
              <a:t>Страхувальнику на замітку!</a:t>
            </a:r>
            <a:endParaRPr sz="4400" dirty="0">
              <a:solidFill>
                <a:srgbClr val="FF8700"/>
              </a:solidFill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4294967295"/>
          </p:nvPr>
        </p:nvSpPr>
        <p:spPr>
          <a:xfrm>
            <a:off x="1090700" y="3003798"/>
            <a:ext cx="7729772" cy="17281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800" dirty="0" err="1" smtClean="0"/>
              <a:t>Ступінь</a:t>
            </a:r>
            <a:r>
              <a:rPr lang="ru-RU" sz="1800" dirty="0" smtClean="0"/>
              <a:t> </a:t>
            </a:r>
            <a:r>
              <a:rPr lang="ru-RU" sz="1800" dirty="0" err="1" smtClean="0"/>
              <a:t>впливу</a:t>
            </a:r>
            <a:r>
              <a:rPr lang="ru-RU" sz="1800" dirty="0" smtClean="0"/>
              <a:t> </a:t>
            </a:r>
            <a:r>
              <a:rPr lang="ru-RU" sz="1800" dirty="0" err="1" smtClean="0"/>
              <a:t>тієї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іншої</a:t>
            </a:r>
            <a:r>
              <a:rPr lang="ru-RU" sz="1800" dirty="0" smtClean="0"/>
              <a:t> </a:t>
            </a:r>
            <a:r>
              <a:rPr lang="ru-RU" sz="1800" dirty="0" err="1" smtClean="0"/>
              <a:t>небезпеки</a:t>
            </a:r>
            <a:r>
              <a:rPr lang="ru-RU" sz="1800" dirty="0" smtClean="0"/>
              <a:t> на </a:t>
            </a:r>
            <a:r>
              <a:rPr lang="ru-RU" sz="1800" dirty="0" err="1" smtClean="0"/>
              <a:t>ймовірність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реалізації</a:t>
            </a:r>
            <a:r>
              <a:rPr lang="ru-RU" sz="1800" dirty="0" smtClean="0"/>
              <a:t> страхового </a:t>
            </a:r>
            <a:r>
              <a:rPr lang="ru-RU" sz="1800" dirty="0" err="1" smtClean="0"/>
              <a:t>ризику</a:t>
            </a:r>
            <a:r>
              <a:rPr lang="ru-RU" sz="1800" dirty="0" smtClean="0"/>
              <a:t> та </a:t>
            </a:r>
            <a:r>
              <a:rPr lang="ru-RU" sz="1800" dirty="0" err="1" smtClean="0"/>
              <a:t>розмір</a:t>
            </a:r>
            <a:r>
              <a:rPr lang="ru-RU" sz="1800" dirty="0" smtClean="0"/>
              <a:t> </a:t>
            </a:r>
            <a:r>
              <a:rPr lang="ru-RU" sz="1800" dirty="0" err="1" smtClean="0"/>
              <a:t>шкоди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навіть</a:t>
            </a:r>
            <a:r>
              <a:rPr lang="ru-RU" sz="1800" dirty="0" smtClean="0"/>
              <a:t> для одного </a:t>
            </a:r>
            <a:r>
              <a:rPr lang="ru-RU" sz="1800" dirty="0" err="1" smtClean="0"/>
              <a:t>й</a:t>
            </a:r>
            <a:r>
              <a:rPr lang="ru-RU" sz="1800" dirty="0" smtClean="0"/>
              <a:t> того ж виду майна </a:t>
            </a:r>
            <a:r>
              <a:rPr lang="ru-RU" sz="1800" dirty="0" err="1" smtClean="0"/>
              <a:t>залежить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великої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кількості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індивідуальних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особливостей</a:t>
            </a:r>
            <a:r>
              <a:rPr lang="ru-RU" sz="1800" dirty="0" smtClean="0"/>
              <a:t>. Для </a:t>
            </a:r>
            <a:r>
              <a:rPr lang="ru-RU" sz="1800" dirty="0" err="1" smtClean="0"/>
              <a:t>розрахунку</a:t>
            </a:r>
            <a:r>
              <a:rPr lang="ru-RU" sz="1800" dirty="0" smtClean="0"/>
              <a:t> страхового тарифу страховик повинен знати </a:t>
            </a:r>
            <a:r>
              <a:rPr lang="ru-RU" sz="1800" dirty="0" err="1" smtClean="0"/>
              <a:t>ці</a:t>
            </a:r>
            <a:r>
              <a:rPr lang="ru-RU" sz="1800" dirty="0" smtClean="0"/>
              <a:t> </a:t>
            </a:r>
            <a:r>
              <a:rPr lang="ru-RU" sz="1800" dirty="0" err="1" smtClean="0"/>
              <a:t>особливості</a:t>
            </a:r>
            <a:r>
              <a:rPr lang="ru-RU" sz="1800" dirty="0" smtClean="0"/>
              <a:t>.</a:t>
            </a:r>
            <a:endParaRPr sz="1800" dirty="0"/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pic>
        <p:nvPicPr>
          <p:cNvPr id="1027" name="Picture 3" descr="C:\Users\Константин\Desktop\школа\2019-2020\10 клас\фін грам\будино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128" y="123478"/>
            <a:ext cx="3043039" cy="2279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ctrTitle" idx="4294967295"/>
          </p:nvPr>
        </p:nvSpPr>
        <p:spPr>
          <a:xfrm>
            <a:off x="1090700" y="2650150"/>
            <a:ext cx="7367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 smtClean="0">
                <a:solidFill>
                  <a:srgbClr val="FF8700"/>
                </a:solidFill>
              </a:rPr>
              <a:t>Страхувальнику на замітку!</a:t>
            </a:r>
            <a:endParaRPr sz="4400" dirty="0">
              <a:solidFill>
                <a:srgbClr val="FF8700"/>
              </a:solidFill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4294967295"/>
          </p:nvPr>
        </p:nvSpPr>
        <p:spPr>
          <a:xfrm>
            <a:off x="1090700" y="3640150"/>
            <a:ext cx="7729772" cy="10918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800" dirty="0" err="1" smtClean="0"/>
              <a:t>Страхувальник</a:t>
            </a:r>
            <a:r>
              <a:rPr lang="ru-RU" sz="1800" dirty="0" smtClean="0"/>
              <a:t> </a:t>
            </a:r>
            <a:r>
              <a:rPr lang="ru-RU" sz="1800" dirty="0" err="1" smtClean="0"/>
              <a:t>зобов'язаний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повідомити</a:t>
            </a:r>
            <a:r>
              <a:rPr lang="ru-RU" sz="1800" dirty="0" smtClean="0"/>
              <a:t> страховика про </a:t>
            </a:r>
            <a:r>
              <a:rPr lang="ru-RU" sz="1800" dirty="0" err="1" smtClean="0"/>
              <a:t>збільшення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під</a:t>
            </a:r>
            <a:r>
              <a:rPr lang="ru-RU" sz="1800" dirty="0" smtClean="0"/>
              <a:t> час </a:t>
            </a:r>
            <a:r>
              <a:rPr lang="ru-RU" sz="1800" dirty="0" err="1" smtClean="0"/>
              <a:t>дії</a:t>
            </a:r>
            <a:r>
              <a:rPr lang="ru-RU" sz="1800" dirty="0" smtClean="0"/>
              <a:t> договору </a:t>
            </a:r>
            <a:r>
              <a:rPr lang="ru-RU" sz="1800" dirty="0" err="1" smtClean="0"/>
              <a:t>страхування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ступеня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ризику</a:t>
            </a:r>
            <a:r>
              <a:rPr lang="ru-RU" sz="1800" dirty="0" smtClean="0"/>
              <a:t>, </a:t>
            </a:r>
            <a:r>
              <a:rPr lang="ru-RU" sz="1800" dirty="0" err="1" smtClean="0"/>
              <a:t>якому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піддається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застраховане</a:t>
            </a:r>
            <a:r>
              <a:rPr lang="ru-RU" sz="1800" dirty="0" smtClean="0"/>
              <a:t> </a:t>
            </a:r>
            <a:r>
              <a:rPr lang="ru-RU" sz="1800" dirty="0" err="1" smtClean="0"/>
              <a:t>майно</a:t>
            </a:r>
            <a:r>
              <a:rPr lang="ru-RU" sz="1800" dirty="0" smtClean="0"/>
              <a:t>.</a:t>
            </a:r>
            <a:endParaRPr sz="1800" dirty="0"/>
          </a:p>
        </p:txBody>
      </p:sp>
      <p:sp>
        <p:nvSpPr>
          <p:cNvPr id="160" name="Google Shape;160;p1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pic>
        <p:nvPicPr>
          <p:cNvPr id="1027" name="Picture 3" descr="C:\Users\Константин\Desktop\школа\2019-2020\10 клас\фін грам\будино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6096" y="555526"/>
            <a:ext cx="3043039" cy="2279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617</Words>
  <Application>Microsoft Office PowerPoint</Application>
  <PresentationFormat>Экран (16:9)</PresentationFormat>
  <Paragraphs>93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Dosis</vt:lpstr>
      <vt:lpstr>Roboto</vt:lpstr>
      <vt:lpstr>William template</vt:lpstr>
      <vt:lpstr>Страхування майна</vt:lpstr>
      <vt:lpstr>Слайд 2</vt:lpstr>
      <vt:lpstr>В якості об'єктів страхування можуть виступати:</vt:lpstr>
      <vt:lpstr>Страхувальнику на замітку!</vt:lpstr>
      <vt:lpstr>Страхові ризики</vt:lpstr>
      <vt:lpstr>Слайд 6</vt:lpstr>
      <vt:lpstr>Страхувальнику на замітку!</vt:lpstr>
      <vt:lpstr>Страхувальнику на замітку!</vt:lpstr>
      <vt:lpstr>Страхувальнику на замітку!</vt:lpstr>
      <vt:lpstr>Не відшкодовуються збитки, що відбулися в результаті:</vt:lpstr>
      <vt:lpstr>Якщо страхувальник хоче застрахувати своє майно від більшості відомих ризиків, то може застосовуватися так зване страхування від усіх ризиків. </vt:lpstr>
      <vt:lpstr>Добровільне страхування транспортного засобу або КАСКО (комплексне автомобільне страхування, крім відповідальності)</vt:lpstr>
      <vt:lpstr>Ризики, пов’язані з володінням та користуванням транспортних засобів:</vt:lpstr>
      <vt:lpstr>Порядок дій для отримання страхового відшкодування  КАСКО</vt:lpstr>
      <vt:lpstr>Страхувальнику на замітку!</vt:lpstr>
      <vt:lpstr>Висновок 1:</vt:lpstr>
      <vt:lpstr>Висновок 2:</vt:lpstr>
      <vt:lpstr>Дякую за увагу</vt:lpstr>
      <vt:lpstr>Джерела: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Страхування майна</dc:title>
  <cp:lastModifiedBy>Константин</cp:lastModifiedBy>
  <cp:revision>13</cp:revision>
  <dcterms:modified xsi:type="dcterms:W3CDTF">2020-04-20T16:55:40Z</dcterms:modified>
</cp:coreProperties>
</file>