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  <p:sldMasterId id="2147483768" r:id="rId9"/>
    <p:sldMasterId id="2147483780" r:id="rId10"/>
  </p:sldMasterIdLst>
  <p:notesMasterIdLst>
    <p:notesMasterId r:id="rId32"/>
  </p:notesMasterIdLst>
  <p:sldIdLst>
    <p:sldId id="268" r:id="rId11"/>
    <p:sldId id="269" r:id="rId12"/>
    <p:sldId id="270" r:id="rId13"/>
    <p:sldId id="271" r:id="rId14"/>
    <p:sldId id="272" r:id="rId15"/>
    <p:sldId id="273" r:id="rId16"/>
    <p:sldId id="267" r:id="rId17"/>
    <p:sldId id="261" r:id="rId18"/>
    <p:sldId id="262" r:id="rId19"/>
    <p:sldId id="276" r:id="rId20"/>
    <p:sldId id="275" r:id="rId21"/>
    <p:sldId id="277" r:id="rId22"/>
    <p:sldId id="278" r:id="rId23"/>
    <p:sldId id="257" r:id="rId24"/>
    <p:sldId id="265" r:id="rId25"/>
    <p:sldId id="263" r:id="rId26"/>
    <p:sldId id="264" r:id="rId27"/>
    <p:sldId id="260" r:id="rId28"/>
    <p:sldId id="259" r:id="rId29"/>
    <p:sldId id="258" r:id="rId30"/>
    <p:sldId id="27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50" y="18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34023-73FE-4A50-AADD-08FC50F8DC30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3BD1C-D4DE-4B7A-BB4B-C87B05A9220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19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2BC013-F0FC-40DB-8F7D-1C45898EC760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Поясни,</a:t>
            </a:r>
            <a:r>
              <a:rPr lang="uk-UA" baseline="0" dirty="0" smtClean="0"/>
              <a:t> яке слово зайве і чому (наступні три слайди)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BD1C-D4DE-4B7A-BB4B-C87B05A9220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344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9282FD-192A-4813-B776-3738889E44A6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681535-33DA-4C2B-BD1C-A50C0AB04260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76C5CF-E84F-4726-88E5-31AA970256BA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505ADC-91EB-4B8C-A491-518218BA5B43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57BE1F-1B36-44A3-A6B9-C03A5A04C47D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2B182A-5B5B-435B-B26B-2C0FAC22AACE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Назви</a:t>
            </a:r>
            <a:r>
              <a:rPr lang="uk-UA" baseline="0" dirty="0" smtClean="0"/>
              <a:t> місяці року: 1) повтори за вчителем;</a:t>
            </a:r>
          </a:p>
          <a:p>
            <a:r>
              <a:rPr lang="uk-UA" baseline="0" dirty="0" smtClean="0"/>
              <a:t>                                2) вчитель називає перший місяць – учні другий, вчитель третій місяць – учні четвертий і т.д;</a:t>
            </a:r>
          </a:p>
          <a:p>
            <a:r>
              <a:rPr lang="uk-UA" baseline="0" dirty="0" smtClean="0"/>
              <a:t>                                3) тепер вчитель з учнями міняється місцями; (учні починають першими називати місяці, а потім вчитель;</a:t>
            </a:r>
          </a:p>
          <a:p>
            <a:r>
              <a:rPr lang="uk-UA" baseline="0" dirty="0" smtClean="0"/>
              <a:t>                                4) </a:t>
            </a:r>
            <a:r>
              <a:rPr lang="ru-RU" baseline="0" dirty="0" smtClean="0"/>
              <a:t>учитель називає український варіант, а учні - місяці англійською. (Спочатку місяці називають послідовно, а потім   у випадковому порядку).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BD1C-D4DE-4B7A-BB4B-C87B05A9220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38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BD1C-D4DE-4B7A-BB4B-C87B05A9220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463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Вгадай який  місяць зашифрований; (наступні три слайди)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BD1C-D4DE-4B7A-BB4B-C87B05A9220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44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410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447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411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778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097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718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13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785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916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3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7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95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43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45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6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52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17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90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8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16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54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13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48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22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2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13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04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00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1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85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10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00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8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08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69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06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91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89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51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56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22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7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97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1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38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1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98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29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15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26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36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95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79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31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21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7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58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61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18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01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6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9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25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27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17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5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6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23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20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30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04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953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526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9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9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353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3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287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622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74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672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030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69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58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A677-2F3A-41AA-83DE-BF7E409A1D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B38E6-64F6-4CF9-8ECD-0086FB0A1B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075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8E7F-96C9-4A62-8DBB-5BA710965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815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6F56D-E1B1-4AD0-8286-599C7AC38C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33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64BFD-BC5C-4BEC-86B0-9CE189D75F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651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DFD29-CED9-46D0-B935-A0AF7BBA56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760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19AF-9EB5-4C83-99D4-821E082A5E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935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96B0-FABE-4A1D-B4E0-563D16B94F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308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0458-4091-44AE-8F63-887E9858EF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24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EAC9-58B3-469A-B1CC-25EE69C338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84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9259-4D67-48E3-83FB-C5F06A4B3E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7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4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3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1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7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7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2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39AD2-1C68-4BF2-9F27-24325796AD4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2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6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7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4.gif"/><Relationship Id="rId3" Type="http://schemas.openxmlformats.org/officeDocument/2006/relationships/image" Target="../media/image17.gif"/><Relationship Id="rId7" Type="http://schemas.openxmlformats.org/officeDocument/2006/relationships/audio" Target="../media/audio8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gif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audio" Target="../media/audio10.wav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35.gif"/><Relationship Id="rId3" Type="http://schemas.openxmlformats.org/officeDocument/2006/relationships/image" Target="../media/image28.jpeg"/><Relationship Id="rId7" Type="http://schemas.openxmlformats.org/officeDocument/2006/relationships/audio" Target="../media/audio11.wav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gif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43.png"/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gif"/><Relationship Id="rId11" Type="http://schemas.openxmlformats.org/officeDocument/2006/relationships/image" Target="../media/image41.png"/><Relationship Id="rId5" Type="http://schemas.openxmlformats.org/officeDocument/2006/relationships/image" Target="../media/image38.gif"/><Relationship Id="rId10" Type="http://schemas.openxmlformats.org/officeDocument/2006/relationships/audio" Target="../media/audio16.wav"/><Relationship Id="rId4" Type="http://schemas.openxmlformats.org/officeDocument/2006/relationships/image" Target="../media/image37.gif"/><Relationship Id="rId9" Type="http://schemas.openxmlformats.org/officeDocument/2006/relationships/audio" Target="../media/audio15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268538" y="2290763"/>
            <a:ext cx="51117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5400" b="1" dirty="0" smtClean="0">
                <a:solidFill>
                  <a:srgbClr val="000000"/>
                </a:solidFill>
              </a:rPr>
              <a:t>    </a:t>
            </a:r>
            <a:r>
              <a:rPr lang="en-US" alt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SEASONS</a:t>
            </a:r>
            <a:endParaRPr lang="en-US" altLang="ru-RU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ru-RU" altLang="ru-RU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23850" y="3860800"/>
            <a:ext cx="1873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800" b="1" i="1" smtClean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2052" name="WordArt 16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832475" cy="90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3600" b="1" i="1" kern="10" smtClean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2053" name="Line 44"/>
          <p:cNvSpPr>
            <a:spLocks noChangeShapeType="1"/>
          </p:cNvSpPr>
          <p:nvPr/>
        </p:nvSpPr>
        <p:spPr bwMode="auto">
          <a:xfrm>
            <a:off x="2700338" y="6021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49" name="Содержимое 3" descr="http://s46.radikal.ru/i112/1109/80/4e220ea205d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140"/>
            <a:ext cx="341987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Содержимое 3" descr="http://az999.ucoz.ru/fedor05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780" y="4312276"/>
            <a:ext cx="3132076" cy="2506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Содержимое 3" descr="http://live4fun.ru/pictures/img_18457562_2267_9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82140"/>
            <a:ext cx="3193425" cy="2914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Содержимое 5" descr="http://img10.proshkolu.ru/content/media/pic/std/4000000/3276000/3275640-eca652163dd822b4.gif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9465" y="4312276"/>
            <a:ext cx="3672408" cy="2473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625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smtClean="0"/>
              <a:t>What are winter months?</a:t>
            </a:r>
            <a:endParaRPr lang="uk-UA" altLang="ru-RU" b="1" smtClean="0"/>
          </a:p>
        </p:txBody>
      </p:sp>
      <p:pic>
        <p:nvPicPr>
          <p:cNvPr id="4" name="Содержимое 3" descr="http://s46.radikal.ru/i112/1109/80/4e220ea205d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0163" y="1557338"/>
            <a:ext cx="3024187" cy="79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January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61025" y="5805488"/>
            <a:ext cx="3463925" cy="719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September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5810250"/>
            <a:ext cx="3024187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December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95963" y="1557338"/>
            <a:ext cx="3024187" cy="79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February</a:t>
            </a:r>
            <a:endParaRPr lang="uk-UA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smtClean="0">
                <a:cs typeface="Arial" charset="0"/>
              </a:rPr>
              <a:t>What are spring months?</a:t>
            </a:r>
            <a:endParaRPr lang="uk-UA" altLang="ru-RU" b="1" smtClean="0">
              <a:cs typeface="Arial" charset="0"/>
            </a:endParaRPr>
          </a:p>
        </p:txBody>
      </p:sp>
      <p:pic>
        <p:nvPicPr>
          <p:cNvPr id="4" name="Содержимое 3" descr="http://az999.ucoz.ru/fedor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556792"/>
            <a:ext cx="6286500" cy="4608511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16013" y="1628775"/>
            <a:ext cx="2592387" cy="7207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June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724525" y="2708275"/>
            <a:ext cx="2592388" cy="7207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May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39750" y="4292600"/>
            <a:ext cx="2663825" cy="7207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April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795963" y="5516563"/>
            <a:ext cx="2736850" cy="7207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March</a:t>
            </a:r>
            <a:endParaRPr lang="uk-UA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9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smtClean="0"/>
              <a:t>What are summer months?</a:t>
            </a:r>
            <a:endParaRPr lang="uk-UA" altLang="ru-RU" b="1" smtClean="0"/>
          </a:p>
        </p:txBody>
      </p:sp>
      <p:pic>
        <p:nvPicPr>
          <p:cNvPr id="4" name="Содержимое 3" descr="http://live4fun.ru/pictures/img_18457562_2267_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5288" y="2349500"/>
            <a:ext cx="2808287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July</a:t>
            </a:r>
            <a:endParaRPr lang="uk-UA" sz="4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063" y="1484313"/>
            <a:ext cx="3095625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October</a:t>
            </a:r>
            <a:endParaRPr lang="uk-UA" sz="4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8313" y="5229225"/>
            <a:ext cx="3095625" cy="8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August</a:t>
            </a:r>
            <a:endParaRPr lang="uk-UA" sz="4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7763" y="4508500"/>
            <a:ext cx="2520950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June</a:t>
            </a:r>
            <a:endParaRPr lang="uk-UA" sz="4400" b="1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1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smtClean="0"/>
              <a:t>What are autumn months?</a:t>
            </a:r>
            <a:endParaRPr lang="uk-UA" altLang="ru-RU" b="1" smtClean="0"/>
          </a:p>
        </p:txBody>
      </p:sp>
      <p:pic>
        <p:nvPicPr>
          <p:cNvPr id="4" name="Содержимое 5" descr="http://img10.proshkolu.ru/content/media/pic/std/4000000/3276000/3275640-eca652163dd822b4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736" y="1628800"/>
            <a:ext cx="4896544" cy="4680520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0" y="1484313"/>
            <a:ext cx="3419475" cy="93662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September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5743575" y="1160463"/>
            <a:ext cx="3241675" cy="93662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December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101600" y="5697538"/>
            <a:ext cx="2881313" cy="93503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October</a:t>
            </a:r>
            <a:endParaRPr lang="uk-UA" sz="4400" b="1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5770563" y="5721350"/>
            <a:ext cx="3260725" cy="93662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</a:rPr>
              <a:t>November</a:t>
            </a:r>
            <a:endParaRPr lang="uk-UA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80928"/>
            <a:ext cx="22557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_________________</a:t>
            </a:r>
          </a:p>
          <a:p>
            <a:endParaRPr lang="en-US" dirty="0"/>
          </a:p>
          <a:p>
            <a:r>
              <a:rPr lang="en-US" dirty="0" smtClean="0"/>
              <a:t>_________________</a:t>
            </a:r>
          </a:p>
          <a:p>
            <a:endParaRPr lang="en-US" dirty="0"/>
          </a:p>
          <a:p>
            <a:r>
              <a:rPr lang="en-US" dirty="0" smtClean="0"/>
              <a:t>_________________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97135" y="2780928"/>
            <a:ext cx="2228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</a:t>
            </a:r>
          </a:p>
          <a:p>
            <a:endParaRPr lang="en-US" dirty="0"/>
          </a:p>
          <a:p>
            <a:r>
              <a:rPr lang="en-US" dirty="0" smtClean="0"/>
              <a:t>________________</a:t>
            </a:r>
          </a:p>
          <a:p>
            <a:endParaRPr lang="en-US" dirty="0"/>
          </a:p>
          <a:p>
            <a:r>
              <a:rPr lang="en-US" dirty="0" smtClean="0"/>
              <a:t>________________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31968" y="2780928"/>
            <a:ext cx="2315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_________________</a:t>
            </a:r>
          </a:p>
          <a:p>
            <a:endParaRPr lang="en-US" dirty="0"/>
          </a:p>
          <a:p>
            <a:r>
              <a:rPr lang="en-US" dirty="0" smtClean="0"/>
              <a:t>_________________</a:t>
            </a:r>
          </a:p>
          <a:p>
            <a:endParaRPr lang="en-US" dirty="0"/>
          </a:p>
          <a:p>
            <a:r>
              <a:rPr lang="en-US" dirty="0" smtClean="0"/>
              <a:t>_________________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79844" y="2780928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__________________</a:t>
            </a:r>
          </a:p>
          <a:p>
            <a:endParaRPr lang="en-US" dirty="0"/>
          </a:p>
          <a:p>
            <a:r>
              <a:rPr lang="en-US" dirty="0" smtClean="0"/>
              <a:t>__________________</a:t>
            </a:r>
          </a:p>
          <a:p>
            <a:endParaRPr lang="en-US" dirty="0"/>
          </a:p>
          <a:p>
            <a:r>
              <a:rPr lang="en-US" dirty="0" smtClean="0"/>
              <a:t>__________________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470925"/>
            <a:ext cx="18710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January</a:t>
            </a:r>
            <a:endParaRPr lang="ru-RU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9460" y="3117256"/>
            <a:ext cx="21763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February</a:t>
            </a:r>
            <a:endParaRPr lang="ru-RU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11925"/>
            <a:ext cx="22365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December</a:t>
            </a:r>
            <a:endParaRPr lang="ru-RU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40352" y="2496872"/>
            <a:ext cx="1542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March</a:t>
            </a:r>
            <a:endParaRPr lang="ru-RU" sz="36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2776" y="2991919"/>
            <a:ext cx="12682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April</a:t>
            </a:r>
            <a:endParaRPr lang="ru-RU" sz="36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06131" y="3563423"/>
            <a:ext cx="11015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</a:t>
            </a:r>
            <a:endParaRPr lang="ru-RU" sz="36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0179" y="2527635"/>
            <a:ext cx="11592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June</a:t>
            </a:r>
            <a:endParaRPr lang="ru-RU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1474" y="3117254"/>
            <a:ext cx="10567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July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91958" y="3624803"/>
            <a:ext cx="16337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August</a:t>
            </a:r>
            <a:endParaRPr lang="ru-RU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96919" y="2457762"/>
            <a:ext cx="2371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C898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September</a:t>
            </a:r>
            <a:endParaRPr lang="ru-RU" sz="3600" b="1" cap="none" spc="50" dirty="0">
              <a:ln w="11430"/>
              <a:solidFill>
                <a:srgbClr val="C898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79844" y="3048629"/>
            <a:ext cx="18453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C898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October</a:t>
            </a:r>
            <a:endParaRPr lang="ru-RU" sz="3600" b="1" cap="none" spc="50" dirty="0">
              <a:ln w="11430"/>
              <a:solidFill>
                <a:srgbClr val="C898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80276" y="3611925"/>
            <a:ext cx="2287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C898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November</a:t>
            </a:r>
            <a:endParaRPr lang="ru-RU" sz="3600" b="1" cap="none" spc="50" dirty="0">
              <a:ln w="11430"/>
              <a:solidFill>
                <a:srgbClr val="C898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887" y="4564494"/>
            <a:ext cx="2371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September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83609" y="4582739"/>
            <a:ext cx="18710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January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46491" y="6093296"/>
            <a:ext cx="22365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December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45942" y="4582740"/>
            <a:ext cx="18453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October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8241" y="5285609"/>
            <a:ext cx="2108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February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58127" y="5285609"/>
            <a:ext cx="10567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July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01175" y="5210826"/>
            <a:ext cx="12682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April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86941" y="5210903"/>
            <a:ext cx="17556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August 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6093296"/>
            <a:ext cx="1542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March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7899" y="6093296"/>
            <a:ext cx="11592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June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8055" y="6093295"/>
            <a:ext cx="2287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November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278920" y="4564490"/>
            <a:ext cx="11015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</a:t>
            </a:r>
            <a:endParaRPr lang="ru-RU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2179"/>
          <a:stretch/>
        </p:blipFill>
        <p:spPr>
          <a:xfrm>
            <a:off x="128241" y="188641"/>
            <a:ext cx="2139658" cy="217569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/>
          <a:srcRect l="4289" r="9998"/>
          <a:stretch/>
        </p:blipFill>
        <p:spPr>
          <a:xfrm>
            <a:off x="2341565" y="188640"/>
            <a:ext cx="2232248" cy="217569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/>
          <a:srcRect l="37859" r="3227"/>
          <a:stretch/>
        </p:blipFill>
        <p:spPr>
          <a:xfrm>
            <a:off x="4655265" y="188641"/>
            <a:ext cx="2107165" cy="217569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/>
          <a:srcRect r="20668"/>
          <a:stretch/>
        </p:blipFill>
        <p:spPr>
          <a:xfrm>
            <a:off x="6843883" y="188640"/>
            <a:ext cx="2147438" cy="21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3914456"/>
            <a:ext cx="3782895" cy="20545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7518" y="-171400"/>
            <a:ext cx="67489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months is it?</a:t>
            </a:r>
            <a:endParaRPr lang="ru-RU" sz="6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938"/>
          <a:stretch/>
        </p:blipFill>
        <p:spPr>
          <a:xfrm>
            <a:off x="539552" y="936596"/>
            <a:ext cx="3782895" cy="20545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7140" y="2991126"/>
            <a:ext cx="266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Hacmr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0391" y="2991126"/>
            <a:ext cx="266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March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541" y="5968986"/>
            <a:ext cx="4241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Mebretpes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150" y="5936937"/>
            <a:ext cx="4241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September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9514"/>
          <a:stretch/>
        </p:blipFill>
        <p:spPr>
          <a:xfrm>
            <a:off x="4861959" y="936597"/>
            <a:ext cx="4108896" cy="20545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82223" y="2960767"/>
            <a:ext cx="3868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Redmeceb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14610" y="2961240"/>
            <a:ext cx="3868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December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959" y="3878688"/>
            <a:ext cx="4108895" cy="20577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56176" y="5936937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Lujy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60415" y="5887430"/>
            <a:ext cx="1786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July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53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72904"/>
            <a:ext cx="3456384" cy="20075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381" y="2980423"/>
            <a:ext cx="3520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January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447" y="2980423"/>
            <a:ext cx="34884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ynaruja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47" y="3903753"/>
            <a:ext cx="3456384" cy="20138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2416" y="5917631"/>
            <a:ext cx="2151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larip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2415" y="5917631"/>
            <a:ext cx="2151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April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972903"/>
            <a:ext cx="3424318" cy="20075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36096" y="3014297"/>
            <a:ext cx="34243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ugasu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4030" y="3027859"/>
            <a:ext cx="33922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august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6866"/>
          <a:stretch/>
        </p:blipFill>
        <p:spPr>
          <a:xfrm>
            <a:off x="5468162" y="3906933"/>
            <a:ext cx="3424318" cy="20075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84918" y="5870195"/>
            <a:ext cx="3720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morenebv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84917" y="5892323"/>
            <a:ext cx="3720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november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-168968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months is it?</a:t>
            </a:r>
            <a:endParaRPr lang="ru-RU" sz="6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7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7140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months is it?</a:t>
            </a:r>
            <a:endParaRPr lang="ru-RU" sz="6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36596"/>
            <a:ext cx="3600400" cy="20533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976" y="2989904"/>
            <a:ext cx="3347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borocet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989904"/>
            <a:ext cx="3174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October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 descr="Картинки по запросу &quot;июнь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8" y="3913235"/>
            <a:ext cx="3665292" cy="20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6629" y="5870088"/>
            <a:ext cx="30963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nuej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8875" y="5870088"/>
            <a:ext cx="1810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June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12" y="930497"/>
            <a:ext cx="3758346" cy="20655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76055" y="3001601"/>
            <a:ext cx="3809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Rebufyra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2989904"/>
            <a:ext cx="3889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February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3950"/>
          <a:stretch/>
        </p:blipFill>
        <p:spPr>
          <a:xfrm>
            <a:off x="5116405" y="3913234"/>
            <a:ext cx="3774892" cy="20533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62554" y="5870088"/>
            <a:ext cx="1867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Amy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62554" y="5870088"/>
            <a:ext cx="1659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44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42" y="116632"/>
            <a:ext cx="301556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December</a:t>
            </a:r>
          </a:p>
          <a:p>
            <a:r>
              <a:rPr lang="en-US" sz="50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</a:t>
            </a:r>
          </a:p>
          <a:p>
            <a:r>
              <a:rPr lang="en-US" sz="5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February</a:t>
            </a:r>
          </a:p>
          <a:p>
            <a:r>
              <a:rPr lang="en-US" sz="50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January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08635" y="94793"/>
            <a:ext cx="3080014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December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Februar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Januar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7011" y="116632"/>
            <a:ext cx="3059832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December</a:t>
            </a:r>
          </a:p>
          <a:p>
            <a:r>
              <a:rPr lang="en-US" sz="50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February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January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429000"/>
            <a:ext cx="3048416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December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Febru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Janu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ry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27928" y="3450433"/>
            <a:ext cx="3047167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Decembe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r>
              <a:rPr lang="en-US" sz="50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Feb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uary</a:t>
            </a:r>
          </a:p>
          <a:p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Janua</a:t>
            </a:r>
            <a:r>
              <a:rPr lang="en-US" sz="5000" b="1" u="sng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7" name="AutoShape 2" descr="Картинки по запросу &quot;знак вопрос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Картинки по запросу &quot;знак вопроса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2520280" cy="3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4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88" y="-744"/>
            <a:ext cx="31935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Spring</a:t>
            </a:r>
            <a:r>
              <a:rPr lang="ru-RU" sz="48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(6)</a:t>
            </a:r>
            <a:endParaRPr lang="en-US" sz="36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Summer</a:t>
            </a:r>
            <a:r>
              <a:rPr lang="ru-RU" sz="4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(6)</a:t>
            </a:r>
            <a:endParaRPr lang="en-US" sz="4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Autumn</a:t>
            </a:r>
            <a:r>
              <a:rPr lang="ru-RU" sz="48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(6)</a:t>
            </a:r>
            <a:endParaRPr lang="en-US" sz="48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u="sng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September</a:t>
            </a:r>
            <a:endParaRPr lang="ru-RU" sz="4800" b="1" u="sng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6176" y="0"/>
            <a:ext cx="3312368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pring</a:t>
            </a:r>
          </a:p>
          <a:p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ummer</a:t>
            </a:r>
          </a:p>
          <a:p>
            <a:r>
              <a:rPr lang="en-US" sz="48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Autumn</a:t>
            </a:r>
          </a:p>
          <a:p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eptember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07681" y="0"/>
            <a:ext cx="3076487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Spring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Summer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Autumn</a:t>
            </a:r>
          </a:p>
          <a:p>
            <a:r>
              <a:rPr lang="en-US" sz="48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September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43736" y="3687901"/>
            <a:ext cx="309634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Spring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mmer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tumn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ptember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8456" y="3687901"/>
            <a:ext cx="324036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Spring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er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Septe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ber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424" y="3687901"/>
            <a:ext cx="313184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ing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Summe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r>
              <a:rPr lang="en-US" sz="48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Autumn</a:t>
            </a:r>
          </a:p>
          <a:p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Septembe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32206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Spring</a:t>
            </a:r>
            <a:r>
              <a:rPr lang="ru-RU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Summer</a:t>
            </a:r>
          </a:p>
          <a:p>
            <a:pPr lvl="0"/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Autumn</a:t>
            </a:r>
          </a:p>
          <a:p>
            <a:pPr lvl="0"/>
            <a:r>
              <a:rPr lang="en-US" sz="4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September</a:t>
            </a:r>
            <a:endParaRPr lang="ru-RU" sz="4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66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2411413" y="404813"/>
            <a:ext cx="3960812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Seasons</a:t>
            </a:r>
            <a:endParaRPr lang="uk-UA" sz="3600" b="1" i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12500">
                    <a:srgbClr val="FF6633"/>
                  </a:gs>
                  <a:gs pos="25000">
                    <a:srgbClr val="FFFF00"/>
                  </a:gs>
                  <a:gs pos="37500">
                    <a:srgbClr val="01A78F"/>
                  </a:gs>
                  <a:gs pos="50000">
                    <a:srgbClr val="3366FF"/>
                  </a:gs>
                  <a:gs pos="62500">
                    <a:srgbClr val="01A78F"/>
                  </a:gs>
                  <a:gs pos="75000">
                    <a:srgbClr val="FFFF00"/>
                  </a:gs>
                  <a:gs pos="87500">
                    <a:srgbClr val="FF6633"/>
                  </a:gs>
                  <a:gs pos="100000">
                    <a:srgbClr val="FF3399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>
            <a:off x="2051050" y="5157788"/>
            <a:ext cx="396081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BBE0E3"/>
                    </a:gs>
                    <a:gs pos="100000">
                      <a:srgbClr val="333399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Winter</a:t>
            </a:r>
            <a:endParaRPr lang="uk-UA" sz="3600" b="1" i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BBE0E3"/>
                  </a:gs>
                  <a:gs pos="100000">
                    <a:srgbClr val="333399"/>
                  </a:gs>
                </a:gsLst>
                <a:lin ang="189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3076" name="AutoShape 12">
            <a:hlinkClick r:id="" action="ppaction://noaction" highlightClick="1">
              <a:snd r:embed="rId3" name="spring.wav"/>
            </a:hlinkClick>
          </p:cNvPr>
          <p:cNvSpPr>
            <a:spLocks noChangeArrowheads="1"/>
          </p:cNvSpPr>
          <p:nvPr/>
        </p:nvSpPr>
        <p:spPr bwMode="auto">
          <a:xfrm>
            <a:off x="6372225" y="2420938"/>
            <a:ext cx="865188" cy="504825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077" name="AutoShape 13">
            <a:hlinkClick r:id="" action="ppaction://noaction" highlightClick="1">
              <a:snd r:embed="rId4" name="summer.wav"/>
            </a:hlinkClick>
          </p:cNvPr>
          <p:cNvSpPr>
            <a:spLocks noChangeArrowheads="1"/>
          </p:cNvSpPr>
          <p:nvPr/>
        </p:nvSpPr>
        <p:spPr bwMode="auto">
          <a:xfrm>
            <a:off x="6372225" y="3357563"/>
            <a:ext cx="865188" cy="504825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078" name="AutoShape 14">
            <a:hlinkClick r:id="" action="ppaction://noaction" highlightClick="1">
              <a:snd r:embed="rId5" name="autumn.wav"/>
            </a:hlinkClick>
          </p:cNvPr>
          <p:cNvSpPr>
            <a:spLocks noChangeArrowheads="1"/>
          </p:cNvSpPr>
          <p:nvPr/>
        </p:nvSpPr>
        <p:spPr bwMode="auto">
          <a:xfrm>
            <a:off x="6372225" y="4365625"/>
            <a:ext cx="865188" cy="504825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079" name="AutoShape 15">
            <a:hlinkClick r:id="" action="ppaction://noaction" highlightClick="1">
              <a:snd r:embed="rId6" name="winter.wav"/>
            </a:hlinkClick>
          </p:cNvPr>
          <p:cNvSpPr>
            <a:spLocks noChangeArrowheads="1"/>
          </p:cNvSpPr>
          <p:nvPr/>
        </p:nvSpPr>
        <p:spPr bwMode="auto">
          <a:xfrm>
            <a:off x="6372225" y="5373688"/>
            <a:ext cx="865188" cy="504825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080" name="WordArt 16"/>
          <p:cNvSpPr>
            <a:spLocks noChangeArrowheads="1" noChangeShapeType="1" noTextEdit="1"/>
          </p:cNvSpPr>
          <p:nvPr/>
        </p:nvSpPr>
        <p:spPr bwMode="auto">
          <a:xfrm>
            <a:off x="2051050" y="2205038"/>
            <a:ext cx="3960813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66"/>
                    </a:gs>
                    <a:gs pos="100000">
                      <a:srgbClr val="99FF66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Spring</a:t>
            </a:r>
            <a:endParaRPr lang="uk-UA" sz="3600" b="1" i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9966"/>
                  </a:gs>
                  <a:gs pos="100000">
                    <a:srgbClr val="99FF66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3081" name="WordArt 17"/>
          <p:cNvSpPr>
            <a:spLocks noChangeArrowheads="1" noChangeShapeType="1" noTextEdit="1"/>
          </p:cNvSpPr>
          <p:nvPr/>
        </p:nvSpPr>
        <p:spPr bwMode="auto">
          <a:xfrm>
            <a:off x="2124075" y="4149725"/>
            <a:ext cx="396081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66"/>
                    </a:gs>
                    <a:gs pos="50000">
                      <a:srgbClr val="FF6600"/>
                    </a:gs>
                    <a:gs pos="100000">
                      <a:srgbClr val="FFFF66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Autumn</a:t>
            </a:r>
            <a:endParaRPr lang="uk-UA" sz="3600" b="1" i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66"/>
                  </a:gs>
                  <a:gs pos="50000">
                    <a:srgbClr val="FF6600"/>
                  </a:gs>
                  <a:gs pos="100000">
                    <a:srgbClr val="FFFF66"/>
                  </a:gs>
                </a:gsLst>
                <a:lin ang="189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3082" name="WordArt 18"/>
          <p:cNvSpPr>
            <a:spLocks noChangeArrowheads="1" noChangeShapeType="1" noTextEdit="1"/>
          </p:cNvSpPr>
          <p:nvPr/>
        </p:nvSpPr>
        <p:spPr bwMode="auto">
          <a:xfrm>
            <a:off x="1979613" y="3141663"/>
            <a:ext cx="3960812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Summer</a:t>
            </a:r>
            <a:endParaRPr lang="uk-UA" sz="3600" b="1" i="1" kern="1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3083" name="Picture 19" descr="r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690687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1" descr="B_Fly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15778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4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1158"/>
            <a:ext cx="297228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April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August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June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Autumn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88025" y="0"/>
            <a:ext cx="3040159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pril</a:t>
            </a:r>
          </a:p>
          <a:p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ugust</a:t>
            </a:r>
          </a:p>
          <a:p>
            <a:r>
              <a:rPr lang="en-US" sz="54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June</a:t>
            </a:r>
          </a:p>
          <a:p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utumn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36925"/>
            <a:ext cx="4572000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April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August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June</a:t>
            </a:r>
          </a:p>
          <a:p>
            <a:r>
              <a:rPr lang="en-US" sz="54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Autumn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261" y="3416320"/>
            <a:ext cx="2808312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April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gust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tumn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88025" y="3411281"/>
            <a:ext cx="2920261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Apri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Augus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r>
              <a:rPr lang="en-US" sz="54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June</a:t>
            </a:r>
          </a:p>
          <a:p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Autum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Картинки по запросу &quot;знак вопроса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91312"/>
            <a:ext cx="2533350" cy="31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1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/>
          <p:cNvSpPr>
            <a:spLocks noChangeArrowheads="1" noChangeShapeType="1" noTextEdit="1"/>
          </p:cNvSpPr>
          <p:nvPr/>
        </p:nvSpPr>
        <p:spPr bwMode="auto">
          <a:xfrm>
            <a:off x="1979613" y="260350"/>
            <a:ext cx="554355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Bookman Old Style"/>
              </a:rPr>
              <a:t>song</a:t>
            </a:r>
            <a:endParaRPr lang="uk-UA" sz="3600" b="1" kern="10" smtClean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3366FF"/>
              </a:solidFill>
              <a:latin typeface="Bookman Old Style"/>
            </a:endParaRPr>
          </a:p>
        </p:txBody>
      </p:sp>
      <p:sp>
        <p:nvSpPr>
          <p:cNvPr id="14339" name="WordArt 5"/>
          <p:cNvSpPr>
            <a:spLocks noChangeArrowheads="1" noChangeShapeType="1" noTextEdit="1"/>
          </p:cNvSpPr>
          <p:nvPr/>
        </p:nvSpPr>
        <p:spPr bwMode="auto">
          <a:xfrm>
            <a:off x="1476375" y="1268413"/>
            <a:ext cx="52562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99CC00"/>
                  </a:solidFill>
                  <a:round/>
                  <a:headEnd/>
                  <a:tailEnd/>
                </a:ln>
                <a:solidFill>
                  <a:srgbClr val="3399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Spring is green</a:t>
            </a:r>
            <a:endParaRPr lang="uk-UA" sz="3600" b="1" i="1" kern="10" smtClean="0">
              <a:ln w="9525">
                <a:solidFill>
                  <a:srgbClr val="99CC00"/>
                </a:solidFill>
                <a:round/>
                <a:headEnd/>
                <a:tailEnd/>
              </a:ln>
              <a:solidFill>
                <a:srgbClr val="3399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14340" name="WordArt 6"/>
          <p:cNvSpPr>
            <a:spLocks noChangeArrowheads="1" noChangeShapeType="1" noTextEdit="1"/>
          </p:cNvSpPr>
          <p:nvPr/>
        </p:nvSpPr>
        <p:spPr bwMode="auto">
          <a:xfrm>
            <a:off x="1547813" y="2133600"/>
            <a:ext cx="5113337" cy="646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Summer is bright</a:t>
            </a:r>
            <a:endParaRPr lang="uk-UA" sz="3600" b="1" i="1" kern="10" smtClean="0">
              <a:ln w="9525">
                <a:solidFill>
                  <a:srgbClr val="FF99CC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14341" name="WordArt 7"/>
          <p:cNvSpPr>
            <a:spLocks noChangeArrowheads="1" noChangeShapeType="1" noTextEdit="1"/>
          </p:cNvSpPr>
          <p:nvPr/>
        </p:nvSpPr>
        <p:spPr bwMode="auto">
          <a:xfrm>
            <a:off x="1476375" y="2997200"/>
            <a:ext cx="504031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Autumn is yellow</a:t>
            </a:r>
            <a:endParaRPr lang="uk-UA" sz="3600" b="1" i="1" kern="1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14342" name="WordArt 8"/>
          <p:cNvSpPr>
            <a:spLocks noChangeArrowheads="1" noChangeShapeType="1" noTextEdit="1"/>
          </p:cNvSpPr>
          <p:nvPr/>
        </p:nvSpPr>
        <p:spPr bwMode="auto">
          <a:xfrm>
            <a:off x="1619250" y="3860800"/>
            <a:ext cx="48244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Winter is white</a:t>
            </a:r>
            <a:endParaRPr lang="uk-UA" sz="3600" b="1" i="1" kern="10" smtClean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14343" name="AutoShape 9">
            <a:hlinkClick r:id="" action="ppaction://noaction" highlightClick="1">
              <a:snd r:embed="rId3" name="spring is green.wav"/>
            </a:hlinkClick>
          </p:cNvPr>
          <p:cNvSpPr>
            <a:spLocks noChangeArrowheads="1"/>
          </p:cNvSpPr>
          <p:nvPr/>
        </p:nvSpPr>
        <p:spPr bwMode="auto">
          <a:xfrm>
            <a:off x="6948488" y="1484313"/>
            <a:ext cx="576262" cy="287337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14344" name="AutoShape 10">
            <a:hlinkClick r:id="" action="ppaction://noaction" highlightClick="1">
              <a:snd r:embed="rId4" name="summer is bright.wav"/>
            </a:hlinkClick>
          </p:cNvPr>
          <p:cNvSpPr>
            <a:spLocks noChangeArrowheads="1"/>
          </p:cNvSpPr>
          <p:nvPr/>
        </p:nvSpPr>
        <p:spPr bwMode="auto">
          <a:xfrm>
            <a:off x="7019925" y="2420938"/>
            <a:ext cx="576263" cy="287337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14345" name="AutoShape 11">
            <a:hlinkClick r:id="" action="ppaction://noaction" highlightClick="1">
              <a:snd r:embed="rId5" name="autumn is yellow.wav"/>
            </a:hlinkClick>
          </p:cNvPr>
          <p:cNvSpPr>
            <a:spLocks noChangeArrowheads="1"/>
          </p:cNvSpPr>
          <p:nvPr/>
        </p:nvSpPr>
        <p:spPr bwMode="auto">
          <a:xfrm>
            <a:off x="7019925" y="3213100"/>
            <a:ext cx="576263" cy="287338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14346" name="AutoShape 12">
            <a:hlinkClick r:id="" action="ppaction://noaction" highlightClick="1">
              <a:snd r:embed="rId6" name="winter is white.wav"/>
            </a:hlinkClick>
          </p:cNvPr>
          <p:cNvSpPr>
            <a:spLocks noChangeArrowheads="1"/>
          </p:cNvSpPr>
          <p:nvPr/>
        </p:nvSpPr>
        <p:spPr bwMode="auto">
          <a:xfrm>
            <a:off x="7019925" y="4005263"/>
            <a:ext cx="576263" cy="287337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14347" name="AutoShape 13">
            <a:hlinkClick r:id="" action="ppaction://noaction" highlightClick="1">
              <a:snd r:embed="rId7" name="песня.wav"/>
            </a:hlinkClick>
          </p:cNvPr>
          <p:cNvSpPr>
            <a:spLocks noChangeArrowheads="1"/>
          </p:cNvSpPr>
          <p:nvPr/>
        </p:nvSpPr>
        <p:spPr bwMode="auto">
          <a:xfrm>
            <a:off x="7019925" y="5373688"/>
            <a:ext cx="719138" cy="360362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14348" name="WordArt 14"/>
          <p:cNvSpPr>
            <a:spLocks noChangeArrowheads="1" noChangeShapeType="1" noTextEdit="1"/>
          </p:cNvSpPr>
          <p:nvPr/>
        </p:nvSpPr>
        <p:spPr bwMode="auto">
          <a:xfrm>
            <a:off x="900113" y="5229225"/>
            <a:ext cx="554355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Sing with us</a:t>
            </a:r>
            <a:endParaRPr lang="uk-UA" sz="3600" b="1" i="1" kern="10" smtClean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14349" name="Picture 16" descr="musical_notes_bubbling_md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7" descr="musical_notes_bubbling_md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60350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6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50000">
              <a:srgbClr val="FFFFFF"/>
            </a:gs>
            <a:gs pos="100000">
              <a:srgbClr val="99FF6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4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771775" y="404813"/>
            <a:ext cx="4895850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Bookman Old Style"/>
              </a:rPr>
              <a:t>Spring months</a:t>
            </a:r>
            <a:endParaRPr lang="uk-UA" sz="3600" b="1" i="1" kern="10" smtClean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4099" name="Picture 5" descr="12IC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6113"/>
            <a:ext cx="2808288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12IC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84538"/>
            <a:ext cx="24479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17IC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24400"/>
            <a:ext cx="259238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b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49950"/>
            <a:ext cx="10096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b1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373688"/>
            <a:ext cx="704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b1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6805">
            <a:off x="1863725" y="5489575"/>
            <a:ext cx="704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b1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3705">
            <a:off x="1042988" y="5589588"/>
            <a:ext cx="704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2" descr="b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876925"/>
            <a:ext cx="10096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Marc284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arch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20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Apri2844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April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May2844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May.wav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084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narcissus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21163"/>
            <a:ext cx="1439863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9" descr="icicl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41438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0" descr="icicl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341438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bright_su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14414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5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" fill="hold"/>
                                        <p:tgtEl>
                                          <p:spTgt spid="4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4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" fill="hold"/>
                                        <p:tgtEl>
                                          <p:spTgt spid="4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50000">
              <a:srgbClr val="FFFFFF"/>
            </a:gs>
            <a:gs pos="100000">
              <a:srgbClr val="FF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1835150" y="260350"/>
            <a:ext cx="55435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Summer months</a:t>
            </a:r>
            <a:endParaRPr lang="uk-UA" sz="3600" b="1" i="1" kern="10" smtClean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5123" name="Picture 5" descr="12IC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23050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12IC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141663"/>
            <a:ext cx="230505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13I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797425"/>
            <a:ext cx="251936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roza8_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41888"/>
            <a:ext cx="15033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10">
            <a:hlinkClick r:id="" action="ppaction://noaction" highlightClick="1">
              <a:snd r:embed="rId7" name="June.wav"/>
            </a:hlinkClick>
          </p:cNvPr>
          <p:cNvSpPr>
            <a:spLocks noChangeArrowheads="1"/>
          </p:cNvSpPr>
          <p:nvPr/>
        </p:nvSpPr>
        <p:spPr bwMode="auto">
          <a:xfrm>
            <a:off x="3924300" y="2205038"/>
            <a:ext cx="792163" cy="431800"/>
          </a:xfrm>
          <a:prstGeom prst="actionButtonSound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5128" name="AutoShape 11">
            <a:hlinkClick r:id="" action="ppaction://noaction" highlightClick="1">
              <a:snd r:embed="rId8" name="July.wav"/>
            </a:hlinkClick>
          </p:cNvPr>
          <p:cNvSpPr>
            <a:spLocks noChangeArrowheads="1"/>
          </p:cNvSpPr>
          <p:nvPr/>
        </p:nvSpPr>
        <p:spPr bwMode="auto">
          <a:xfrm>
            <a:off x="4932363" y="3789363"/>
            <a:ext cx="792162" cy="431800"/>
          </a:xfrm>
          <a:prstGeom prst="actionButtonSound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5129" name="AutoShape 12">
            <a:hlinkClick r:id="" action="ppaction://noaction" highlightClick="1">
              <a:snd r:embed="rId9" name="August.wav"/>
            </a:hlinkClick>
          </p:cNvPr>
          <p:cNvSpPr>
            <a:spLocks noChangeArrowheads="1"/>
          </p:cNvSpPr>
          <p:nvPr/>
        </p:nvSpPr>
        <p:spPr bwMode="auto">
          <a:xfrm>
            <a:off x="7164388" y="5589588"/>
            <a:ext cx="792162" cy="431800"/>
          </a:xfrm>
          <a:prstGeom prst="actionButtonSound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pic>
        <p:nvPicPr>
          <p:cNvPr id="5130" name="Picture 14" descr="TRE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213100"/>
            <a:ext cx="20812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5" descr="r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260350"/>
            <a:ext cx="1703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6" descr="happy_su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7" descr="B_Fly3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636838"/>
            <a:ext cx="730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8" descr="B_Fly1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44675"/>
            <a:ext cx="85883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9" descr="B_Fly3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57338"/>
            <a:ext cx="7921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0" descr="Bee0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3006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9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1692275" y="260350"/>
            <a:ext cx="554355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ookman Old Style"/>
              </a:rPr>
              <a:t>Autumn months</a:t>
            </a:r>
            <a:endParaRPr lang="uk-UA" sz="3600" b="1" i="1" kern="1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6147" name="Picture 5" descr="13IC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2808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13IC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429000"/>
            <a:ext cx="29495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13IC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29527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11">
            <a:hlinkClick r:id="" action="ppaction://noaction" highlightClick="1">
              <a:snd r:embed="rId7" name="September.wav"/>
            </a:hlinkClick>
          </p:cNvPr>
          <p:cNvSpPr>
            <a:spLocks noChangeArrowheads="1"/>
          </p:cNvSpPr>
          <p:nvPr/>
        </p:nvSpPr>
        <p:spPr bwMode="auto">
          <a:xfrm>
            <a:off x="4716463" y="2349500"/>
            <a:ext cx="647700" cy="358775"/>
          </a:xfrm>
          <a:prstGeom prst="actionButtonSou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6151" name="AutoShape 12">
            <a:hlinkClick r:id="" action="ppaction://noaction" highlightClick="1">
              <a:snd r:embed="rId8" name="October.wav"/>
            </a:hlinkClick>
          </p:cNvPr>
          <p:cNvSpPr>
            <a:spLocks noChangeArrowheads="1"/>
          </p:cNvSpPr>
          <p:nvPr/>
        </p:nvSpPr>
        <p:spPr bwMode="auto">
          <a:xfrm>
            <a:off x="6948488" y="3789363"/>
            <a:ext cx="647700" cy="360362"/>
          </a:xfrm>
          <a:prstGeom prst="actionButtonSou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6152" name="AutoShape 13">
            <a:hlinkClick r:id="" action="ppaction://noaction" highlightClick="1">
              <a:snd r:embed="rId9" name="November.wav"/>
            </a:hlinkClick>
          </p:cNvPr>
          <p:cNvSpPr>
            <a:spLocks noChangeArrowheads="1"/>
          </p:cNvSpPr>
          <p:nvPr/>
        </p:nvSpPr>
        <p:spPr bwMode="auto">
          <a:xfrm>
            <a:off x="5724525" y="5373688"/>
            <a:ext cx="719138" cy="431800"/>
          </a:xfrm>
          <a:prstGeom prst="actionButtonSou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pic>
        <p:nvPicPr>
          <p:cNvPr id="6153" name="Picture 14" descr="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15252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 descr="l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20713"/>
            <a:ext cx="16922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7" descr="p6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749925"/>
            <a:ext cx="12334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8" descr="p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732463"/>
            <a:ext cx="1223963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7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1619250" y="549275"/>
            <a:ext cx="5256213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33CCCC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Bookman Old Style"/>
              </a:rPr>
              <a:t>Winter months</a:t>
            </a:r>
            <a:endParaRPr lang="uk-UA" sz="3600" b="1" i="1" kern="10" smtClean="0">
              <a:ln w="9525">
                <a:solidFill>
                  <a:srgbClr val="99CCFF"/>
                </a:solidFill>
                <a:round/>
                <a:headEnd/>
                <a:tailEnd/>
              </a:ln>
              <a:solidFill>
                <a:srgbClr val="33CCCC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7171" name="Picture 5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5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700213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20938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0350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0350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565400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2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76475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3" descr="снежи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997200"/>
            <a:ext cx="695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4" descr="12I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73463"/>
            <a:ext cx="32400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5" descr="12IC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157788"/>
            <a:ext cx="316865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6" descr="13IC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9500"/>
            <a:ext cx="367347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AutoShape 19">
            <a:hlinkClick r:id="" action="ppaction://noaction" highlightClick="1">
              <a:snd r:embed="rId8" name="December.wav"/>
            </a:hlinkClick>
          </p:cNvPr>
          <p:cNvSpPr>
            <a:spLocks noChangeArrowheads="1"/>
          </p:cNvSpPr>
          <p:nvPr/>
        </p:nvSpPr>
        <p:spPr bwMode="auto">
          <a:xfrm>
            <a:off x="6948488" y="2781300"/>
            <a:ext cx="720725" cy="360363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7184" name="AutoShape 20">
            <a:hlinkClick r:id="" action="ppaction://noaction" highlightClick="1">
              <a:snd r:embed="rId9" name="January.wav"/>
            </a:hlinkClick>
          </p:cNvPr>
          <p:cNvSpPr>
            <a:spLocks noChangeArrowheads="1"/>
          </p:cNvSpPr>
          <p:nvPr/>
        </p:nvSpPr>
        <p:spPr bwMode="auto">
          <a:xfrm>
            <a:off x="6732588" y="4005263"/>
            <a:ext cx="792162" cy="360362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7185" name="AutoShape 21">
            <a:hlinkClick r:id="" action="ppaction://noaction" highlightClick="1">
              <a:snd r:embed="rId10" name="February.wav"/>
            </a:hlinkClick>
          </p:cNvPr>
          <p:cNvSpPr>
            <a:spLocks noChangeArrowheads="1"/>
          </p:cNvSpPr>
          <p:nvPr/>
        </p:nvSpPr>
        <p:spPr bwMode="auto">
          <a:xfrm>
            <a:off x="6804025" y="5805488"/>
            <a:ext cx="647700" cy="360362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pic>
        <p:nvPicPr>
          <p:cNvPr id="7186" name="Picture 22" descr="snowflake_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23" descr="snowflake_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661025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4" descr="snowflake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9338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1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9741" y="5288340"/>
            <a:ext cx="48045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months</a:t>
            </a:r>
            <a:endParaRPr lang="ru-RU" sz="9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85" y="116632"/>
            <a:ext cx="7070032" cy="533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2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0" y="735261"/>
            <a:ext cx="3724275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3" y="1704621"/>
            <a:ext cx="372427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4" y="2661235"/>
            <a:ext cx="372427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5" y="3516660"/>
            <a:ext cx="372427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7" y="4740796"/>
            <a:ext cx="373495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5" y="5676900"/>
            <a:ext cx="3767758" cy="106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88129"/>
            <a:ext cx="4176464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http://nutblocker.com/wp-content/uploads/2014/08/august-month-summer-natur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315173"/>
            <a:ext cx="4176464" cy="11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seniorcarectrs.com/wp-content/uploads/2014/09/september-month-owl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19244"/>
            <a:ext cx="417646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missbarnard.edublogs.org/files/2013/10/october-month-owl-146mjf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10706"/>
            <a:ext cx="417646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susansdailydose-2012.com/resources/JANUARY/month-of-november-thanksgiving-food.png?timestamp=13901621634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24125"/>
            <a:ext cx="4176464" cy="9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thekidzpage.com/free-kids-games/december-kids-games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97" y="5470946"/>
            <a:ext cx="4176466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8815" y="-94644"/>
            <a:ext cx="6234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Call the months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70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ths of the Year Song _ Learn English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</TotalTime>
  <Words>335</Words>
  <Application>Microsoft Office PowerPoint</Application>
  <PresentationFormat>Экран (4:3)</PresentationFormat>
  <Paragraphs>196</Paragraphs>
  <Slides>21</Slides>
  <Notes>11</Notes>
  <HiddenSlides>0</HiddenSlides>
  <MMClips>4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Воздушный поток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6_Оформление по умолчанию</vt:lpstr>
      <vt:lpstr>5_Оформление по умолчанию</vt:lpstr>
      <vt:lpstr>7_Оформление по умолчанию</vt:lpstr>
      <vt:lpstr>8_Оформление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are winter months?</vt:lpstr>
      <vt:lpstr>What are spring months?</vt:lpstr>
      <vt:lpstr>What are summer months?</vt:lpstr>
      <vt:lpstr>What are autumn months?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Александр</cp:lastModifiedBy>
  <cp:revision>100</cp:revision>
  <dcterms:created xsi:type="dcterms:W3CDTF">2015-05-20T03:06:08Z</dcterms:created>
  <dcterms:modified xsi:type="dcterms:W3CDTF">2021-04-23T04:41:43Z</dcterms:modified>
</cp:coreProperties>
</file>