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3"/>
  </p:notesMasterIdLst>
  <p:sldIdLst>
    <p:sldId id="291" r:id="rId2"/>
    <p:sldId id="313" r:id="rId3"/>
    <p:sldId id="299" r:id="rId4"/>
    <p:sldId id="310" r:id="rId5"/>
    <p:sldId id="281" r:id="rId6"/>
    <p:sldId id="294" r:id="rId7"/>
    <p:sldId id="277" r:id="rId8"/>
    <p:sldId id="278" r:id="rId9"/>
    <p:sldId id="279" r:id="rId10"/>
    <p:sldId id="280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90" r:id="rId19"/>
    <p:sldId id="314" r:id="rId20"/>
    <p:sldId id="293" r:id="rId21"/>
    <p:sldId id="295" r:id="rId22"/>
    <p:sldId id="300" r:id="rId23"/>
    <p:sldId id="316" r:id="rId24"/>
    <p:sldId id="302" r:id="rId25"/>
    <p:sldId id="308" r:id="rId26"/>
    <p:sldId id="301" r:id="rId27"/>
    <p:sldId id="317" r:id="rId28"/>
    <p:sldId id="311" r:id="rId29"/>
    <p:sldId id="312" r:id="rId30"/>
    <p:sldId id="320" r:id="rId31"/>
    <p:sldId id="31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42" autoAdjust="0"/>
  </p:normalViewPr>
  <p:slideViewPr>
    <p:cSldViewPr>
      <p:cViewPr>
        <p:scale>
          <a:sx n="87" d="100"/>
          <a:sy n="87" d="100"/>
        </p:scale>
        <p:origin x="-1334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2"/>
    </p:cViewPr>
  </p:sorterViewPr>
  <p:notesViewPr>
    <p:cSldViewPr>
      <p:cViewPr varScale="1">
        <p:scale>
          <a:sx n="56" d="100"/>
          <a:sy n="56" d="100"/>
        </p:scale>
        <p:origin x="-283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96D4E-8901-49D1-9DCD-617AFBF65457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6503B-4C07-4265-B33E-F5947461E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03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6503B-4C07-4265-B33E-F5947461EA3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6503B-4C07-4265-B33E-F5947461EA3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6503B-4C07-4265-B33E-F5947461EA3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9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8E7695-7CC4-4266-AAD6-3A014484C47C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6B91F43-A47D-4D7C-B517-FFD4F5D8F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Правопис і</a:t>
            </a:r>
          </a:p>
          <a:p>
            <a:pPr algn="ctr">
              <a:buNone/>
            </a:pP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відмінювання  </a:t>
            </a:r>
          </a:p>
          <a:p>
            <a:pPr algn="ctr">
              <a:buNone/>
            </a:pP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числівників</a:t>
            </a:r>
            <a:endParaRPr lang="uk-UA" sz="8000" dirty="0">
              <a:solidFill>
                <a:srgbClr val="00B050"/>
              </a:solidFill>
            </a:endParaRPr>
          </a:p>
        </p:txBody>
      </p:sp>
      <p:pic>
        <p:nvPicPr>
          <p:cNvPr id="3" name="Picture 10" descr="MCj040995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4000504"/>
            <a:ext cx="2587631" cy="24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5" descr="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857628"/>
            <a:ext cx="292156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785918" cy="70009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859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1480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4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14446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85918" y="0"/>
          <a:ext cx="7358082" cy="5714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358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1480">
                <a:tc>
                  <a:txBody>
                    <a:bodyPr/>
                    <a:lstStyle/>
                    <a:p>
                      <a:pPr algn="l"/>
                      <a:r>
                        <a:rPr lang="uk-UA" sz="2800" dirty="0" smtClean="0"/>
                        <a:t>                    </a:t>
                      </a:r>
                      <a:r>
                        <a:rPr lang="uk-UA" sz="28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85918" y="571480"/>
          <a:ext cx="7358082" cy="641986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4526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2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526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28690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B050"/>
                          </a:solidFill>
                        </a:rPr>
                        <a:t>два, дві,</a:t>
                      </a:r>
                      <a:r>
                        <a:rPr lang="uk-UA" sz="2800" b="1" baseline="0" dirty="0" smtClean="0">
                          <a:solidFill>
                            <a:srgbClr val="00B050"/>
                          </a:solidFill>
                        </a:rPr>
                        <a:t> двоє</a:t>
                      </a:r>
                      <a:endParaRPr lang="ru-RU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B050"/>
                          </a:solidFill>
                        </a:rPr>
                        <a:t>три,</a:t>
                      </a:r>
                      <a:r>
                        <a:rPr lang="uk-UA" sz="2800" b="1" baseline="0" dirty="0" smtClean="0">
                          <a:solidFill>
                            <a:srgbClr val="00B050"/>
                          </a:solidFill>
                        </a:rPr>
                        <a:t> троє</a:t>
                      </a:r>
                      <a:endParaRPr lang="ru-RU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чотири, четверо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156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двох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трьох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чотирьох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156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двом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трьом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чотирьом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156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два, дві, двоє (двох)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три, троє(трьох)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чотири, четверо (чотирьох)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7156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двома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трьома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чотирма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71566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на (у) двох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на (у) трьох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на (у) чотирьох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8582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    </a:t>
            </a:r>
            <a:r>
              <a:rPr lang="uk-UA" sz="60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6000" u="sng" dirty="0" smtClean="0">
                <a:solidFill>
                  <a:srgbClr val="00B050"/>
                </a:solidFill>
              </a:rPr>
              <a:t> тип</a:t>
            </a:r>
            <a:r>
              <a:rPr lang="uk-UA" sz="6000" dirty="0" smtClean="0">
                <a:solidFill>
                  <a:srgbClr val="00B050"/>
                </a:solidFill>
              </a:rPr>
              <a:t>     </a:t>
            </a:r>
            <a:r>
              <a:rPr lang="uk-UA" sz="6600" dirty="0" smtClean="0">
                <a:solidFill>
                  <a:srgbClr val="FF0000"/>
                </a:solidFill>
              </a:rPr>
              <a:t>(5-20, 30)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929718" cy="5786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За цим типом відмінюються числівники </a:t>
            </a: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п’ять - двадцять, тридцять</a:t>
            </a:r>
            <a:r>
              <a:rPr lang="uk-UA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відповідні їм збірні числівники:            </a:t>
            </a: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п’ятеро - тридцятеро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2000232" cy="685802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00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3628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4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6762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00232" y="0"/>
          <a:ext cx="7143768" cy="64291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143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2918"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                   </a:t>
                      </a:r>
                      <a:r>
                        <a:rPr lang="uk-UA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3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00232" y="642918"/>
          <a:ext cx="7143768" cy="62150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381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1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1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78712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вісім,</a:t>
                      </a:r>
                      <a:r>
                        <a:rPr lang="uk-UA" sz="2400" b="1" baseline="0" dirty="0" smtClean="0">
                          <a:solidFill>
                            <a:srgbClr val="00B050"/>
                          </a:solidFill>
                        </a:rPr>
                        <a:t> восьмеро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00B050"/>
                          </a:solidFill>
                        </a:rPr>
                        <a:t>тринадцять</a:t>
                      </a:r>
                      <a:r>
                        <a:rPr lang="uk-UA" sz="2000" b="1" baseline="0" dirty="0" smtClean="0">
                          <a:solidFill>
                            <a:srgbClr val="00B050"/>
                          </a:solidFill>
                        </a:rPr>
                        <a:t>, тринадцятеро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00B050"/>
                          </a:solidFill>
                        </a:rPr>
                        <a:t>двадцять,</a:t>
                      </a:r>
                      <a:r>
                        <a:rPr lang="uk-UA" sz="2000" b="1" baseline="0" dirty="0" smtClean="0">
                          <a:solidFill>
                            <a:srgbClr val="00B050"/>
                          </a:solidFill>
                        </a:rPr>
                        <a:t> двадцятеро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0151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вісьмох (восьми)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тринадцяти (тринадцятьох)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двадцяти (двадцятьох)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5765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вісьмом (восьми)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тринадцяти (тринадцятьом)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двадцяти (двадцятьом)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0151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вісім (вісьмох)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тринадцять (тринадцятьох)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двадцять (двадцятьох)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0151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вісьма (вісьмома)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тринадцятьма (</a:t>
                      </a:r>
                      <a:r>
                        <a:rPr lang="uk-UA" sz="2000" dirty="0" err="1" smtClean="0">
                          <a:solidFill>
                            <a:srgbClr val="00B050"/>
                          </a:solidFill>
                        </a:rPr>
                        <a:t>тринадцятьо-</a:t>
                      </a:r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 ма)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двадцятьма (двадцятьома)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0151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</a:t>
                      </a:r>
                      <a:r>
                        <a:rPr lang="uk-UA" sz="2400" baseline="0" dirty="0" smtClean="0">
                          <a:solidFill>
                            <a:srgbClr val="00B050"/>
                          </a:solidFill>
                        </a:rPr>
                        <a:t> (у) восьми (вісьмох)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на (у)</a:t>
                      </a:r>
                      <a:r>
                        <a:rPr lang="uk-UA" sz="2000" baseline="0" dirty="0" smtClean="0">
                          <a:solidFill>
                            <a:srgbClr val="00B050"/>
                          </a:solidFill>
                        </a:rPr>
                        <a:t> тринадцяти (тринадцятьох)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на (у) двадцяти (двадцятьох)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1537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60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 тип</a:t>
            </a:r>
            <a:r>
              <a:rPr lang="uk-UA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6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(50, 60, 70, 80)</a:t>
            </a:r>
            <a:endParaRPr lang="ru-RU" sz="6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9" y="1412776"/>
            <a:ext cx="9144000" cy="53069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Відмінюються числівники </a:t>
            </a: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п’ятдесят, шістдесят, сімдесят, вісімдесят.</a:t>
            </a:r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uk-UA" sz="2000" b="1" dirty="0" smtClean="0">
                <a:solidFill>
                  <a:srgbClr val="0070C0"/>
                </a:solidFill>
              </a:rPr>
              <a:t>Це складні числівники, у яких при відмінюванні</a:t>
            </a:r>
          </a:p>
          <a:p>
            <a:pPr algn="ctr">
              <a:buNone/>
            </a:pPr>
            <a:r>
              <a:rPr lang="uk-UA" sz="2000" b="1" dirty="0" smtClean="0">
                <a:solidFill>
                  <a:srgbClr val="0070C0"/>
                </a:solidFill>
              </a:rPr>
              <a:t> змінюється лише друга частина </a:t>
            </a:r>
            <a:r>
              <a:rPr lang="uk-UA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</a:t>
            </a:r>
            <a:r>
              <a:rPr lang="uk-UA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>
              <a:buNone/>
            </a:pPr>
            <a:endParaRPr lang="uk-UA" sz="1600" i="1" dirty="0" smtClean="0"/>
          </a:p>
          <a:p>
            <a:pPr algn="ctr">
              <a:buNone/>
            </a:pPr>
            <a:r>
              <a:rPr lang="uk-UA" sz="1600" i="1" dirty="0" smtClean="0"/>
              <a:t> 	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 числівники мають паралельні форми              в Р. Д. О. М. відмінках. </a:t>
            </a:r>
          </a:p>
          <a:p>
            <a:pPr algn="ctr">
              <a:buNone/>
            </a:pP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закінченням </a:t>
            </a:r>
            <a:r>
              <a:rPr lang="uk-UA" sz="2400" b="1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–ох</a:t>
            </a:r>
            <a:r>
              <a:rPr lang="uk-UA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400" b="1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-ом</a:t>
            </a:r>
            <a:r>
              <a:rPr lang="uk-UA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400" b="1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-ома</a:t>
            </a:r>
            <a:r>
              <a:rPr lang="uk-UA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400" b="1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-ом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після </a:t>
            </a:r>
          </a:p>
          <a:p>
            <a:pPr algn="ctr">
              <a:buNone/>
            </a:pP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uk-UA" sz="24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т’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пишеться </a:t>
            </a:r>
            <a:r>
              <a:rPr lang="uk-UA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(м’який знак).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2285983" cy="68203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859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004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3392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3392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3392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3392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3392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53392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14415" y="0"/>
          <a:ext cx="7929586" cy="57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9295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0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dirty="0" smtClean="0"/>
                        <a:t>             </a:t>
                      </a:r>
                      <a:r>
                        <a:rPr lang="uk-UA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3200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14415" y="488130"/>
          <a:ext cx="7929617" cy="636987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28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00B050"/>
                          </a:solidFill>
                        </a:rPr>
                        <a:t>п’ятдесят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00B050"/>
                          </a:solidFill>
                        </a:rPr>
                        <a:t>шістдесят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00B050"/>
                          </a:solidFill>
                        </a:rPr>
                        <a:t>сімдесят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00B050"/>
                          </a:solidFill>
                        </a:rPr>
                        <a:t>вісімдесят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п’ятдесяти</a:t>
                      </a:r>
                    </a:p>
                    <a:p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(п’ятдесятьох)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шістдесяти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(шістдесятьох)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сімдесяти (сімдесятьох)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вісімдесяти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(вісімдесятьох)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п’ятдесяти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(п’ятдесятьом)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шістдесяти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(шістдесятьом)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сімдесяти (сімдесятьом)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вісімдесяти </a:t>
                      </a:r>
                      <a:r>
                        <a:rPr lang="uk-UA" sz="1700" dirty="0" smtClean="0">
                          <a:solidFill>
                            <a:srgbClr val="00B050"/>
                          </a:solidFill>
                        </a:rPr>
                        <a:t>(вісімдесятьом)</a:t>
                      </a:r>
                      <a:endParaRPr lang="ru-RU" sz="17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п’ятдесят, п’ятдесятьох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шістдесят, шістдесятьох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сімдесят, сімдесятьох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вісімдесят,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вісімдесятьох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п’ятдесятьма</a:t>
                      </a:r>
                      <a:r>
                        <a:rPr lang="uk-UA" sz="20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1600" baseline="0" dirty="0" smtClean="0">
                          <a:solidFill>
                            <a:srgbClr val="00B050"/>
                          </a:solidFill>
                        </a:rPr>
                        <a:t>(п’ятдесятьома)</a:t>
                      </a:r>
                      <a:endParaRPr lang="ru-RU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шістдесятьма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uk-UA" sz="1800" dirty="0" err="1" smtClean="0">
                          <a:solidFill>
                            <a:srgbClr val="00B050"/>
                          </a:solidFill>
                        </a:rPr>
                        <a:t>шістде-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1800" dirty="0" err="1" smtClean="0">
                          <a:solidFill>
                            <a:srgbClr val="00B050"/>
                          </a:solidFill>
                        </a:rPr>
                        <a:t>сятьома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сімдесятьма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(сімдесятьома)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вісімдесятьма 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uk-UA" sz="1800" dirty="0" err="1" smtClean="0">
                          <a:solidFill>
                            <a:srgbClr val="00B050"/>
                          </a:solidFill>
                        </a:rPr>
                        <a:t>вісімде-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1800" dirty="0" err="1" smtClean="0">
                          <a:solidFill>
                            <a:srgbClr val="00B050"/>
                          </a:solidFill>
                        </a:rPr>
                        <a:t>сятьома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на (у)           п’ятдесяти     (п'ятдесятьох)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на (у) </a:t>
                      </a:r>
                      <a:r>
                        <a:rPr lang="uk-UA" sz="1800" dirty="0" err="1" smtClean="0">
                          <a:solidFill>
                            <a:srgbClr val="00B050"/>
                          </a:solidFill>
                        </a:rPr>
                        <a:t>шіст-</a:t>
                      </a:r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 десяти  (шістдесятьох)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на (у)</a:t>
                      </a:r>
                      <a:r>
                        <a:rPr lang="uk-UA" sz="1800" baseline="0" dirty="0" smtClean="0">
                          <a:solidFill>
                            <a:srgbClr val="00B050"/>
                          </a:solidFill>
                        </a:rPr>
                        <a:t> сімдесяти     (сімдесятьох)</a:t>
                      </a:r>
                      <a:endParaRPr lang="ru-RU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solidFill>
                            <a:srgbClr val="00B050"/>
                          </a:solidFill>
                        </a:rPr>
                        <a:t>на (у) </a:t>
                      </a:r>
                      <a:r>
                        <a:rPr lang="uk-UA" sz="1800" dirty="0" err="1" smtClean="0">
                          <a:solidFill>
                            <a:srgbClr val="00B050"/>
                          </a:solidFill>
                        </a:rPr>
                        <a:t>вісім-</a:t>
                      </a:r>
                      <a:r>
                        <a:rPr lang="uk-UA" sz="18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1700" dirty="0" smtClean="0">
                          <a:solidFill>
                            <a:srgbClr val="00B050"/>
                          </a:solidFill>
                        </a:rPr>
                        <a:t>десяти(</a:t>
                      </a:r>
                      <a:r>
                        <a:rPr lang="uk-UA" sz="1700" dirty="0" err="1" smtClean="0">
                          <a:solidFill>
                            <a:srgbClr val="00B050"/>
                          </a:solidFill>
                        </a:rPr>
                        <a:t>вісімде-</a:t>
                      </a:r>
                      <a:r>
                        <a:rPr lang="uk-UA" sz="17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1700" dirty="0" err="1" smtClean="0">
                          <a:solidFill>
                            <a:srgbClr val="00B050"/>
                          </a:solidFill>
                        </a:rPr>
                        <a:t>сятьох</a:t>
                      </a:r>
                      <a:r>
                        <a:rPr lang="uk-UA" sz="1700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ru-RU" sz="17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051560"/>
          </a:xfrm>
        </p:spPr>
        <p:txBody>
          <a:bodyPr>
            <a:normAutofit/>
          </a:bodyPr>
          <a:lstStyle/>
          <a:p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5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 тип</a:t>
            </a:r>
            <a:r>
              <a:rPr lang="uk-UA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uk-UA" sz="6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(40, 90, 100)</a:t>
            </a:r>
            <a:endParaRPr lang="ru-RU" sz="60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5400" b="1" dirty="0" smtClean="0"/>
              <a:t>Числівники </a:t>
            </a:r>
            <a:r>
              <a:rPr lang="uk-UA" sz="5400" b="1" i="1" dirty="0" smtClean="0">
                <a:solidFill>
                  <a:srgbClr val="00B050"/>
                </a:solidFill>
              </a:rPr>
              <a:t>сорок, дев’яносто, сто</a:t>
            </a:r>
            <a:r>
              <a:rPr lang="uk-UA" sz="5400" b="1" dirty="0" smtClean="0"/>
              <a:t> в усіх відмінках, </a:t>
            </a: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крім називного і знахідного</a:t>
            </a:r>
            <a:r>
              <a:rPr lang="uk-UA" b="1" dirty="0" smtClean="0"/>
              <a:t>, </a:t>
            </a:r>
            <a:r>
              <a:rPr lang="uk-UA" sz="5400" b="1" dirty="0" smtClean="0"/>
              <a:t>мають закінчення </a:t>
            </a:r>
            <a:r>
              <a:rPr lang="uk-UA" sz="5400" b="1" i="1" dirty="0" smtClean="0">
                <a:solidFill>
                  <a:srgbClr val="C00000"/>
                </a:solidFill>
              </a:rPr>
              <a:t>–а.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56507"/>
          <a:stretch>
            <a:fillRect/>
          </a:stretch>
        </p:blipFill>
        <p:spPr bwMode="auto">
          <a:xfrm>
            <a:off x="6786578" y="4643446"/>
            <a:ext cx="220979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 rot="551609">
            <a:off x="6897027" y="5592762"/>
            <a:ext cx="119943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100</a:t>
            </a:r>
            <a:endParaRPr lang="ru-RU" sz="32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285984" y="0"/>
          <a:ext cx="6858016" cy="57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8580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0042">
                <a:tc>
                  <a:txBody>
                    <a:bodyPr/>
                    <a:lstStyle/>
                    <a:p>
                      <a:r>
                        <a:rPr lang="uk-UA" sz="3200" dirty="0" smtClean="0"/>
                        <a:t>            </a:t>
                      </a:r>
                      <a:r>
                        <a:rPr lang="uk-UA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3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0"/>
          <a:ext cx="2143140" cy="685802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1533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4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4766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6883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0491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85857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96924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85984" y="500042"/>
          <a:ext cx="6786610" cy="64036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86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89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59660">
                <a:tc>
                  <a:txBody>
                    <a:bodyPr/>
                    <a:lstStyle/>
                    <a:p>
                      <a:pPr algn="ctr"/>
                      <a:r>
                        <a:rPr lang="uk-UA" sz="3600" b="1" dirty="0" smtClean="0">
                          <a:solidFill>
                            <a:srgbClr val="00B050"/>
                          </a:solidFill>
                        </a:rPr>
                        <a:t>сорок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i="0" dirty="0" smtClean="0">
                          <a:solidFill>
                            <a:srgbClr val="00B050"/>
                          </a:solidFill>
                        </a:rPr>
                        <a:t>дев’яносто</a:t>
                      </a:r>
                      <a:endParaRPr lang="ru-RU" sz="2800" b="1" i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dirty="0" smtClean="0">
                          <a:solidFill>
                            <a:srgbClr val="00B050"/>
                          </a:solidFill>
                        </a:rPr>
                        <a:t>сто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3600" dirty="0" smtClean="0">
                          <a:solidFill>
                            <a:srgbClr val="00B050"/>
                          </a:solidFill>
                        </a:rPr>
                        <a:t>сорока</a:t>
                      </a:r>
                      <a:endParaRPr lang="ru-RU" sz="3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0" i="0" dirty="0" smtClean="0">
                          <a:solidFill>
                            <a:srgbClr val="00B050"/>
                          </a:solidFill>
                        </a:rPr>
                        <a:t>дев’яноста</a:t>
                      </a:r>
                      <a:endParaRPr lang="ru-RU" sz="2800" b="0" i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0" dirty="0" smtClean="0">
                          <a:solidFill>
                            <a:srgbClr val="00B050"/>
                          </a:solidFill>
                        </a:rPr>
                        <a:t>ста</a:t>
                      </a:r>
                      <a:endParaRPr lang="ru-RU" sz="3600" b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dirty="0" smtClean="0">
                          <a:solidFill>
                            <a:srgbClr val="00B050"/>
                          </a:solidFill>
                        </a:rPr>
                        <a:t>сорока</a:t>
                      </a:r>
                      <a:endParaRPr lang="ru-RU" sz="360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0" i="0" dirty="0" smtClean="0">
                          <a:solidFill>
                            <a:srgbClr val="00B050"/>
                          </a:solidFill>
                        </a:rPr>
                        <a:t>дев’яноста</a:t>
                      </a:r>
                      <a:endParaRPr lang="ru-RU" sz="2800" b="0" i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0" dirty="0" smtClean="0">
                          <a:solidFill>
                            <a:srgbClr val="00B050"/>
                          </a:solidFill>
                        </a:rPr>
                        <a:t>ста</a:t>
                      </a:r>
                      <a:endParaRPr lang="ru-RU" sz="3600" b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0" dirty="0" smtClean="0">
                          <a:solidFill>
                            <a:srgbClr val="00B050"/>
                          </a:solidFill>
                        </a:rPr>
                        <a:t>сорок</a:t>
                      </a:r>
                      <a:endParaRPr lang="ru-RU" sz="3600" b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dirty="0" smtClean="0">
                          <a:solidFill>
                            <a:srgbClr val="00B050"/>
                          </a:solidFill>
                        </a:rPr>
                        <a:t>дев’яносто</a:t>
                      </a:r>
                      <a:endParaRPr lang="ru-RU" sz="2800" b="0" i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0" dirty="0" smtClean="0">
                          <a:solidFill>
                            <a:srgbClr val="00B050"/>
                          </a:solidFill>
                        </a:rPr>
                        <a:t>сто</a:t>
                      </a:r>
                      <a:endParaRPr lang="ru-RU" sz="3600" b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763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dirty="0" smtClean="0">
                          <a:solidFill>
                            <a:srgbClr val="00B050"/>
                          </a:solidFill>
                        </a:rPr>
                        <a:t>сорока</a:t>
                      </a:r>
                      <a:endParaRPr lang="ru-RU" sz="360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dirty="0" smtClean="0">
                          <a:solidFill>
                            <a:srgbClr val="00B050"/>
                          </a:solidFill>
                        </a:rPr>
                        <a:t>дев’яноста</a:t>
                      </a:r>
                      <a:endParaRPr lang="ru-RU" sz="2800" b="0" i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0" dirty="0" smtClean="0">
                          <a:solidFill>
                            <a:srgbClr val="00B050"/>
                          </a:solidFill>
                        </a:rPr>
                        <a:t>ста</a:t>
                      </a:r>
                      <a:endParaRPr lang="ru-RU" sz="3600" b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3600" dirty="0" smtClean="0">
                          <a:solidFill>
                            <a:srgbClr val="00B050"/>
                          </a:solidFill>
                        </a:rPr>
                        <a:t>на (у) сорока</a:t>
                      </a:r>
                      <a:endParaRPr lang="ru-RU" sz="3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i="0" dirty="0" smtClean="0">
                          <a:solidFill>
                            <a:srgbClr val="00B050"/>
                          </a:solidFill>
                        </a:rPr>
                        <a:t>на (у) дев’яноста</a:t>
                      </a:r>
                      <a:endParaRPr lang="ru-RU" sz="2800" b="0" i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0" dirty="0" smtClean="0">
                          <a:solidFill>
                            <a:srgbClr val="00B050"/>
                          </a:solidFill>
                        </a:rPr>
                        <a:t>на (у) ста</a:t>
                      </a:r>
                      <a:endParaRPr lang="ru-RU" sz="3600" b="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829" y="574936"/>
            <a:ext cx="9144000" cy="765832"/>
          </a:xfrm>
        </p:spPr>
        <p:txBody>
          <a:bodyPr>
            <a:normAutofit fontScale="90000"/>
          </a:bodyPr>
          <a:lstStyle/>
          <a:p>
            <a:r>
              <a:rPr lang="uk-UA" sz="5400" dirty="0" smtClean="0"/>
              <a:t>   </a:t>
            </a:r>
            <a:r>
              <a:rPr lang="uk-UA" sz="6000" u="sng" dirty="0" smtClean="0">
                <a:solidFill>
                  <a:srgbClr val="00B050"/>
                </a:solidFill>
              </a:rPr>
              <a:t>6 тип     </a:t>
            </a:r>
            <a:r>
              <a:rPr lang="uk-UA" sz="6000" u="sng" dirty="0" smtClean="0">
                <a:solidFill>
                  <a:srgbClr val="FF0000"/>
                </a:solidFill>
              </a:rPr>
              <a:t>(200-900)</a:t>
            </a:r>
            <a:endParaRPr lang="ru-RU" sz="6000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7829" y="1340768"/>
            <a:ext cx="9144000" cy="538179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4000" b="1" dirty="0" smtClean="0"/>
              <a:t>	Числівники цього типу – складні </a:t>
            </a:r>
            <a:r>
              <a:rPr lang="uk-UA" sz="4400" b="1" i="1" dirty="0" smtClean="0">
                <a:solidFill>
                  <a:srgbClr val="00B050"/>
                </a:solidFill>
              </a:rPr>
              <a:t>(двісті, триста, чотириста, п’ятсот, шістсот, сімсот, вісімсот, дев’ятсот).</a:t>
            </a:r>
            <a:r>
              <a:rPr lang="uk-UA" sz="4000" b="1" dirty="0" smtClean="0"/>
              <a:t> </a:t>
            </a:r>
          </a:p>
          <a:p>
            <a:pPr>
              <a:buNone/>
            </a:pPr>
            <a:r>
              <a:rPr lang="uk-UA" sz="4000" b="1" dirty="0" smtClean="0"/>
              <a:t>	При відмінюванні в них змінюються обидві частини.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2357422" cy="684698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357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0042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4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9777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13363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14480" y="0"/>
          <a:ext cx="7429520" cy="57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429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3716">
                <a:tc>
                  <a:txBody>
                    <a:bodyPr/>
                    <a:lstStyle/>
                    <a:p>
                      <a:r>
                        <a:rPr lang="uk-UA" sz="3200" dirty="0" smtClean="0"/>
                        <a:t>            </a:t>
                      </a:r>
                      <a:r>
                        <a:rPr lang="uk-UA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3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14480" y="500042"/>
          <a:ext cx="7429521" cy="6357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46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59660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B050"/>
                          </a:solidFill>
                        </a:rPr>
                        <a:t>чотириста</a:t>
                      </a:r>
                      <a:endParaRPr lang="ru-RU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>
                          <a:solidFill>
                            <a:srgbClr val="00B050"/>
                          </a:solidFill>
                        </a:rPr>
                        <a:t>п’ятсот</a:t>
                      </a:r>
                      <a:endParaRPr lang="ru-RU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>
                          <a:solidFill>
                            <a:srgbClr val="00B050"/>
                          </a:solidFill>
                        </a:rPr>
                        <a:t>дев’ятсот</a:t>
                      </a:r>
                      <a:endParaRPr lang="ru-RU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чотирьохсот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п’ятисот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дев’ятисот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чотирьомстам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п’ятистам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дев’ятистам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чотириста</a:t>
                      </a:r>
                    </a:p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(чотирьохсот)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п’ятсот</a:t>
                      </a:r>
                    </a:p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(п’ятисот)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дев’ятсот</a:t>
                      </a:r>
                    </a:p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(дев’ятисот)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чотирмастами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п’ятьмастами (</a:t>
                      </a:r>
                      <a:r>
                        <a:rPr lang="uk-UA" sz="2000" dirty="0" err="1" smtClean="0">
                          <a:solidFill>
                            <a:srgbClr val="00B050"/>
                          </a:solidFill>
                        </a:rPr>
                        <a:t>п’ятьомаста-</a:t>
                      </a:r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 ми)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дев’ятьмастами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(у)</a:t>
                      </a:r>
                      <a:r>
                        <a:rPr lang="uk-UA" sz="2400" baseline="0" dirty="0" smtClean="0">
                          <a:solidFill>
                            <a:srgbClr val="00B050"/>
                          </a:solidFill>
                        </a:rPr>
                        <a:t> чотирьохстах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(у) п’ятистах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(у) дев’ятистах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92654" y="116632"/>
          <a:ext cx="1643042" cy="659735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3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91762">
                <a:tc>
                  <a:txBody>
                    <a:bodyPr/>
                    <a:lstStyle/>
                    <a:p>
                      <a:endParaRPr lang="uk-UA" sz="2000" b="1" dirty="0" smtClean="0"/>
                    </a:p>
                    <a:p>
                      <a:endParaRPr lang="uk-UA" sz="2000" b="1" dirty="0" smtClean="0"/>
                    </a:p>
                    <a:p>
                      <a:pPr algn="ctr"/>
                      <a:r>
                        <a:rPr lang="uk-UA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07704" y="1498732"/>
          <a:ext cx="6984776" cy="52426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698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скільки?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97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скількох?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9884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скільком?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1098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скільки?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67372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скількома?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97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на скількох?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419872" y="332656"/>
            <a:ext cx="3610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Питання</a:t>
            </a:r>
            <a:endParaRPr lang="uk-U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http://2.bp.blogspot.com/-xofa6pzecj4/UcrM4aXGwdI/AAAAAAAAApU/xp7c5jSvBzA/s320/%D0%B7%D0%BD%D0%B0%D0%BA-%D0%B2%D0%BE%D0%BF%D1%80%D0%BE%D1%81%D0%B0.jpg"/>
          <p:cNvPicPr>
            <a:picLocks noChangeAspect="1" noChangeArrowheads="1"/>
          </p:cNvPicPr>
          <p:nvPr/>
        </p:nvPicPr>
        <p:blipFill>
          <a:blip r:embed="rId2" cstate="print"/>
          <a:srcRect l="16537" r="12589"/>
          <a:stretch>
            <a:fillRect/>
          </a:stretch>
        </p:blipFill>
        <p:spPr bwMode="auto">
          <a:xfrm rot="207047">
            <a:off x="6280577" y="1557363"/>
            <a:ext cx="2380623" cy="4177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3893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4249" t="10169" r="8640" b="6780"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113799">
            <a:off x="1428728" y="714356"/>
            <a:ext cx="2153154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1000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673454">
            <a:off x="5000628" y="857232"/>
            <a:ext cx="3629520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1000000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180972">
            <a:off x="1180169" y="2307224"/>
            <a:ext cx="5105886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1000000000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4643446"/>
            <a:ext cx="80089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Тисяча, мільйон,</a:t>
            </a:r>
          </a:p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мільярд</a:t>
            </a:r>
            <a:endParaRPr lang="uk-U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Відмінювання</a:t>
            </a:r>
            <a:r>
              <a:rPr lang="uk-UA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48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uk-UA" sz="8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неозначено-кількісних</a:t>
            </a: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числівників</a:t>
            </a:r>
            <a:endParaRPr lang="ru-RU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3" descr="MCj0233925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5072074"/>
            <a:ext cx="216933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35824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Багато, небагато, </a:t>
            </a:r>
          </a:p>
          <a:p>
            <a:pPr algn="ctr"/>
            <a:r>
              <a:rPr lang="uk-UA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кілька, чимало,</a:t>
            </a:r>
          </a:p>
          <a:p>
            <a:pPr algn="ctr"/>
            <a:r>
              <a:rPr lang="uk-UA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</a:t>
            </a:r>
            <a:r>
              <a:rPr lang="uk-UA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ільканадцять, </a:t>
            </a:r>
          </a:p>
          <a:p>
            <a:pPr algn="ctr"/>
            <a:r>
              <a:rPr lang="uk-UA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стонадцять</a:t>
            </a:r>
            <a:endParaRPr lang="uk-UA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3643314"/>
            <a:ext cx="8858312" cy="292895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91440" tIns="45720" rIns="91440" bIns="45720">
            <a:prstTxWarp prst="textTriangle">
              <a:avLst>
                <a:gd name="adj" fmla="val 13924"/>
              </a:avLst>
            </a:prstTxWarp>
            <a:spAutoFit/>
          </a:bodyPr>
          <a:lstStyle/>
          <a:p>
            <a:pPr algn="ctr"/>
            <a:r>
              <a:rPr lang="uk-UA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Відмінюються </a:t>
            </a:r>
          </a:p>
          <a:p>
            <a:pPr algn="ctr"/>
            <a:r>
              <a:rPr lang="uk-UA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як числівники ІІІ типу,</a:t>
            </a:r>
          </a:p>
          <a:p>
            <a:pPr algn="ctr"/>
            <a:r>
              <a:rPr lang="uk-UA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</a:t>
            </a:r>
            <a:r>
              <a:rPr lang="uk-UA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ільки без паралельних форм</a:t>
            </a:r>
            <a:endParaRPr lang="uk-UA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2357422" cy="684698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357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0042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4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9777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13363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263533"/>
              </p:ext>
            </p:extLst>
          </p:nvPr>
        </p:nvGraphicFramePr>
        <p:xfrm>
          <a:off x="1975402" y="0"/>
          <a:ext cx="6989086" cy="57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9890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3716">
                <a:tc>
                  <a:txBody>
                    <a:bodyPr/>
                    <a:lstStyle/>
                    <a:p>
                      <a:r>
                        <a:rPr lang="uk-UA" sz="3200" dirty="0" smtClean="0"/>
                        <a:t>            </a:t>
                      </a:r>
                      <a:r>
                        <a:rPr lang="uk-UA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3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046613"/>
              </p:ext>
            </p:extLst>
          </p:nvPr>
        </p:nvGraphicFramePr>
        <p:xfrm>
          <a:off x="1975402" y="543381"/>
          <a:ext cx="7093418" cy="631461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625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30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4817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B050"/>
                          </a:solidFill>
                        </a:rPr>
                        <a:t>багато</a:t>
                      </a:r>
                      <a:endParaRPr lang="ru-RU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кільканадцять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0889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багатьох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кільканадцять</a:t>
                      </a:r>
                      <a:r>
                        <a:rPr lang="ru-RU" sz="2400" b="1" dirty="0" smtClean="0">
                          <a:solidFill>
                            <a:srgbClr val="00B050"/>
                          </a:solidFill>
                        </a:rPr>
                        <a:t>ох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6202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rgbClr val="00B050"/>
                          </a:solidFill>
                        </a:rPr>
                        <a:t>багатьом</a:t>
                      </a:r>
                      <a:endParaRPr lang="ru-RU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кільканадцятьом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4245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багато</a:t>
                      </a:r>
                      <a:r>
                        <a:rPr lang="uk-UA" sz="2400" baseline="0" dirty="0" smtClean="0">
                          <a:solidFill>
                            <a:srgbClr val="00B050"/>
                          </a:solidFill>
                        </a:rPr>
                        <a:t> (багатьох)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кільканадцять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кільканадцятьох</a:t>
                      </a:r>
                      <a:endParaRPr lang="ru-RU" sz="2400" b="1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433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багатьма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кільканадцятьма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04132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(у)</a:t>
                      </a:r>
                      <a:r>
                        <a:rPr lang="uk-UA" sz="2400" baseline="0" dirty="0" smtClean="0">
                          <a:solidFill>
                            <a:srgbClr val="00B050"/>
                          </a:solidFill>
                        </a:rPr>
                        <a:t> багатьох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(у) </a:t>
                      </a:r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кільканадцятьох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92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Відмінювання</a:t>
            </a:r>
            <a:r>
              <a:rPr lang="uk-UA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48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uk-UA" sz="9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дробових</a:t>
            </a: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числівників</a:t>
            </a:r>
            <a:endParaRPr lang="ru-RU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000504"/>
            <a:ext cx="3214710" cy="242889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 l="7143" t="21079" r="16071" b="15295"/>
          <a:stretch>
            <a:fillRect/>
          </a:stretch>
        </p:blipFill>
        <p:spPr bwMode="auto">
          <a:xfrm>
            <a:off x="785786" y="4000504"/>
            <a:ext cx="3214710" cy="235745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8929750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143240" y="785794"/>
            <a:ext cx="3013967" cy="646331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sz="3600" b="1" dirty="0" smtClean="0">
                <a:ln/>
                <a:solidFill>
                  <a:schemeClr val="accent3"/>
                </a:solidFill>
              </a:rPr>
              <a:t>чисельник</a:t>
            </a:r>
            <a:endParaRPr lang="uk-UA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5429264"/>
            <a:ext cx="3089307" cy="646331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uk-UA" sz="3600" b="1" dirty="0" smtClean="0">
                <a:ln/>
                <a:solidFill>
                  <a:schemeClr val="accent3"/>
                </a:solidFill>
              </a:rPr>
              <a:t>знаменник</a:t>
            </a:r>
            <a:endParaRPr lang="uk-UA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714356"/>
            <a:ext cx="144016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50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</a:t>
            </a:r>
          </a:p>
          <a:p>
            <a:pPr algn="ctr"/>
            <a:r>
              <a:rPr lang="ru-RU" sz="1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1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857232"/>
            <a:ext cx="4143404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Як </a:t>
            </a:r>
          </a:p>
          <a:p>
            <a:pPr algn="ctr"/>
            <a:r>
              <a:rPr lang="uk-UA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кількісний </a:t>
            </a:r>
          </a:p>
          <a:p>
            <a:pPr algn="ctr"/>
            <a:r>
              <a:rPr lang="uk-UA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числівник</a:t>
            </a:r>
          </a:p>
          <a:p>
            <a:pPr algn="ctr"/>
            <a:endParaRPr lang="uk-UA" sz="4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uk-UA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Як </a:t>
            </a:r>
          </a:p>
          <a:p>
            <a:pPr algn="ctr"/>
            <a:r>
              <a:rPr lang="uk-UA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порядковий</a:t>
            </a:r>
          </a:p>
          <a:p>
            <a:pPr algn="ctr"/>
            <a:r>
              <a:rPr lang="uk-UA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числівник</a:t>
            </a:r>
            <a:endParaRPr lang="uk-UA" sz="40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571480"/>
            <a:ext cx="307183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2357422" cy="684698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357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0042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4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9777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13363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736831"/>
              </p:ext>
            </p:extLst>
          </p:nvPr>
        </p:nvGraphicFramePr>
        <p:xfrm>
          <a:off x="2123728" y="0"/>
          <a:ext cx="7020272" cy="57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020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3716">
                <a:tc>
                  <a:txBody>
                    <a:bodyPr/>
                    <a:lstStyle/>
                    <a:p>
                      <a:r>
                        <a:rPr lang="uk-UA" sz="3200" dirty="0" smtClean="0"/>
                        <a:t>            </a:t>
                      </a:r>
                      <a:r>
                        <a:rPr lang="uk-UA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3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729207"/>
              </p:ext>
            </p:extLst>
          </p:nvPr>
        </p:nvGraphicFramePr>
        <p:xfrm>
          <a:off x="2077127" y="549954"/>
          <a:ext cx="6889968" cy="63579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8899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59660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B050"/>
                          </a:solidFill>
                        </a:rPr>
                        <a:t>п'ять восьмих</a:t>
                      </a:r>
                      <a:endParaRPr lang="ru-RU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>
                          <a:solidFill>
                            <a:srgbClr val="00B050"/>
                          </a:solidFill>
                        </a:rPr>
                        <a:t>п'яти восьмих</a:t>
                      </a:r>
                      <a:endParaRPr lang="ru-RU" sz="28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dirty="0" smtClean="0">
                          <a:solidFill>
                            <a:srgbClr val="00B050"/>
                          </a:solidFill>
                        </a:rPr>
                        <a:t>п'яти восьмим</a:t>
                      </a:r>
                      <a:endParaRPr lang="ru-RU" sz="28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>
                          <a:solidFill>
                            <a:srgbClr val="00B050"/>
                          </a:solidFill>
                        </a:rPr>
                        <a:t>п'ять восьмих</a:t>
                      </a:r>
                      <a:endParaRPr lang="ru-RU" sz="28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>
                          <a:solidFill>
                            <a:srgbClr val="00B050"/>
                          </a:solidFill>
                        </a:rPr>
                        <a:t>п'ятьма восьмими</a:t>
                      </a:r>
                      <a:endParaRPr lang="ru-RU" sz="28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966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>
                          <a:solidFill>
                            <a:srgbClr val="00B050"/>
                          </a:solidFill>
                        </a:rPr>
                        <a:t>на (у)</a:t>
                      </a:r>
                      <a:r>
                        <a:rPr lang="uk-UA" sz="2800" b="0" baseline="0" dirty="0" smtClean="0">
                          <a:solidFill>
                            <a:srgbClr val="00B050"/>
                          </a:solidFill>
                        </a:rPr>
                        <a:t> п'яти </a:t>
                      </a:r>
                      <a:r>
                        <a:rPr lang="uk-UA" sz="2800" b="0" dirty="0" smtClean="0">
                          <a:solidFill>
                            <a:srgbClr val="00B050"/>
                          </a:solidFill>
                        </a:rPr>
                        <a:t>восьмих</a:t>
                      </a:r>
                      <a:endParaRPr lang="ru-RU" sz="28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95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uk-UA" sz="80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Відмінювання</a:t>
            </a:r>
          </a:p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порядкових</a:t>
            </a:r>
          </a:p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числівників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92654" y="116632"/>
          <a:ext cx="1643042" cy="659735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3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91762">
                <a:tc>
                  <a:txBody>
                    <a:bodyPr/>
                    <a:lstStyle/>
                    <a:p>
                      <a:endParaRPr lang="uk-UA" sz="2000" b="1" dirty="0" smtClean="0"/>
                    </a:p>
                    <a:p>
                      <a:endParaRPr lang="uk-UA" sz="2000" b="1" dirty="0" smtClean="0"/>
                    </a:p>
                    <a:p>
                      <a:pPr algn="ctr"/>
                      <a:r>
                        <a:rPr lang="uk-UA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07704" y="1498732"/>
          <a:ext cx="6984776" cy="52426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698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котрий?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97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котрого?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9884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котрому?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1098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котрий?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67372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котрим?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97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на котрому?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419872" y="332656"/>
            <a:ext cx="3610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Питання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http://2.bp.blogspot.com/-xofa6pzecj4/UcrM4aXGwdI/AAAAAAAAApU/xp7c5jSvBzA/s320/%D0%B7%D0%BD%D0%B0%D0%BA-%D0%B2%D0%BE%D0%BF%D1%80%D0%BE%D1%81%D0%B0.jpg"/>
          <p:cNvPicPr>
            <a:picLocks noChangeAspect="1" noChangeArrowheads="1"/>
          </p:cNvPicPr>
          <p:nvPr/>
        </p:nvPicPr>
        <p:blipFill>
          <a:blip r:embed="rId2" cstate="print"/>
          <a:srcRect l="16537" r="12589"/>
          <a:stretch>
            <a:fillRect/>
          </a:stretch>
        </p:blipFill>
        <p:spPr bwMode="auto">
          <a:xfrm rot="207047">
            <a:off x="6280577" y="1557363"/>
            <a:ext cx="2380623" cy="4177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34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1423" y="620688"/>
            <a:ext cx="8786874" cy="57864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sz="3000" b="1" dirty="0" smtClean="0"/>
              <a:t>Порядкові числівники змінюються за родами, числами, відмінками.</a:t>
            </a:r>
          </a:p>
          <a:p>
            <a:pPr>
              <a:buNone/>
            </a:pPr>
            <a:r>
              <a:rPr lang="uk-UA" sz="3000" b="1" dirty="0" smtClean="0"/>
              <a:t> </a:t>
            </a:r>
          </a:p>
          <a:p>
            <a:pPr>
              <a:buNone/>
            </a:pPr>
            <a:endParaRPr lang="uk-UA" sz="3000" b="1" dirty="0" smtClean="0"/>
          </a:p>
          <a:p>
            <a:pPr>
              <a:buNone/>
            </a:pPr>
            <a:r>
              <a:rPr lang="uk-UA" sz="3000" b="1" dirty="0" smtClean="0"/>
              <a:t>Вони відмінюються як прикметники твердої групи </a:t>
            </a:r>
            <a:r>
              <a:rPr lang="uk-UA" sz="3000" b="1" dirty="0" smtClean="0">
                <a:solidFill>
                  <a:srgbClr val="00B050"/>
                </a:solidFill>
              </a:rPr>
              <a:t>(крім числівника третій, який відмінюється, як прикметник м'якої групи).</a:t>
            </a:r>
          </a:p>
          <a:p>
            <a:pPr>
              <a:buNone/>
            </a:pPr>
            <a:endParaRPr lang="uk-UA" sz="3000" b="1" dirty="0">
              <a:solidFill>
                <a:srgbClr val="00B050"/>
              </a:solidFill>
            </a:endParaRPr>
          </a:p>
          <a:p>
            <a:pPr>
              <a:buNone/>
            </a:pPr>
            <a:endParaRPr lang="uk-UA" sz="3000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uk-UA" sz="3000" b="1" dirty="0" smtClean="0"/>
              <a:t>У складених порядкових числівниках відмінюється тільки </a:t>
            </a:r>
            <a:r>
              <a:rPr lang="uk-UA" sz="3000" b="1" dirty="0" smtClean="0">
                <a:solidFill>
                  <a:srgbClr val="00B050"/>
                </a:solidFill>
              </a:rPr>
              <a:t>останнє слово</a:t>
            </a:r>
            <a:r>
              <a:rPr lang="uk-UA" sz="3000" b="1" dirty="0" smtClean="0"/>
              <a:t>.</a:t>
            </a:r>
            <a:endParaRPr lang="ru-RU" sz="3000" b="1" dirty="0"/>
          </a:p>
        </p:txBody>
      </p:sp>
      <p:pic>
        <p:nvPicPr>
          <p:cNvPr id="2050" name="Picture 2" descr="Третій зайвий (фільм) — Вікіпеді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1" t="72732" r="26332" b="18626"/>
          <a:stretch/>
        </p:blipFill>
        <p:spPr bwMode="auto">
          <a:xfrm>
            <a:off x="5436096" y="4221088"/>
            <a:ext cx="2983726" cy="78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Чергова двадцять третя сесія селищної ради VІІ скликання | Межівська  селищна рад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8" t="39359" r="5583" b="46328"/>
          <a:stretch/>
        </p:blipFill>
        <p:spPr bwMode="auto">
          <a:xfrm>
            <a:off x="2246416" y="1628800"/>
            <a:ext cx="597666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81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2357422" cy="684698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357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0042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4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9777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13363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44078">
                <a:tc>
                  <a:txBody>
                    <a:bodyPr/>
                    <a:lstStyle/>
                    <a:p>
                      <a:pPr algn="l"/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75402" y="0"/>
          <a:ext cx="6989086" cy="57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9890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3716">
                <a:tc>
                  <a:txBody>
                    <a:bodyPr/>
                    <a:lstStyle/>
                    <a:p>
                      <a:r>
                        <a:rPr lang="uk-UA" sz="3200" dirty="0" smtClean="0"/>
                        <a:t>            </a:t>
                      </a:r>
                      <a:r>
                        <a:rPr lang="uk-UA" sz="3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Числівники</a:t>
                      </a:r>
                      <a:endParaRPr lang="ru-RU" sz="3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966705"/>
              </p:ext>
            </p:extLst>
          </p:nvPr>
        </p:nvGraphicFramePr>
        <p:xfrm>
          <a:off x="1975402" y="476672"/>
          <a:ext cx="7093418" cy="643272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7406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528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4817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B050"/>
                          </a:solidFill>
                        </a:rPr>
                        <a:t>тридцятий</a:t>
                      </a:r>
                      <a:endParaRPr lang="ru-RU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B050"/>
                          </a:solidFill>
                        </a:rPr>
                        <a:t>двадцять третій день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0889"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тридцятого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двадцять третього дня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6202"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тридцятому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двадцять третьому дню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6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тридцятий (тридцятого)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двадцять третім день</a:t>
                      </a:r>
                      <a:endParaRPr lang="ru-RU" sz="2400" b="0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тридцятим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двадцять третім днем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04132"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на (у)</a:t>
                      </a:r>
                      <a:r>
                        <a:rPr lang="uk-UA" sz="2400" b="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тридцятому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 smtClean="0">
                          <a:solidFill>
                            <a:srgbClr val="00B050"/>
                          </a:solidFill>
                        </a:rPr>
                        <a:t>на (у) двадцять третьому дні</a:t>
                      </a:r>
                      <a:endParaRPr lang="ru-RU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86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192654" y="116632"/>
          <a:ext cx="1643042" cy="659735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3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91762">
                <a:tc>
                  <a:txBody>
                    <a:bodyPr/>
                    <a:lstStyle/>
                    <a:p>
                      <a:endParaRPr lang="uk-UA" sz="2000" b="1" dirty="0" smtClean="0"/>
                    </a:p>
                    <a:p>
                      <a:endParaRPr lang="uk-UA" sz="2000" b="1" dirty="0" smtClean="0"/>
                    </a:p>
                    <a:p>
                      <a:pPr algn="ctr"/>
                      <a:r>
                        <a:rPr lang="uk-UA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67598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07704" y="1498732"/>
          <a:ext cx="6984776" cy="52426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698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скільки?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97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скількох?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9884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скільком?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1098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скільки?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67372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скількома?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9730">
                <a:tc>
                  <a:txBody>
                    <a:bodyPr/>
                    <a:lstStyle/>
                    <a:p>
                      <a:pPr algn="just"/>
                      <a:r>
                        <a:rPr lang="uk-UA" sz="4800" b="1" dirty="0" smtClean="0">
                          <a:solidFill>
                            <a:srgbClr val="00B050"/>
                          </a:solidFill>
                        </a:rPr>
                        <a:t>на скількох?</a:t>
                      </a:r>
                      <a:endParaRPr lang="ru-RU" sz="4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419872" y="332656"/>
            <a:ext cx="3610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Питання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http://2.bp.blogspot.com/-xofa6pzecj4/UcrM4aXGwdI/AAAAAAAAApU/xp7c5jSvBzA/s320/%D0%B7%D0%BD%D0%B0%D0%BA-%D0%B2%D0%BE%D0%BF%D1%80%D0%BE%D1%81%D0%B0.jpg"/>
          <p:cNvPicPr>
            <a:picLocks noChangeAspect="1" noChangeArrowheads="1"/>
          </p:cNvPicPr>
          <p:nvPr/>
        </p:nvPicPr>
        <p:blipFill>
          <a:blip r:embed="rId2" cstate="print"/>
          <a:srcRect l="16537" r="12589"/>
          <a:stretch>
            <a:fillRect/>
          </a:stretch>
        </p:blipFill>
        <p:spPr bwMode="auto">
          <a:xfrm rot="207047">
            <a:off x="6280577" y="1557363"/>
            <a:ext cx="2380623" cy="4177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Відмінювання</a:t>
            </a:r>
          </a:p>
          <a:p>
            <a:pPr algn="ctr">
              <a:buNone/>
            </a:pPr>
            <a:r>
              <a:rPr lang="uk-UA" sz="8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власне кількісних </a:t>
            </a:r>
          </a:p>
          <a:p>
            <a:pPr algn="ctr">
              <a:buNone/>
            </a:pPr>
            <a:r>
              <a:rPr lang="uk-UA" sz="8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збірних</a:t>
            </a:r>
          </a:p>
          <a:p>
            <a:pPr algn="ctr">
              <a:buNone/>
            </a:pP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8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числівників</a:t>
            </a:r>
            <a:endParaRPr lang="ru-RU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3" descr="MCj0233925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34207">
            <a:off x="6774709" y="1161046"/>
            <a:ext cx="216933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7975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uk-UA" sz="5400" b="1" u="sng" dirty="0" smtClean="0">
                <a:ln>
                  <a:prstDash val="solid"/>
                </a:ln>
                <a:solidFill>
                  <a:srgbClr val="00B05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Типи відмінювання</a:t>
            </a:r>
            <a:endParaRPr lang="uk-UA" sz="5400" b="1" u="sng" cap="none" spc="0" dirty="0">
              <a:ln>
                <a:prstDash val="solid"/>
              </a:ln>
              <a:solidFill>
                <a:srgbClr val="00B05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14422"/>
            <a:ext cx="9268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995" y="2000240"/>
            <a:ext cx="926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857496"/>
            <a:ext cx="926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3714752"/>
            <a:ext cx="926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572008"/>
            <a:ext cx="926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500702"/>
            <a:ext cx="926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643050"/>
            <a:ext cx="271464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142976" y="1214422"/>
            <a:ext cx="4942379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2,3,4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5-20,30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50,60,70,80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40,90,100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200-900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8372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73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тип</a:t>
            </a:r>
            <a:r>
              <a:rPr lang="ru-RU" sz="73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7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ru-RU" sz="73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3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86874" cy="578645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7300" b="1" dirty="0" smtClean="0"/>
              <a:t>Числівник</a:t>
            </a:r>
            <a:r>
              <a:rPr lang="uk-UA" sz="8600" b="1" dirty="0" smtClean="0"/>
              <a:t> </a:t>
            </a:r>
            <a:r>
              <a:rPr lang="uk-UA" sz="8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</a:t>
            </a:r>
            <a:r>
              <a:rPr lang="uk-UA" sz="8600" b="1" dirty="0" smtClean="0"/>
              <a:t> </a:t>
            </a:r>
            <a:r>
              <a:rPr lang="uk-UA" sz="7300" b="1" dirty="0" smtClean="0"/>
              <a:t>має форму</a:t>
            </a:r>
            <a:endParaRPr lang="uk-UA" sz="8600" b="1" dirty="0" smtClean="0"/>
          </a:p>
          <a:p>
            <a:pPr>
              <a:buNone/>
            </a:pPr>
            <a:r>
              <a:rPr lang="uk-UA" sz="8600" b="1" dirty="0" smtClean="0"/>
              <a:t>- числа,</a:t>
            </a:r>
          </a:p>
          <a:p>
            <a:pPr>
              <a:buNone/>
            </a:pPr>
            <a:r>
              <a:rPr lang="uk-UA" sz="8600" b="1" dirty="0" smtClean="0"/>
              <a:t>- змінюються за родами </a:t>
            </a:r>
          </a:p>
          <a:p>
            <a:pPr>
              <a:buNone/>
            </a:pPr>
            <a:r>
              <a:rPr lang="uk-UA" sz="8600" b="1" dirty="0" smtClean="0"/>
              <a:t>Числівник </a:t>
            </a:r>
            <a:r>
              <a:rPr lang="uk-UA" sz="8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один, одна, одно(одне), одні</a:t>
            </a:r>
            <a:r>
              <a:rPr lang="uk-UA" sz="8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7300" b="1" dirty="0" smtClean="0"/>
              <a:t>відмінюються як прикметники твердої групи.</a:t>
            </a:r>
            <a:endParaRPr lang="ru-RU" sz="7300" b="1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6284" t="1565" r="2907" b="3794"/>
          <a:stretch>
            <a:fillRect/>
          </a:stretch>
        </p:blipFill>
        <p:spPr bwMode="auto">
          <a:xfrm>
            <a:off x="7059027" y="4134517"/>
            <a:ext cx="1727815" cy="236631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643042" cy="685799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30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46747">
                <a:tc>
                  <a:txBody>
                    <a:bodyPr/>
                    <a:lstStyle/>
                    <a:p>
                      <a:endParaRPr lang="uk-UA" sz="2000" b="1" dirty="0" smtClean="0"/>
                    </a:p>
                    <a:p>
                      <a:endParaRPr lang="uk-UA" sz="2000" b="1" dirty="0" smtClean="0"/>
                    </a:p>
                    <a:p>
                      <a:pPr algn="ctr"/>
                      <a:r>
                        <a:rPr lang="uk-UA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Відмінок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1875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Н.в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1875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Р.в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1875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Д.в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1875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З.в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01875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О.в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01875">
                <a:tc>
                  <a:txBody>
                    <a:bodyPr/>
                    <a:lstStyle/>
                    <a:p>
                      <a:pPr algn="ctr"/>
                      <a:r>
                        <a:rPr lang="uk-UA" sz="4000" b="1" i="1" dirty="0" err="1" smtClean="0">
                          <a:solidFill>
                            <a:srgbClr val="FF33CC"/>
                          </a:solidFill>
                        </a:rPr>
                        <a:t>М.в</a:t>
                      </a:r>
                      <a:r>
                        <a:rPr lang="uk-UA" sz="4000" b="1" i="1" dirty="0" smtClean="0">
                          <a:solidFill>
                            <a:srgbClr val="FF33CC"/>
                          </a:solidFill>
                        </a:rPr>
                        <a:t>.</a:t>
                      </a:r>
                      <a:endParaRPr lang="ru-RU" sz="4000" b="1" i="1" dirty="0">
                        <a:solidFill>
                          <a:srgbClr val="FF33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43042" y="-142900"/>
          <a:ext cx="7500958" cy="701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5009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1480">
                <a:tc>
                  <a:txBody>
                    <a:bodyPr/>
                    <a:lstStyle/>
                    <a:p>
                      <a:pPr algn="l"/>
                      <a:r>
                        <a:rPr lang="uk-UA" sz="3200" dirty="0" smtClean="0"/>
                        <a:t>                     </a:t>
                      </a:r>
                      <a:r>
                        <a:rPr lang="uk-UA" sz="4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Число</a:t>
                      </a:r>
                      <a:endParaRPr lang="ru-RU" sz="4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43042" y="571480"/>
          <a:ext cx="5929354" cy="5181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9293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pPr algn="l"/>
                      <a:r>
                        <a:rPr lang="uk-UA" sz="2800" dirty="0" smtClean="0"/>
                        <a:t>                  </a:t>
                      </a:r>
                      <a:r>
                        <a:rPr lang="uk-UA" sz="2800" dirty="0" smtClean="0">
                          <a:solidFill>
                            <a:srgbClr val="7030A0"/>
                          </a:solidFill>
                        </a:rPr>
                        <a:t>однина</a:t>
                      </a:r>
                      <a:endParaRPr lang="ru-RU" sz="28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572396" y="560878"/>
          <a:ext cx="1571604" cy="630658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571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34279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err="1" smtClean="0">
                          <a:solidFill>
                            <a:srgbClr val="7030A0"/>
                          </a:solidFill>
                        </a:rPr>
                        <a:t>мно-</a:t>
                      </a:r>
                      <a:r>
                        <a:rPr lang="uk-UA" sz="2800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uk-UA" sz="2800" dirty="0" err="1" smtClean="0">
                          <a:solidFill>
                            <a:srgbClr val="7030A0"/>
                          </a:solidFill>
                        </a:rPr>
                        <a:t>жина</a:t>
                      </a:r>
                      <a:endParaRPr lang="ru-RU" sz="28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8755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>
                          <a:solidFill>
                            <a:srgbClr val="00B050"/>
                          </a:solidFill>
                        </a:rPr>
                        <a:t>одні</a:t>
                      </a:r>
                      <a:endParaRPr lang="ru-RU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8929"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rgbClr val="00B050"/>
                          </a:solidFill>
                        </a:rPr>
                        <a:t>одних</a:t>
                      </a:r>
                      <a:endParaRPr lang="ru-RU" sz="3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0122"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rgbClr val="00B050"/>
                          </a:solidFill>
                        </a:rPr>
                        <a:t>одним</a:t>
                      </a:r>
                      <a:endParaRPr lang="ru-RU" sz="3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2341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одні (одних)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33124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одними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8437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(в) одних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643043" y="1000108"/>
          <a:ext cx="5929353" cy="58578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717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67962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чоловічий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середній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жіночий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8322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rgbClr val="00B050"/>
                          </a:solidFill>
                        </a:rPr>
                        <a:t>один</a:t>
                      </a:r>
                      <a:endParaRPr lang="ru-RU" sz="2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baseline="0" dirty="0" smtClean="0">
                          <a:solidFill>
                            <a:srgbClr val="00B050"/>
                          </a:solidFill>
                        </a:rPr>
                        <a:t>одне (одно)</a:t>
                      </a:r>
                      <a:endParaRPr lang="ru-RU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>
                          <a:solidFill>
                            <a:srgbClr val="00B050"/>
                          </a:solidFill>
                        </a:rPr>
                        <a:t>одна</a:t>
                      </a:r>
                      <a:endParaRPr lang="ru-RU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8322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одного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одного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одної     (однієї)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98322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одному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одному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rgbClr val="00B050"/>
                          </a:solidFill>
                        </a:rPr>
                        <a:t>одній</a:t>
                      </a:r>
                      <a:endParaRPr lang="ru-RU" sz="3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8322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один (одного)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одне</a:t>
                      </a:r>
                      <a:r>
                        <a:rPr lang="uk-UA" sz="2400" baseline="0" dirty="0" smtClean="0">
                          <a:solidFill>
                            <a:srgbClr val="00B050"/>
                          </a:solidFill>
                        </a:rPr>
                        <a:t> (одно)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rgbClr val="00B050"/>
                          </a:solidFill>
                        </a:rPr>
                        <a:t>одну</a:t>
                      </a:r>
                      <a:endParaRPr lang="ru-RU" sz="3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98322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одним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rgbClr val="00B050"/>
                          </a:solidFill>
                        </a:rPr>
                        <a:t>одним</a:t>
                      </a:r>
                      <a:endParaRPr lang="ru-R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одною(</a:t>
                      </a:r>
                      <a:r>
                        <a:rPr lang="uk-UA" sz="2400" dirty="0" err="1" smtClean="0">
                          <a:solidFill>
                            <a:srgbClr val="00B050"/>
                          </a:solidFill>
                        </a:rPr>
                        <a:t>од-</a:t>
                      </a:r>
                      <a:r>
                        <a:rPr lang="uk-UA" sz="24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2400" dirty="0" err="1" smtClean="0">
                          <a:solidFill>
                            <a:srgbClr val="00B050"/>
                          </a:solidFill>
                        </a:rPr>
                        <a:t>нією</a:t>
                      </a:r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) 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8322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(в)</a:t>
                      </a:r>
                      <a:r>
                        <a:rPr lang="uk-UA" sz="2400" dirty="0" err="1" smtClean="0">
                          <a:solidFill>
                            <a:srgbClr val="00B050"/>
                          </a:solidFill>
                        </a:rPr>
                        <a:t>одно-</a:t>
                      </a:r>
                      <a:r>
                        <a:rPr lang="uk-UA" sz="24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uk-UA" sz="2400" dirty="0" err="1" smtClean="0">
                          <a:solidFill>
                            <a:srgbClr val="00B050"/>
                          </a:solidFill>
                        </a:rPr>
                        <a:t>му</a:t>
                      </a:r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(однім)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на(в)</a:t>
                      </a:r>
                      <a:r>
                        <a:rPr lang="uk-UA" sz="2400" dirty="0" err="1" smtClean="0">
                          <a:solidFill>
                            <a:srgbClr val="00B050"/>
                          </a:solidFill>
                        </a:rPr>
                        <a:t>одно-му</a:t>
                      </a:r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 (однім)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00B050"/>
                          </a:solidFill>
                        </a:rPr>
                        <a:t>на (в) одній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71480"/>
            <a:ext cx="8143964" cy="83727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  </a:t>
            </a:r>
            <a:r>
              <a:rPr lang="uk-UA" sz="6600" u="sng" dirty="0" smtClean="0">
                <a:solidFill>
                  <a:srgbClr val="00B050"/>
                </a:solidFill>
              </a:rPr>
              <a:t>2 тип</a:t>
            </a:r>
            <a:r>
              <a:rPr lang="uk-UA" sz="7300" dirty="0" smtClean="0">
                <a:solidFill>
                  <a:srgbClr val="FF0000"/>
                </a:solidFill>
              </a:rPr>
              <a:t>(2,3,4) </a:t>
            </a:r>
            <a:endParaRPr lang="ru-RU" sz="73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86874" cy="5786454"/>
          </a:xfrm>
        </p:spPr>
        <p:txBody>
          <a:bodyPr>
            <a:normAutofit/>
          </a:bodyPr>
          <a:lstStyle/>
          <a:p>
            <a:pPr>
              <a:buNone/>
            </a:pPr>
            <a:endParaRPr lang="uk-UA" sz="4000" b="1" dirty="0" smtClean="0"/>
          </a:p>
          <a:p>
            <a:pPr>
              <a:buNone/>
            </a:pPr>
            <a:r>
              <a:rPr lang="uk-UA" sz="4000" b="1" dirty="0" smtClean="0"/>
              <a:t>Числівники</a:t>
            </a:r>
            <a:r>
              <a:rPr lang="uk-UA" sz="4800" dirty="0" smtClean="0"/>
              <a:t> </a:t>
            </a: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два,          три, чотири</a:t>
            </a:r>
            <a:r>
              <a:rPr lang="uk-UA" sz="4800" dirty="0" smtClean="0"/>
              <a:t>                          </a:t>
            </a:r>
          </a:p>
          <a:p>
            <a:pPr>
              <a:buNone/>
            </a:pPr>
            <a:r>
              <a:rPr lang="uk-UA" sz="3600" b="1" dirty="0" smtClean="0"/>
              <a:t>і відповідні їм збірні:</a:t>
            </a:r>
          </a:p>
          <a:p>
            <a:pPr>
              <a:buNone/>
            </a:pP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двоє, троє, четверо.</a:t>
            </a:r>
          </a:p>
          <a:p>
            <a:pPr>
              <a:buNone/>
            </a:pPr>
            <a:r>
              <a:rPr lang="uk-UA" sz="4000" b="1" dirty="0" smtClean="0"/>
              <a:t>Числівник </a:t>
            </a:r>
            <a:r>
              <a:rPr lang="uk-UA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</a:t>
            </a:r>
            <a:r>
              <a:rPr lang="uk-UA" sz="4800" b="1" i="1" dirty="0" smtClean="0"/>
              <a:t> </a:t>
            </a:r>
            <a:r>
              <a:rPr lang="uk-UA" sz="4800" b="1" dirty="0" smtClean="0"/>
              <a:t> </a:t>
            </a:r>
            <a:r>
              <a:rPr lang="uk-UA" sz="4000" b="1" dirty="0" smtClean="0"/>
              <a:t>має форми чоловічого і жіночого роду</a:t>
            </a:r>
            <a:r>
              <a:rPr lang="uk-UA" sz="4000" dirty="0" smtClean="0"/>
              <a:t>.</a:t>
            </a:r>
            <a:endParaRPr lang="ru-RU" sz="4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2037" t="48885" r="57859" b="8429"/>
          <a:stretch>
            <a:fillRect/>
          </a:stretch>
        </p:blipFill>
        <p:spPr bwMode="auto">
          <a:xfrm rot="242437">
            <a:off x="6332504" y="1082177"/>
            <a:ext cx="2341622" cy="2924941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1380</TotalTime>
  <Words>930</Words>
  <Application>Microsoft Office PowerPoint</Application>
  <PresentationFormat>Экран (4:3)</PresentationFormat>
  <Paragraphs>368</Paragraphs>
  <Slides>31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1 тип      (1) </vt:lpstr>
      <vt:lpstr>Презентация PowerPoint</vt:lpstr>
      <vt:lpstr>   2 тип(2,3,4) </vt:lpstr>
      <vt:lpstr>Презентация PowerPoint</vt:lpstr>
      <vt:lpstr>     3 тип     (5-20, 30)</vt:lpstr>
      <vt:lpstr>Презентация PowerPoint</vt:lpstr>
      <vt:lpstr>      4 тип     (50, 60, 70, 80)</vt:lpstr>
      <vt:lpstr>Презентация PowerPoint</vt:lpstr>
      <vt:lpstr>     5 тип        (40, 90, 100)</vt:lpstr>
      <vt:lpstr>Презентация PowerPoint</vt:lpstr>
      <vt:lpstr>   6 тип     (200-900)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 прикметників</dc:title>
  <dc:creator>САША</dc:creator>
  <cp:lastModifiedBy>rozumniki</cp:lastModifiedBy>
  <cp:revision>154</cp:revision>
  <dcterms:created xsi:type="dcterms:W3CDTF">2011-02-27T10:24:42Z</dcterms:created>
  <dcterms:modified xsi:type="dcterms:W3CDTF">2022-04-20T11:56:01Z</dcterms:modified>
</cp:coreProperties>
</file>