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8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4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47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4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106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81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64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0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39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7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7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7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1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2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50383-72C0-4F0D-85C7-F3AE56C0A5B8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11BD29-082D-4A17-996D-27F319FFD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6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89212" y="1336963"/>
            <a:ext cx="8915399" cy="2262781"/>
          </a:xfrm>
        </p:spPr>
        <p:txBody>
          <a:bodyPr/>
          <a:lstStyle/>
          <a:p>
            <a:r>
              <a:rPr lang="uk-UA" dirty="0" smtClean="0"/>
              <a:t>Трудові ресурси та зайнятість населення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6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073" y="415636"/>
            <a:ext cx="9606539" cy="817419"/>
          </a:xfrm>
        </p:spPr>
        <p:txBody>
          <a:bodyPr/>
          <a:lstStyle/>
          <a:p>
            <a:r>
              <a:rPr lang="uk-UA" dirty="0" smtClean="0"/>
              <a:t>Задача: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255" y="1648691"/>
            <a:ext cx="9885218" cy="482138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У країні 15 млн 895 тис зайнятих у виробництві, безробітних 1 млн 487 тис.. </a:t>
            </a:r>
            <a:r>
              <a:rPr lang="uk-UA" sz="3600" dirty="0" smtClean="0"/>
              <a:t>Визначте </a:t>
            </a:r>
            <a:r>
              <a:rPr lang="uk-UA" sz="3600" dirty="0" smtClean="0"/>
              <a:t>рівень безробіття.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463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2" y="97636"/>
            <a:ext cx="10695708" cy="17311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Трудові ресурси </a:t>
            </a:r>
            <a:r>
              <a:rPr lang="uk-UA" dirty="0" smtClean="0"/>
              <a:t>–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(</a:t>
            </a:r>
            <a:r>
              <a:rPr lang="ru-RU" dirty="0" err="1"/>
              <a:t>регіону</a:t>
            </a:r>
            <a:r>
              <a:rPr lang="ru-RU" dirty="0"/>
              <a:t>),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освітній</a:t>
            </a:r>
            <a:r>
              <a:rPr lang="ru-RU" dirty="0"/>
              <a:t>, </a:t>
            </a:r>
            <a:r>
              <a:rPr lang="ru-RU" dirty="0" err="1"/>
              <a:t>професійно-кваліфікаційний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фізичний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і стан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7" y="4350132"/>
            <a:ext cx="2237510" cy="1468973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817418" y="2895600"/>
            <a:ext cx="2535382" cy="845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Працездатне населення </a:t>
            </a:r>
          </a:p>
          <a:p>
            <a:pPr algn="ctr"/>
            <a:r>
              <a:rPr lang="uk-UA" dirty="0" smtClean="0"/>
              <a:t>(15-65 років)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48545" y="2895600"/>
            <a:ext cx="2092037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Працюючі підлітки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08618" y="2895600"/>
            <a:ext cx="2119745" cy="8451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Працюючі пенсіонери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96400" y="2895600"/>
            <a:ext cx="2396836" cy="831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ТРУДОВІ РЕСУРСИ</a:t>
            </a:r>
            <a:endParaRPr lang="ru-RU" dirty="0"/>
          </a:p>
        </p:txBody>
      </p:sp>
      <p:sp>
        <p:nvSpPr>
          <p:cNvPr id="8" name="Крест 7"/>
          <p:cNvSpPr/>
          <p:nvPr/>
        </p:nvSpPr>
        <p:spPr>
          <a:xfrm>
            <a:off x="3491345" y="3172691"/>
            <a:ext cx="332510" cy="31865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>
            <a:off x="6165272" y="3172691"/>
            <a:ext cx="332510" cy="31865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46126" y="3172691"/>
            <a:ext cx="311729" cy="138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46126" y="3491345"/>
            <a:ext cx="311729" cy="138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623455" y="3920836"/>
            <a:ext cx="2992581" cy="2590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Верхня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межа </a:t>
            </a:r>
            <a:r>
              <a:rPr lang="ru-RU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працездатного</a:t>
            </a:r>
            <a:r>
              <a:rPr lang="ru-RU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віку</a:t>
            </a:r>
            <a:r>
              <a:rPr lang="ru-RU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визначається</a:t>
            </a:r>
            <a:r>
              <a:rPr lang="ru-RU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середньою</a:t>
            </a:r>
            <a:r>
              <a:rPr lang="ru-RU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тривалістю</a:t>
            </a:r>
            <a:r>
              <a:rPr lang="ru-RU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життя</a:t>
            </a:r>
            <a:r>
              <a:rPr lang="ru-RU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фінансовими</a:t>
            </a:r>
            <a:r>
              <a:rPr lang="ru-RU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можливостями</a:t>
            </a:r>
            <a:r>
              <a:rPr lang="ru-RU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держави</a:t>
            </a:r>
            <a:endParaRPr lang="ru-RU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35" y="4399636"/>
            <a:ext cx="2840561" cy="14192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72" y="3949845"/>
            <a:ext cx="3027793" cy="227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Характеристики трудових ресурсів</a:t>
            </a:r>
            <a:endParaRPr lang="ru-RU" dirty="0"/>
          </a:p>
        </p:txBody>
      </p:sp>
      <p:sp>
        <p:nvSpPr>
          <p:cNvPr id="12" name="Стрелка вверх 11"/>
          <p:cNvSpPr/>
          <p:nvPr/>
        </p:nvSpPr>
        <p:spPr>
          <a:xfrm>
            <a:off x="441754" y="1264555"/>
            <a:ext cx="2701636" cy="23829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Вік</a:t>
            </a:r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>
            <a:off x="3376781" y="1319973"/>
            <a:ext cx="3006437" cy="23275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Кількість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6499905" y="1354609"/>
            <a:ext cx="2935040" cy="22582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Рівень освіти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9551632" y="1365327"/>
            <a:ext cx="2640365" cy="2258290"/>
          </a:xfrm>
          <a:prstGeom prst="upArrow">
            <a:avLst>
              <a:gd name="adj1" fmla="val 50000"/>
              <a:gd name="adj2" fmla="val 49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Рівень кваліфікації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89890" y="3893126"/>
            <a:ext cx="10986655" cy="7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Науково-технічний прогрес обумовлює стрімке зростання  вимог до цих характеристик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96401"/>
            <a:ext cx="3281391" cy="20035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4" y="4842194"/>
            <a:ext cx="3051727" cy="19430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827537"/>
            <a:ext cx="2970211" cy="19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4" y="267684"/>
            <a:ext cx="10631776" cy="1280890"/>
          </a:xfrm>
        </p:spPr>
        <p:txBody>
          <a:bodyPr/>
          <a:lstStyle/>
          <a:p>
            <a:r>
              <a:rPr lang="ru-RU" dirty="0" err="1" smtClean="0"/>
              <a:t>Забезпеченість</a:t>
            </a:r>
            <a:r>
              <a:rPr lang="ru-RU" dirty="0" smtClean="0"/>
              <a:t> </a:t>
            </a:r>
            <a:r>
              <a:rPr lang="ru-RU" dirty="0" err="1" smtClean="0"/>
              <a:t>трудовими</a:t>
            </a:r>
            <a:r>
              <a:rPr lang="ru-RU" dirty="0" smtClean="0"/>
              <a:t> ресурсами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89212" y="1160646"/>
            <a:ext cx="3048000" cy="9836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Високорозвинені країни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86947" y="1123621"/>
            <a:ext cx="3006436" cy="98367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Економічно відсталі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70750" y="2564658"/>
            <a:ext cx="3048000" cy="860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Велика частка населення  середньої вікової групи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9292" y="2568905"/>
            <a:ext cx="2881746" cy="85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Велика частка населення молодшої вікової групи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4630" y="3845546"/>
            <a:ext cx="2937163" cy="902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Високий рівень  професійної підготовки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37219" y="3817837"/>
            <a:ext cx="2729346" cy="930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Низький рівень професійної підготовки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5466" y="5448730"/>
            <a:ext cx="2826327" cy="126765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Краща забезпеченість трудовими ресурсами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66707" y="5458759"/>
            <a:ext cx="2664331" cy="12676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Низький рівень забезпечення трудовими ресурсами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3879273" y="4862945"/>
            <a:ext cx="540327" cy="4849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592291" y="4908477"/>
            <a:ext cx="581891" cy="424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6052">
            <a:off x="141614" y="4105731"/>
            <a:ext cx="3057876" cy="18872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750">
            <a:off x="8966889" y="4100989"/>
            <a:ext cx="2829791" cy="186766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990109" y="2144319"/>
            <a:ext cx="304800" cy="42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90109" y="3420959"/>
            <a:ext cx="304800" cy="424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80218" y="2130252"/>
            <a:ext cx="318654" cy="420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44078" y="3420959"/>
            <a:ext cx="254794" cy="396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3" y="193964"/>
            <a:ext cx="10950430" cy="113607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Але не все населення, що належить до трудових ресурсів, зайняте у суспільному господарстві.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09" y="1330037"/>
            <a:ext cx="10562503" cy="5250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rgbClr val="0070C0"/>
                </a:solidFill>
              </a:rPr>
              <a:t>ТОМУ 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поряд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із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поняттям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трудових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ресурсів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використовується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поняття</a:t>
            </a:r>
            <a:endParaRPr lang="ru-RU" sz="32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</a:rPr>
              <a:t>економічно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</a:rPr>
              <a:t>активне</a:t>
            </a:r>
            <a:r>
              <a:rPr lang="ru-RU" sz="3200" b="1" dirty="0">
                <a:solidFill>
                  <a:schemeClr val="accent1"/>
                </a:solidFill>
              </a:rPr>
              <a:t> </a:t>
            </a:r>
            <a:r>
              <a:rPr lang="ru-RU" sz="3200" b="1" dirty="0" err="1">
                <a:solidFill>
                  <a:schemeClr val="accent1"/>
                </a:solidFill>
              </a:rPr>
              <a:t>населення</a:t>
            </a:r>
            <a:r>
              <a:rPr lang="ru-RU" sz="3200" b="1" dirty="0" smtClean="0">
                <a:solidFill>
                  <a:schemeClr val="accent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200" dirty="0" smtClean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частина</a:t>
            </a:r>
            <a:r>
              <a:rPr lang="ru-RU" sz="3200" dirty="0"/>
              <a:t> </a:t>
            </a:r>
            <a:r>
              <a:rPr lang="ru-RU" sz="3200" dirty="0" err="1"/>
              <a:t>трудових</a:t>
            </a:r>
            <a:r>
              <a:rPr lang="ru-RU" sz="3200" dirty="0"/>
              <a:t> </a:t>
            </a:r>
            <a:r>
              <a:rPr lang="ru-RU" sz="3200" dirty="0" err="1"/>
              <a:t>ресурсів</a:t>
            </a:r>
            <a:r>
              <a:rPr lang="ru-RU" sz="3200" dirty="0"/>
              <a:t>, яка </a:t>
            </a:r>
            <a:r>
              <a:rPr lang="ru-RU" sz="3200" dirty="0" err="1"/>
              <a:t>пропонує</a:t>
            </a:r>
            <a:r>
              <a:rPr lang="ru-RU" sz="3200" dirty="0"/>
              <a:t> свою </a:t>
            </a:r>
            <a:r>
              <a:rPr lang="ru-RU" sz="3200" dirty="0" err="1"/>
              <a:t>робочу</a:t>
            </a:r>
            <a:r>
              <a:rPr lang="ru-RU" sz="3200" dirty="0"/>
              <a:t> силу для </a:t>
            </a:r>
            <a:r>
              <a:rPr lang="ru-RU" sz="3200" dirty="0" err="1"/>
              <a:t>виробництва</a:t>
            </a:r>
            <a:r>
              <a:rPr lang="ru-RU" sz="3200" dirty="0"/>
              <a:t> </a:t>
            </a:r>
            <a:r>
              <a:rPr lang="ru-RU" sz="3200" dirty="0" err="1"/>
              <a:t>товарів</a:t>
            </a:r>
            <a:r>
              <a:rPr lang="ru-RU" sz="3200" dirty="0"/>
              <a:t> і надання </a:t>
            </a:r>
            <a:r>
              <a:rPr lang="ru-RU" sz="3200" dirty="0" err="1"/>
              <a:t>послуг</a:t>
            </a:r>
            <a:r>
              <a:rPr lang="ru-RU" sz="3200" dirty="0"/>
              <a:t> у </a:t>
            </a:r>
            <a:r>
              <a:rPr lang="ru-RU" sz="3200" dirty="0" err="1"/>
              <a:t>суспільному</a:t>
            </a:r>
            <a:r>
              <a:rPr lang="ru-RU" sz="3200" dirty="0"/>
              <a:t> </a:t>
            </a:r>
            <a:r>
              <a:rPr lang="ru-RU" sz="3200" dirty="0" err="1"/>
              <a:t>господарстві</a:t>
            </a:r>
            <a:r>
              <a:rPr lang="ru-RU" sz="3200" dirty="0"/>
              <a:t>.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5" y="4683896"/>
            <a:ext cx="3261157" cy="2174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45" y="4664999"/>
            <a:ext cx="3195630" cy="2193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4691976"/>
            <a:ext cx="3255819" cy="21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90255" y="260630"/>
            <a:ext cx="10099963" cy="59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Усе населення України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0255" y="1250367"/>
            <a:ext cx="3103415" cy="54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Діти і підлітки до 16 років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12327" y="1245174"/>
            <a:ext cx="3020290" cy="54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Люди працездатного віку (16-59 років)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23563" y="1214873"/>
            <a:ext cx="3338945" cy="540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Літні люди (старші 60 років)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0254" y="2119745"/>
            <a:ext cx="1482436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63636" y="2012375"/>
            <a:ext cx="1330034" cy="8087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Підлітки, що працюють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12326" y="2119745"/>
            <a:ext cx="1524001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Інваліди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99565" y="2000254"/>
            <a:ext cx="1523998" cy="8312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Працездатне населення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48255" y="2012375"/>
            <a:ext cx="1551709" cy="808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/>
              <a:t>Песіонери</a:t>
            </a:r>
            <a:r>
              <a:rPr lang="uk-UA" sz="1600" dirty="0" smtClean="0"/>
              <a:t>, що не працюють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238509" y="2012375"/>
            <a:ext cx="1551709" cy="8087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Пенсіонери, що працюють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0254" y="3046258"/>
            <a:ext cx="10099964" cy="4987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Трудові ресурси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0254" y="3783149"/>
            <a:ext cx="5209311" cy="57842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Економічно активне населення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0254" y="4715737"/>
            <a:ext cx="1953492" cy="58189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Зайняті у виробництві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15163" y="3766702"/>
            <a:ext cx="4775056" cy="578429"/>
          </a:xfrm>
          <a:prstGeom prst="roundRect">
            <a:avLst/>
          </a:prstGeom>
          <a:solidFill>
            <a:srgbClr val="A79C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Економічно неактивне населення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78036" y="4717469"/>
            <a:ext cx="1898073" cy="5784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Безробітні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42910" y="4552954"/>
            <a:ext cx="4419598" cy="2194209"/>
          </a:xfrm>
          <a:prstGeom prst="roundRect">
            <a:avLst/>
          </a:prstGeom>
          <a:solidFill>
            <a:srgbClr val="A79C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Учні, що не працюють (після 16 років);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Студенти;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Особи, що працюють у приватному підсобному господарстві;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Люди на пільговій пенсії;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Д</a:t>
            </a:r>
            <a:r>
              <a:rPr lang="uk-UA" smtClean="0"/>
              <a:t>омогосподарки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3241962" y="900545"/>
            <a:ext cx="221674" cy="314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276109" y="910931"/>
            <a:ext cx="346363" cy="280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9566563" y="910492"/>
            <a:ext cx="234662" cy="2801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420215" y="1826189"/>
            <a:ext cx="222973" cy="285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022147" y="1785502"/>
            <a:ext cx="235528" cy="194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874326" y="1774248"/>
            <a:ext cx="235529" cy="337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7488813" y="1792431"/>
            <a:ext cx="212150" cy="187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9300730" y="1785502"/>
            <a:ext cx="265833" cy="214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10915217" y="1774248"/>
            <a:ext cx="201325" cy="205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743325" y="3545022"/>
            <a:ext cx="232929" cy="2216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9415463" y="3561470"/>
            <a:ext cx="271462" cy="191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643188" y="4361578"/>
            <a:ext cx="342900" cy="352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5112326" y="4378025"/>
            <a:ext cx="288349" cy="335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9566563" y="4378025"/>
            <a:ext cx="234662" cy="174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083625" y="2828938"/>
            <a:ext cx="294411" cy="200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7488813" y="2853614"/>
            <a:ext cx="212150" cy="228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10915217" y="2821131"/>
            <a:ext cx="201325" cy="2086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4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5" y="0"/>
            <a:ext cx="10853448" cy="138545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Безробітні</a:t>
            </a:r>
            <a:r>
              <a:rPr lang="uk-UA" dirty="0" smtClean="0"/>
              <a:t> - </a:t>
            </a:r>
            <a:r>
              <a:rPr lang="ru-RU" sz="3100" dirty="0"/>
              <a:t>особи </a:t>
            </a:r>
            <a:r>
              <a:rPr lang="ru-RU" sz="3100" dirty="0" err="1"/>
              <a:t>віком</a:t>
            </a:r>
            <a:r>
              <a:rPr lang="ru-RU" sz="3100" dirty="0"/>
              <a:t> 15 </a:t>
            </a:r>
            <a:r>
              <a:rPr lang="ru-RU" sz="3100" dirty="0" err="1"/>
              <a:t>років</a:t>
            </a:r>
            <a:r>
              <a:rPr lang="ru-RU" sz="3100" dirty="0"/>
              <a:t> і </a:t>
            </a:r>
            <a:r>
              <a:rPr lang="ru-RU" sz="3100" dirty="0" err="1"/>
              <a:t>більше</a:t>
            </a:r>
            <a:r>
              <a:rPr lang="ru-RU" sz="3100" dirty="0"/>
              <a:t>, </a:t>
            </a:r>
            <a:r>
              <a:rPr lang="ru-RU" sz="3100" dirty="0" err="1"/>
              <a:t>які</a:t>
            </a:r>
            <a:r>
              <a:rPr lang="ru-RU" sz="3100" dirty="0"/>
              <a:t> у </a:t>
            </a:r>
            <a:r>
              <a:rPr lang="ru-RU" sz="3100" dirty="0" err="1"/>
              <a:t>визначений</a:t>
            </a:r>
            <a:r>
              <a:rPr lang="ru-RU" sz="3100" dirty="0"/>
              <a:t> </a:t>
            </a:r>
            <a:r>
              <a:rPr lang="ru-RU" sz="3100" dirty="0" err="1"/>
              <a:t>період</a:t>
            </a:r>
            <a:r>
              <a:rPr lang="ru-RU" sz="3100" dirty="0"/>
              <a:t> не </a:t>
            </a:r>
            <a:r>
              <a:rPr lang="ru-RU" sz="3100" dirty="0" err="1"/>
              <a:t>мали</a:t>
            </a:r>
            <a:r>
              <a:rPr lang="ru-RU" sz="3100" dirty="0"/>
              <a:t> </a:t>
            </a:r>
            <a:r>
              <a:rPr lang="ru-RU" sz="3100" dirty="0" err="1"/>
              <a:t>роботи</a:t>
            </a:r>
            <a:r>
              <a:rPr lang="ru-RU" sz="3100" dirty="0"/>
              <a:t>, </a:t>
            </a:r>
            <a:r>
              <a:rPr lang="ru-RU" sz="3100" dirty="0" err="1"/>
              <a:t>займалися</a:t>
            </a:r>
            <a:r>
              <a:rPr lang="ru-RU" sz="3100" dirty="0"/>
              <a:t> </a:t>
            </a:r>
            <a:r>
              <a:rPr lang="ru-RU" sz="3100" dirty="0" err="1"/>
              <a:t>її</a:t>
            </a:r>
            <a:r>
              <a:rPr lang="ru-RU" sz="3100" dirty="0"/>
              <a:t> </a:t>
            </a:r>
            <a:r>
              <a:rPr lang="ru-RU" sz="3100" dirty="0" err="1"/>
              <a:t>пошуками</a:t>
            </a:r>
            <a:r>
              <a:rPr lang="ru-RU" sz="3100" dirty="0"/>
              <a:t> й </a:t>
            </a:r>
            <a:r>
              <a:rPr lang="ru-RU" sz="3100" dirty="0" err="1"/>
              <a:t>були</a:t>
            </a:r>
            <a:r>
              <a:rPr lang="ru-RU" sz="3100" dirty="0"/>
              <a:t> </a:t>
            </a:r>
            <a:r>
              <a:rPr lang="ru-RU" sz="3100" dirty="0" err="1"/>
              <a:t>готові</a:t>
            </a:r>
            <a:r>
              <a:rPr lang="ru-RU" sz="3100" dirty="0"/>
              <a:t> </a:t>
            </a:r>
            <a:r>
              <a:rPr lang="ru-RU" sz="3100" dirty="0" err="1" smtClean="0"/>
              <a:t>взятися</a:t>
            </a:r>
            <a:r>
              <a:rPr lang="ru-RU" sz="3100" dirty="0" smtClean="0"/>
              <a:t> за </a:t>
            </a:r>
            <a:r>
              <a:rPr lang="ru-RU" sz="3100" dirty="0" err="1" smtClean="0"/>
              <a:t>неї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6" y="1537856"/>
            <a:ext cx="11185957" cy="3976254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Рівень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безробіття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— </a:t>
            </a:r>
            <a:r>
              <a:rPr lang="ru-RU" sz="2800" dirty="0" err="1">
                <a:solidFill>
                  <a:srgbClr val="7030A0"/>
                </a:solidFill>
              </a:rPr>
              <a:t>це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співвідношення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кількості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безробітних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до </a:t>
            </a:r>
            <a:r>
              <a:rPr lang="ru-RU" sz="2800" dirty="0" err="1">
                <a:solidFill>
                  <a:srgbClr val="7030A0"/>
                </a:solidFill>
              </a:rPr>
              <a:t>загальної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кількості</a:t>
            </a:r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 err="1">
                <a:solidFill>
                  <a:srgbClr val="7030A0"/>
                </a:solidFill>
              </a:rPr>
              <a:t>економічно</a:t>
            </a:r>
            <a:r>
              <a:rPr lang="ru-RU" sz="2800" dirty="0">
                <a:solidFill>
                  <a:srgbClr val="7030A0"/>
                </a:solidFill>
              </a:rPr>
              <a:t> активного </a:t>
            </a:r>
            <a:r>
              <a:rPr lang="ru-RU" sz="2800" dirty="0" err="1">
                <a:solidFill>
                  <a:srgbClr val="7030A0"/>
                </a:solidFill>
              </a:rPr>
              <a:t>населення</a:t>
            </a:r>
            <a:r>
              <a:rPr lang="ru-RU" sz="2800" dirty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виражене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у </a:t>
            </a:r>
            <a:r>
              <a:rPr lang="ru-RU" sz="2800" dirty="0" err="1">
                <a:solidFill>
                  <a:srgbClr val="7030A0"/>
                </a:solidFill>
              </a:rPr>
              <a:t>відсотках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uk-UA" sz="2800" dirty="0" smtClean="0"/>
              <a:t>Приклад:</a:t>
            </a:r>
          </a:p>
          <a:p>
            <a:pPr marL="0" indent="0" algn="just">
              <a:buNone/>
            </a:pPr>
            <a:r>
              <a:rPr lang="ru-RU" sz="28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Чисельність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зайнятих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– 65 млн.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чол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.,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чисельність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безробітних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–5 млн.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чол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Розрахуйте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рівень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безробіття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457200" indent="-457200" algn="just">
              <a:buAutoNum type="arabicParenR"/>
            </a:pP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Кількість економічно активного населення 65 млн +5 млн =70 млн</a:t>
            </a:r>
          </a:p>
          <a:p>
            <a:pPr marL="457200" indent="-457200" algn="just">
              <a:buAutoNum type="arabicParenR"/>
            </a:pP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Рівень безробіття  5 млн : 70 млн · 100%=7,14%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4909" y="5666511"/>
            <a:ext cx="11568546" cy="1094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Середній рівень безробіття в світі 5-8%. Цей показник відрізняється по країнах. Найнижчий  - в Азії (1-5%) – в країнах, що останнім часом активно розвиваються.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88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49738"/>
            <a:ext cx="5644678" cy="156999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222222"/>
                </a:solidFill>
                <a:latin typeface="fira sans"/>
              </a:rPr>
              <a:t> </a:t>
            </a:r>
            <a:r>
              <a:rPr lang="ru-RU" sz="2000" dirty="0" smtClean="0">
                <a:solidFill>
                  <a:srgbClr val="222222"/>
                </a:solidFill>
                <a:latin typeface="fira sans"/>
              </a:rPr>
              <a:t>За </a:t>
            </a:r>
            <a:r>
              <a:rPr lang="ru-RU" sz="2000" dirty="0" err="1" smtClean="0">
                <a:solidFill>
                  <a:srgbClr val="222222"/>
                </a:solidFill>
                <a:latin typeface="fira sans"/>
              </a:rPr>
              <a:t>даними</a:t>
            </a:r>
            <a:r>
              <a:rPr lang="ru-RU" sz="2000" dirty="0" smtClean="0">
                <a:solidFill>
                  <a:srgbClr val="222222"/>
                </a:solidFill>
                <a:latin typeface="fira sans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fira sans"/>
              </a:rPr>
              <a:t>міністерства</a:t>
            </a:r>
            <a:r>
              <a:rPr lang="ru-RU" sz="2000" dirty="0" smtClean="0">
                <a:solidFill>
                  <a:srgbClr val="222222"/>
                </a:solidFill>
                <a:latin typeface="fira sans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fira sans"/>
              </a:rPr>
              <a:t>розвитку</a:t>
            </a:r>
            <a:r>
              <a:rPr lang="ru-RU" sz="2000" dirty="0">
                <a:solidFill>
                  <a:srgbClr val="222222"/>
                </a:solidFill>
                <a:latin typeface="fira sans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fira sans"/>
              </a:rPr>
              <a:t>економіки</a:t>
            </a:r>
            <a:r>
              <a:rPr lang="ru-RU" sz="2000" dirty="0">
                <a:solidFill>
                  <a:srgbClr val="222222"/>
                </a:solidFill>
                <a:latin typeface="fira sans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fira sans"/>
              </a:rPr>
              <a:t>торгівлі</a:t>
            </a:r>
            <a:r>
              <a:rPr lang="ru-RU" sz="2000" dirty="0">
                <a:solidFill>
                  <a:srgbClr val="222222"/>
                </a:solidFill>
                <a:latin typeface="fira sans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fira sans"/>
              </a:rPr>
              <a:t>сільського</a:t>
            </a:r>
            <a:r>
              <a:rPr lang="ru-RU" sz="2000" dirty="0">
                <a:solidFill>
                  <a:srgbClr val="222222"/>
                </a:solidFill>
                <a:latin typeface="fira sans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fira sans"/>
              </a:rPr>
              <a:t>господарства</a:t>
            </a:r>
            <a:r>
              <a:rPr lang="ru-RU" sz="2000" dirty="0">
                <a:solidFill>
                  <a:srgbClr val="222222"/>
                </a:solidFill>
                <a:latin typeface="fira sans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fira sans"/>
              </a:rPr>
              <a:t>України</a:t>
            </a:r>
            <a:r>
              <a:rPr lang="ru-RU" sz="2000" dirty="0" smtClean="0">
                <a:solidFill>
                  <a:srgbClr val="222222"/>
                </a:solidFill>
                <a:latin typeface="fira sans"/>
              </a:rPr>
              <a:t> :  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77" y="80909"/>
            <a:ext cx="5099523" cy="6687901"/>
          </a:xfrm>
        </p:spPr>
      </p:pic>
      <p:sp>
        <p:nvSpPr>
          <p:cNvPr id="5" name="Стрелка вправо 4"/>
          <p:cNvSpPr/>
          <p:nvPr/>
        </p:nvSpPr>
        <p:spPr>
          <a:xfrm>
            <a:off x="4321569" y="785136"/>
            <a:ext cx="2924358" cy="249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13819" y="1035073"/>
            <a:ext cx="1745673" cy="16290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За даними </a:t>
            </a:r>
            <a:r>
              <a:rPr lang="uk-UA" sz="1600" dirty="0" err="1" smtClean="0">
                <a:solidFill>
                  <a:schemeClr val="tx1"/>
                </a:solidFill>
              </a:rPr>
              <a:t>Євростату</a:t>
            </a:r>
            <a:r>
              <a:rPr lang="uk-UA" sz="1600" dirty="0" smtClean="0">
                <a:solidFill>
                  <a:schemeClr val="tx1"/>
                </a:solidFill>
              </a:rPr>
              <a:t> на 2019 р. :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Японія – 2,5%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США – 3,6 %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Китай </a:t>
            </a:r>
            <a:r>
              <a:rPr lang="uk-UA" sz="1600" dirty="0">
                <a:solidFill>
                  <a:schemeClr val="tx1"/>
                </a:solidFill>
              </a:rPr>
              <a:t>– </a:t>
            </a:r>
            <a:r>
              <a:rPr lang="uk-UA" sz="1600" dirty="0" smtClean="0">
                <a:solidFill>
                  <a:schemeClr val="tx1"/>
                </a:solidFill>
              </a:rPr>
              <a:t>3,9%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3075491"/>
            <a:ext cx="6511637" cy="369331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41949" y="1321790"/>
            <a:ext cx="4696691" cy="1180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Але через пандемію </a:t>
            </a:r>
            <a:r>
              <a:rPr lang="uk-UA" b="1" dirty="0" err="1" smtClean="0"/>
              <a:t>коронавірусу</a:t>
            </a:r>
            <a:endParaRPr lang="uk-UA" b="1" dirty="0" smtClean="0"/>
          </a:p>
          <a:p>
            <a:pPr algn="ctr"/>
            <a:r>
              <a:rPr lang="uk-UA" b="1" dirty="0" smtClean="0"/>
              <a:t> у 2020 році рівень безробіття стрімко зростає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206275" y="2520973"/>
            <a:ext cx="568038" cy="5358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46" y="208473"/>
            <a:ext cx="10368539" cy="84447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Зайнятість населення у світі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61308" y="1066800"/>
            <a:ext cx="2757055" cy="1288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40% - у сільському господарстві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0145" y="1025236"/>
            <a:ext cx="2265219" cy="1288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20% - у промисловості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74182" y="1025235"/>
            <a:ext cx="2493818" cy="1288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40% - у сфері послуг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4290" y="2890682"/>
            <a:ext cx="4904509" cy="17041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У розвинених країнах основна частина населення працює у сфері послуг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1126" y="2890682"/>
            <a:ext cx="4544291" cy="1704109"/>
          </a:xfrm>
          <a:prstGeom prst="rect">
            <a:avLst/>
          </a:prstGeom>
          <a:solidFill>
            <a:srgbClr val="A79C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У бідних країнах – у виробничій сфері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8" y="4656893"/>
            <a:ext cx="4253347" cy="22011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6" y="4589985"/>
            <a:ext cx="3408219" cy="226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223</TotalTime>
  <Words>440</Words>
  <Application>Microsoft Office PowerPoint</Application>
  <PresentationFormat>Широкоэкранный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fira sans</vt:lpstr>
      <vt:lpstr>Wingdings</vt:lpstr>
      <vt:lpstr>Wingdings 3</vt:lpstr>
      <vt:lpstr>Легкий дым</vt:lpstr>
      <vt:lpstr>Трудові ресурси та зайнятість населення</vt:lpstr>
      <vt:lpstr>Трудові ресурси –  це частина населення країни (регіону), яка має необхідні для трудової діяльності  освітній, професійно-кваліфікаційний рівні, фізичний розвиток і стан здоров’я. </vt:lpstr>
      <vt:lpstr>Характеристики трудових ресурсів</vt:lpstr>
      <vt:lpstr>Забезпеченість трудовими ресурсами</vt:lpstr>
      <vt:lpstr>Але не все населення, що належить до трудових ресурсів, зайняте у суспільному господарстві.</vt:lpstr>
      <vt:lpstr>Презентация PowerPoint</vt:lpstr>
      <vt:lpstr>Безробітні - особи віком 15 років і більше, які у визначений період не мали роботи, займалися її пошуками й були готові взятися за неї</vt:lpstr>
      <vt:lpstr> За даними міністерства розвитку економіки, торгівлі та сільського господарства України :   </vt:lpstr>
      <vt:lpstr>Зайнятість населення у світі</vt:lpstr>
      <vt:lpstr>Задача: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Трудові ресурси та зайнятість населення</dc:title>
  <dc:creator>Людмилка</dc:creator>
  <cp:lastModifiedBy>PC-HOME</cp:lastModifiedBy>
  <cp:revision>28</cp:revision>
  <dcterms:created xsi:type="dcterms:W3CDTF">2020-05-04T07:48:35Z</dcterms:created>
  <dcterms:modified xsi:type="dcterms:W3CDTF">2022-04-20T18:30:42Z</dcterms:modified>
</cp:coreProperties>
</file>