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5" r:id="rId12"/>
    <p:sldId id="266" r:id="rId13"/>
  </p:sldIdLst>
  <p:sldSz cx="109458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102"/>
      </p:cViewPr>
      <p:guideLst>
        <p:guide orient="horz" pos="2160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0229-B0FD-487B-A2BB-522146F49E33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685800"/>
            <a:ext cx="5470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0EA7-303C-4B2E-8A09-72D947A2E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80EA7-303C-4B2E-8A09-72D947A2ECB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0936" y="2130426"/>
            <a:ext cx="930394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872" y="3886200"/>
            <a:ext cx="766206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35714" y="274639"/>
            <a:ext cx="24628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7290" y="274639"/>
            <a:ext cx="7205994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644" y="4406901"/>
            <a:ext cx="93039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4644" y="2906713"/>
            <a:ext cx="93039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729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64121" y="1600201"/>
            <a:ext cx="48344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0" y="1535113"/>
            <a:ext cx="483630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7290" y="2174875"/>
            <a:ext cx="483630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60322" y="1535113"/>
            <a:ext cx="48382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60322" y="2174875"/>
            <a:ext cx="48382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73050"/>
            <a:ext cx="3601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79509" y="273051"/>
            <a:ext cx="611901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7291" y="1435101"/>
            <a:ext cx="3601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456" y="4800600"/>
            <a:ext cx="65674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45456" y="612775"/>
            <a:ext cx="65674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5456" y="5367338"/>
            <a:ext cx="65674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91" y="274638"/>
            <a:ext cx="9851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7291" y="1600201"/>
            <a:ext cx="985123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7291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739820" y="6356351"/>
            <a:ext cx="34661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44499" y="6356351"/>
            <a:ext cx="2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3%D0%B5%D0%BE%D0%B3%D1%80%D0%B0%D1%84%D1%96%D1%8F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86%D0%BD%D1%84%D0%B5%D0%BA%D1%86%D1%96%D0%B9%D0%BD%D1%96_%D0%B7%D0%B0%D1%85%D0%B2%D0%BE%D1%80%D1%8E%D0%B2%D0%B0%D0%BD%D0%BD%D1%8F" TargetMode="External"/><Relationship Id="rId5" Type="http://schemas.openxmlformats.org/officeDocument/2006/relationships/hyperlink" Target="https://uk.wikipedia.org/wiki/%D0%93%D1%80%D0%B8%D0%B7%D1%83%D0%BD%D0%B8" TargetMode="External"/><Relationship Id="rId4" Type="http://schemas.openxmlformats.org/officeDocument/2006/relationships/hyperlink" Target="https://uk.wikipedia.org/wiki/%D0%9F%D1%96%D0%B4%D0%B2%D0%B8%D0%B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B%D1%96%D1%81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uk.wikipedia.org/wiki/%D0%94%D0%B5%D1%80%D0%B5%D0%B2%D0%B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3%D0%BA%D1%80%D0%B0%D1%97%D0%BD%D0%B0" TargetMode="External"/><Relationship Id="rId5" Type="http://schemas.openxmlformats.org/officeDocument/2006/relationships/hyperlink" Target="https://uk.wikipedia.org/wiki/%D0%A4%D0%B0%D1%83%D0%BD%D0%B0" TargetMode="External"/><Relationship Id="rId10" Type="http://schemas.openxmlformats.org/officeDocument/2006/relationships/hyperlink" Target="https://uk.wikipedia.org/wiki/%D0%9A%D0%BE%D0%BC%D0%B0%D1%85%D0%B8" TargetMode="External"/><Relationship Id="rId4" Type="http://schemas.openxmlformats.org/officeDocument/2006/relationships/hyperlink" Target="https://uk.wikipedia.org/wiki/%D0%A2%D0%B2%D0%B5%D1%80%D0%B4%D0%BE%D0%BA%D1%80%D0%B8%D0%BB%D1%96" TargetMode="External"/><Relationship Id="rId9" Type="http://schemas.openxmlformats.org/officeDocument/2006/relationships/hyperlink" Target="https://uk.wikipedia.org/wiki/%D0%9B%D1%96%D1%81%D0%BE%D0%B2%D0%B5_%D0%B3%D0%BE%D1%81%D0%BF%D0%BE%D0%B4%D0%B0%D1%80%D1%81%D1%82%D0%B2%D0%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wikipedia.org/wiki/%D0%9F%D1%80%D0%BE%D0%BF%D0%BE%D0%BB%D1%96%D1%8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545422644192016409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396" y="0"/>
            <a:ext cx="1029102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757998" y="2143116"/>
            <a:ext cx="935837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>
                <a:latin typeface="Arial Black" pitchFamily="34" charset="0"/>
              </a:rPr>
              <a:t>Рослинний</a:t>
            </a:r>
            <a:r>
              <a:rPr lang="ru-RU" dirty="0">
                <a:latin typeface="Arial Black" pitchFamily="34" charset="0"/>
              </a:rPr>
              <a:t> і </a:t>
            </a:r>
            <a:r>
              <a:rPr lang="ru-RU" dirty="0" err="1">
                <a:latin typeface="Arial Black" pitchFamily="34" charset="0"/>
              </a:rPr>
              <a:t>тваринний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світ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України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401204" cy="7143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  <a:cs typeface="Aharoni" pitchFamily="2" charset="-79"/>
              </a:rPr>
              <a:t>РОСЛИНИ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Рисунок 4" descr="photo5454226441920164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5599" y="0"/>
            <a:ext cx="457021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hoto54542264419201640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4146" y="285728"/>
            <a:ext cx="4395118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0" y="1000108"/>
            <a:ext cx="4972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MicraC" pitchFamily="50" charset="0"/>
              </a:rPr>
              <a:t>Конвалія</a:t>
            </a:r>
          </a:p>
          <a:p>
            <a:r>
              <a:rPr lang="uk-UA" sz="3200" b="1" dirty="0">
                <a:latin typeface="MicraC" pitchFamily="50" charset="0"/>
              </a:rPr>
              <a:t>звичайна</a:t>
            </a:r>
            <a:endParaRPr lang="ru-RU" sz="3200" b="1" dirty="0">
              <a:latin typeface="MicraC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28868"/>
            <a:ext cx="3909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Конвалія — квітка травня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932" y="3357562"/>
            <a:ext cx="5786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Рослина ця — багаторічна тіньовитривала, росте загалом в тіні дерев у листяних та мішаних лісах.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7932" y="4143380"/>
            <a:ext cx="5715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Масовий збір конвалії призведе до знищення рослини. Вона потребує дбайливого ставлення, а подекуди — охорони, занесена до Червоної книги 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2246" y="5572140"/>
            <a:ext cx="5470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Бережіть конвалію — окрасу нашої землі ї цінну лікарську рослину.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545422644192016408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3174" y="0"/>
            <a:ext cx="4570214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401204" cy="7143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  <a:cs typeface="Aharoni" pitchFamily="2" charset="-79"/>
              </a:rPr>
              <a:t>РОСЛИНИ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4972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>
                <a:latin typeface="MicraC" pitchFamily="50" charset="0"/>
              </a:rPr>
              <a:t>Калужниця</a:t>
            </a:r>
            <a:endParaRPr lang="uk-UA" sz="3200" b="1" dirty="0">
              <a:latin typeface="MicraC" pitchFamily="50" charset="0"/>
            </a:endParaRPr>
          </a:p>
          <a:p>
            <a:r>
              <a:rPr lang="uk-UA" sz="3200" b="1" dirty="0">
                <a:latin typeface="MicraC" pitchFamily="50" charset="0"/>
              </a:rPr>
              <a:t>болотна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2246" y="2143116"/>
            <a:ext cx="5470525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лісі ще не весь сніг розтанув, а по узбіччях доріг у низинах, куди стікає тала вода, вже цвітуть яскраво-жовті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калужниці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болотні. Неможливо не помітити ці сонячно-жовті букетики в обрамленні лаково-блискучих листя на тлі голої весняної землі навколо.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Калужниця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болотна незамінна при створенні садів в пейзажному стилі. Є дуже красиві садові форми з махровими квітками блідо-жовтого і білого забарвлення.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9370" y="428604"/>
            <a:ext cx="10287072" cy="61436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Сьогодні на уроці ми розглянули тільки маленьку частину живої природи, яка нас оточує.</a:t>
            </a:r>
          </a:p>
          <a:p>
            <a:pPr algn="ctr"/>
            <a:endParaRPr lang="uk-UA"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>
                <a:latin typeface="Arial Black" pitchFamily="34" charset="0"/>
                <a:cs typeface="Times New Roman" pitchFamily="18" charset="0"/>
              </a:rPr>
              <a:t>Домашнє завдання:</a:t>
            </a:r>
          </a:p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Підготувати інформацію про одну рослину та тварину нашої місцевості ( 6-8 речень) в робочому зошиті.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5454226441920164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71810"/>
            <a:ext cx="4931148" cy="328614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401468" y="571480"/>
            <a:ext cx="5286412" cy="5715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itchFamily="34" charset="0"/>
              </a:rPr>
              <a:t>Наша місцевість налічує багато різноманітних видів рослин, тварин та грибів.</a:t>
            </a:r>
          </a:p>
          <a:p>
            <a:pPr algn="ctr"/>
            <a:br>
              <a:rPr lang="uk-UA" sz="2800" dirty="0">
                <a:latin typeface="Arial Black" pitchFamily="34" charset="0"/>
              </a:rPr>
            </a:br>
            <a:r>
              <a:rPr lang="uk-UA" sz="2800" dirty="0">
                <a:latin typeface="Arial Black" pitchFamily="34" charset="0"/>
              </a:rPr>
              <a:t>Сьогодні на уроці ми розглянемо тих організмів, які ми можемо побачити вже зараз навесні, коли все починає оживати та розквітати.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6" name="Рисунок 5" descr="photo5289994370059184567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494" y="428604"/>
            <a:ext cx="2714644" cy="3619524"/>
          </a:xfrm>
          <a:prstGeom prst="rect">
            <a:avLst/>
          </a:prstGeom>
        </p:spPr>
      </p:pic>
      <p:pic>
        <p:nvPicPr>
          <p:cNvPr id="7" name="Рисунок 6" descr="photo5454226441920164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2444" y="1000108"/>
            <a:ext cx="3323129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54542264419201640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15716" y="214290"/>
            <a:ext cx="5645150" cy="2822575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72708" cy="7857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</a:rPr>
              <a:t>ТВАРИНИ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Рисунок 5" descr="photo54542264419201640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1468" y="3143248"/>
            <a:ext cx="5286412" cy="35270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000108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MicraC" pitchFamily="50" charset="0"/>
              </a:rPr>
              <a:t>Сарна</a:t>
            </a:r>
            <a:r>
              <a:rPr lang="ru-RU" sz="2800" b="1" dirty="0">
                <a:latin typeface="MicraC" pitchFamily="50" charset="0"/>
              </a:rPr>
              <a:t> </a:t>
            </a:r>
            <a:r>
              <a:rPr lang="ru-RU" sz="2800" b="1" dirty="0" err="1">
                <a:latin typeface="MicraC" pitchFamily="50" charset="0"/>
              </a:rPr>
              <a:t>європейська</a:t>
            </a:r>
            <a:endParaRPr lang="ru-RU" sz="2800" b="1" dirty="0">
              <a:latin typeface="MicraC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6494" y="1928802"/>
            <a:ext cx="4214842" cy="12858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Дика коза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Козуля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Ссавець родини оленевих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429000"/>
            <a:ext cx="54705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Європейська козуля – невеликий представник оленів, але практично не поступається їм в граціозності. Доросла особина досягає в довжину 1,3 м, заввишки 75см, вага самця в середньому становить 20-30кг, а у самки вона трохи менше. 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143512"/>
            <a:ext cx="54705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Косуля знайшла собі поширення в частині країни, багатої на лісисту місцевість, переважна більшість їх мешкає в західній половині України, включаючи Кримський півострів. На сході країни майже не водяться.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5454226441920164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61"/>
          <a:stretch>
            <a:fillRect/>
          </a:stretch>
        </p:blipFill>
        <p:spPr>
          <a:xfrm>
            <a:off x="5615782" y="500042"/>
            <a:ext cx="5330031" cy="4357718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72708" cy="7857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</a:rPr>
              <a:t>ТВАРИНИ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4643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MicraC" pitchFamily="50" charset="0"/>
              </a:rPr>
              <a:t>ЛиСиця</a:t>
            </a:r>
            <a:endParaRPr lang="ru-RU" sz="2800" b="1" dirty="0">
              <a:latin typeface="MicraC" pitchFamily="50" charset="0"/>
            </a:endParaRPr>
          </a:p>
          <a:p>
            <a:r>
              <a:rPr lang="uk-UA" sz="2800" b="1" dirty="0">
                <a:latin typeface="MicraC" pitchFamily="50" charset="0"/>
              </a:rPr>
              <a:t>звичайна</a:t>
            </a:r>
            <a:endParaRPr lang="ru-RU" sz="2800" b="1" dirty="0">
              <a:latin typeface="MicraC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71678"/>
            <a:ext cx="547052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лисиць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великою 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Географія"/>
              </a:rPr>
              <a:t>географічною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мінливістю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нараховують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40–50 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Підвид"/>
              </a:rPr>
              <a:t>підвидів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дрібніших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форм. </a:t>
            </a:r>
          </a:p>
          <a:p>
            <a:pPr algn="just"/>
            <a:endParaRPr lang="ru-RU" sz="2000" dirty="0" err="1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500438"/>
            <a:ext cx="547052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лисиць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помітно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коливається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роками.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чинники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5" tooltip="Гризуни"/>
              </a:rPr>
              <a:t>гризунів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погодні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популяції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6" tooltip="Інфекційні захворювання"/>
              </a:rPr>
              <a:t>інфекційних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6" tooltip="Інфекційні захворювання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6" tooltip="Інфекційні захворювання"/>
              </a:rPr>
              <a:t>захворювань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026" name="Picture 2" descr="На Кіровоградщині жінку вкусила скажена лисиця, у районі ввели карантин —  УНІА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370" y="5000636"/>
            <a:ext cx="2613655" cy="16208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186890" y="5429264"/>
            <a:ext cx="7473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гостре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інфекційне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теплокровних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уражається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центральна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нервова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поліенцефаломієліту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супроводжується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паралічами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смертю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hoto5454226441920164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72774" y="0"/>
            <a:ext cx="5574341" cy="3714776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72708" cy="7857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</a:rPr>
              <a:t>ТВАРИНИ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MicraC" pitchFamily="50" charset="0"/>
              </a:rPr>
              <a:t>ЖУК-олень</a:t>
            </a:r>
            <a:endParaRPr lang="ru-RU" sz="2800" b="1" dirty="0">
              <a:latin typeface="MicraC" pitchFamily="50" charset="0"/>
            </a:endParaRPr>
          </a:p>
        </p:txBody>
      </p:sp>
      <p:pic>
        <p:nvPicPr>
          <p:cNvPr id="7" name="Рисунок 6" descr="photo5454226441920164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8790" y="3786190"/>
            <a:ext cx="4187023" cy="2790258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86494" y="1643050"/>
            <a:ext cx="3857652" cy="571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Рогач звичайний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000372"/>
            <a:ext cx="4286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>
                <a:latin typeface="Times New Roman" pitchFamily="18" charset="0"/>
                <a:cs typeface="Times New Roman" pitchFamily="18" charset="0"/>
              </a:rPr>
              <a:t>Він є найбільшим з </a:t>
            </a:r>
            <a:r>
              <a:rPr lang="uk-UA" sz="2000">
                <a:latin typeface="Times New Roman" pitchFamily="18" charset="0"/>
                <a:cs typeface="Times New Roman" pitchFamily="18" charset="0"/>
                <a:hlinkClick r:id="rId4" tooltip="Твердокрилі"/>
              </a:rPr>
              <a:t>твердокрилих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>
                <a:latin typeface="Times New Roman" pitchFamily="18" charset="0"/>
                <a:cs typeface="Times New Roman" pitchFamily="18" charset="0"/>
                <a:hlinkClick r:id="rId5" tooltip="Фауна"/>
              </a:rPr>
              <a:t>фауни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>
                <a:latin typeface="Times New Roman" pitchFamily="18" charset="0"/>
                <a:cs typeface="Times New Roman" pitchFamily="18" charset="0"/>
                <a:hlinkClick r:id="rId6" tooltip="Україна"/>
              </a:rPr>
              <a:t>України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, досягаючи, разом з «рогами», 7,5 см завдовжки. Живе в дуплах старих та мертвих </a:t>
            </a:r>
            <a:r>
              <a:rPr lang="uk-UA" sz="2000">
                <a:latin typeface="Times New Roman" pitchFamily="18" charset="0"/>
                <a:cs typeface="Times New Roman" pitchFamily="18" charset="0"/>
                <a:hlinkClick r:id="rId7" tooltip="Дерево"/>
              </a:rPr>
              <a:t>дерев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uk-UA" sz="2000">
                <a:latin typeface="Times New Roman" pitchFamily="18" charset="0"/>
                <a:cs typeface="Times New Roman" pitchFamily="18" charset="0"/>
                <a:hlinkClick r:id="rId8" tooltip="Ліс"/>
              </a:rPr>
              <a:t>лісах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 та лісопосадках. </a:t>
            </a:r>
            <a:r>
              <a:rPr lang="uk-UA" sz="2000">
                <a:latin typeface="Times New Roman" pitchFamily="18" charset="0"/>
                <a:cs typeface="Times New Roman" pitchFamily="18" charset="0"/>
                <a:hlinkClick r:id="rId9" tooltip="Лісове господарство"/>
              </a:rPr>
              <a:t>Лісове господарство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, зменшуючи кількість старих та мертвих дерев в лісах, знищує також житла цих </a:t>
            </a:r>
            <a:r>
              <a:rPr lang="uk-UA" sz="2000">
                <a:latin typeface="Times New Roman" pitchFamily="18" charset="0"/>
                <a:cs typeface="Times New Roman" pitchFamily="18" charset="0"/>
                <a:hlinkClick r:id="rId10" tooltip="Комахи"/>
              </a:rPr>
              <a:t>комах</a:t>
            </a:r>
            <a:endParaRPr lang="uk-UA" sz="200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hoto5454226441920164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0926" y="0"/>
            <a:ext cx="5674887" cy="3786214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72708" cy="7857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</a:rPr>
              <a:t>ТВАРИНИ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50" name="Picture 2" descr="Лебідь-шипун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8658" y="3143248"/>
            <a:ext cx="4732567" cy="31432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000108"/>
            <a:ext cx="4972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MicraC" pitchFamily="50" charset="0"/>
              </a:rPr>
              <a:t>Лебідь-шипун</a:t>
            </a:r>
            <a:endParaRPr lang="ru-RU" sz="2800" b="1" dirty="0">
              <a:latin typeface="MicraC" pitchFamily="50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57364"/>
            <a:ext cx="51871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Для сезонних перельотів до місць зимівлі лебеді збираються в багатотисячні зграї, що складаються з родинних груп. Перебування в великій зграї гарантує птахам більшу безпеку від хижаків.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В негоду, коли через високу хвилі немає можливості добувати поживу, лебеді лягають на землю, ховають лапи й дзьоб в теплому оперенні і годинами терпляче чекають поліпшення погоди.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Дуже багато часу птахи присвячують догляду за своїм оперенням, старанно очищаючи його від паразитів і регулярно змазуючи жирним секретом куприкової залози. </a:t>
            </a:r>
          </a:p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Лебеді-шипуни відрізняються лагідною вдачею і миролюбно ставляться до своїх родичів і інших птахів.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5454226441920164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54216" y="1857364"/>
            <a:ext cx="679159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72708" cy="78579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</a:rPr>
              <a:t>ТВАРИНИ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932" y="1071546"/>
            <a:ext cx="8973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latin typeface="MicraC" pitchFamily="50" charset="0"/>
              </a:rPr>
              <a:t>Бджола медоносна</a:t>
            </a:r>
            <a:endParaRPr lang="ru-RU" sz="2800" b="1" dirty="0">
              <a:latin typeface="MicraC" pitchFamily="50" charset="0"/>
            </a:endParaRPr>
          </a:p>
        </p:txBody>
      </p:sp>
      <p:pic>
        <p:nvPicPr>
          <p:cNvPr id="21506" name="Picture 2" descr="Бджолині таємниці | Нове житт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112" y="214290"/>
            <a:ext cx="2638911" cy="21431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071678"/>
            <a:ext cx="42584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 давніх-давен бджоли медоносні відіграють надзвичайно важливе значення для людини, яка давно помітила користь від споживання меду, а також лікувальні властивості </a:t>
            </a:r>
            <a:r>
              <a:rPr lang="uk-UA" sz="2400" dirty="0">
                <a:latin typeface="Times New Roman" pitchFamily="18" charset="0"/>
                <a:cs typeface="Times New Roman" pitchFamily="18" charset="0"/>
                <a:hlinkClick r:id="rId4" tooltip="Прополіс"/>
              </a:rPr>
              <a:t>прополісу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теж важливого продукту діяльності бджіл.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5454226441920164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45351" y="0"/>
            <a:ext cx="3500462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401204" cy="7143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  <a:cs typeface="Aharoni" pitchFamily="2" charset="-79"/>
              </a:rPr>
              <a:t>РОСЛИНИ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6" name="Рисунок 5" descr="photo54542264419201640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1402" y="1714488"/>
            <a:ext cx="2928958" cy="4395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543816" y="857232"/>
            <a:ext cx="497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latin typeface="MicraC" pitchFamily="50" charset="0"/>
              </a:rPr>
              <a:t>Латаття</a:t>
            </a:r>
            <a:endParaRPr lang="ru-RU" sz="3200" b="1" dirty="0">
              <a:latin typeface="MicraC" pitchFamily="50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370" y="1428736"/>
            <a:ext cx="3857652" cy="5715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Водяна лілія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14554"/>
            <a:ext cx="4615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Латаття — багаторічник, його коріння «повзає» по дну водойм, а великі листки плавають на поверхні плеса. Підводне кореневище має товщину до 10 см.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2246" y="3643314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Слов'яни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називали водяну лілію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одолінь-травою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і приписували їй чарівну силу. Часто шматочки її кореневища зашивали в ладанку й носили на грудях як талісман проти злих сил, недуг, потвор і розбійників, що підстерігали мандрівника на шляху.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5454226441920164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8790" y="0"/>
            <a:ext cx="3857624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401204" cy="7143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Arial Black" pitchFamily="34" charset="0"/>
                <a:cs typeface="Aharoni" pitchFamily="2" charset="-79"/>
              </a:rPr>
              <a:t>РОСЛИНИ</a:t>
            </a:r>
            <a:endParaRPr lang="ru-RU" sz="32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0940" y="1000108"/>
            <a:ext cx="4972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>
                <a:latin typeface="MicraC" pitchFamily="50" charset="0"/>
              </a:rPr>
              <a:t>ПРОліски</a:t>
            </a:r>
            <a:endParaRPr lang="ru-RU" sz="3200" b="1" dirty="0">
              <a:latin typeface="MicraC" pitchFamily="50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6560" y="1857364"/>
            <a:ext cx="52149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Ці тендітні найперші весняні квіти часто помилково називають підсніжниками. 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Вони і справді дуже схожі, до того ж зацвітають приблизно в один і той же час. </a:t>
            </a: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Відрізнити проліски можна за кольором — багато видів мають яскраво-блакитний колір, однак бувають і білі квіти.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679</Words>
  <Application>Microsoft Office PowerPoint</Application>
  <PresentationFormat>Произвольный</PresentationFormat>
  <Paragraphs>56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MicraC</vt:lpstr>
      <vt:lpstr>Times New Roman</vt:lpstr>
      <vt:lpstr>Тема Office</vt:lpstr>
      <vt:lpstr>Рослинний і тваринний світ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Рослинний і тваринний світ своєї місцевості.</dc:title>
  <dc:creator>admin</dc:creator>
  <cp:lastModifiedBy>Kostya</cp:lastModifiedBy>
  <cp:revision>13</cp:revision>
  <dcterms:created xsi:type="dcterms:W3CDTF">2021-04-13T07:50:12Z</dcterms:created>
  <dcterms:modified xsi:type="dcterms:W3CDTF">2022-04-20T20:31:50Z</dcterms:modified>
</cp:coreProperties>
</file>