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61" r:id="rId3"/>
    <p:sldId id="280" r:id="rId4"/>
    <p:sldId id="262" r:id="rId5"/>
    <p:sldId id="264" r:id="rId6"/>
    <p:sldId id="265" r:id="rId7"/>
    <p:sldId id="277" r:id="rId8"/>
    <p:sldId id="278" r:id="rId9"/>
    <p:sldId id="284" r:id="rId10"/>
    <p:sldId id="281" r:id="rId11"/>
    <p:sldId id="285" r:id="rId12"/>
    <p:sldId id="286" r:id="rId13"/>
    <p:sldId id="287" r:id="rId14"/>
    <p:sldId id="288" r:id="rId15"/>
    <p:sldId id="279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4/2/2019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4/2/2019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4/2/2019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4/2/2019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4/2/2019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5400" dirty="0" smtClean="0">
              <a:latin typeface="Britannic Bold" panose="020B0903060703020204" pitchFamily="34" charset="0"/>
            </a:endParaRPr>
          </a:p>
          <a:p>
            <a:pPr marL="0" indent="0" algn="ctr">
              <a:buNone/>
            </a:pPr>
            <a:endParaRPr lang="en-US" sz="5400" dirty="0">
              <a:latin typeface="Britannic Bold" panose="020B0903060703020204" pitchFamily="34" charset="0"/>
            </a:endParaRPr>
          </a:p>
          <a:p>
            <a:pPr marL="0" indent="0" algn="ctr">
              <a:buNone/>
            </a:pPr>
            <a:r>
              <a:rPr lang="en-US" sz="5400" dirty="0" smtClean="0">
                <a:latin typeface="Britannic Bold" panose="020B0903060703020204" pitchFamily="34" charset="0"/>
              </a:rPr>
              <a:t>THE CAUSATIVE FORM</a:t>
            </a:r>
          </a:p>
          <a:p>
            <a:pPr marL="0" indent="0" algn="ctr">
              <a:buNone/>
            </a:pPr>
            <a:r>
              <a:rPr lang="en-US" sz="5400" dirty="0" smtClean="0">
                <a:solidFill>
                  <a:srgbClr val="FF0000"/>
                </a:solidFill>
                <a:latin typeface="Britannic Bold" panose="020B0903060703020204" pitchFamily="34" charset="0"/>
              </a:rPr>
              <a:t>have/get</a:t>
            </a:r>
            <a:r>
              <a:rPr lang="en-US" sz="5400" dirty="0" smtClean="0">
                <a:latin typeface="Britannic Bold" panose="020B0903060703020204" pitchFamily="34" charset="0"/>
              </a:rPr>
              <a:t> </a:t>
            </a:r>
            <a:r>
              <a:rPr lang="en-US" sz="5400" dirty="0" smtClean="0">
                <a:solidFill>
                  <a:srgbClr val="7030A0"/>
                </a:solidFill>
                <a:latin typeface="Britannic Bold" panose="020B0903060703020204" pitchFamily="34" charset="0"/>
              </a:rPr>
              <a:t>something</a:t>
            </a:r>
            <a:r>
              <a:rPr lang="en-US" sz="5400" dirty="0" smtClean="0">
                <a:latin typeface="Britannic Bold" panose="020B0903060703020204" pitchFamily="34" charset="0"/>
              </a:rPr>
              <a:t> </a:t>
            </a:r>
            <a:r>
              <a:rPr lang="en-US" sz="5400" dirty="0" smtClean="0">
                <a:solidFill>
                  <a:schemeClr val="accent3">
                    <a:lumMod val="50000"/>
                  </a:schemeClr>
                </a:solidFill>
                <a:latin typeface="Britannic Bold" panose="020B0903060703020204" pitchFamily="34" charset="0"/>
              </a:rPr>
              <a:t>done</a:t>
            </a:r>
            <a:endParaRPr lang="el-GR" sz="5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539552" y="908720"/>
            <a:ext cx="8136904" cy="4464496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Αστέρι 5 ακτινών 4"/>
          <p:cNvSpPr/>
          <p:nvPr/>
        </p:nvSpPr>
        <p:spPr>
          <a:xfrm>
            <a:off x="683568" y="548680"/>
            <a:ext cx="1368152" cy="1296144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939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79512" y="3027724"/>
            <a:ext cx="87849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He is fixing the roof now.</a:t>
            </a:r>
          </a:p>
          <a:p>
            <a:pPr algn="ctr"/>
            <a:endParaRPr lang="en-US" sz="4000" dirty="0" smtClean="0"/>
          </a:p>
          <a:p>
            <a:pPr algn="ctr"/>
            <a:r>
              <a:rPr lang="en-US" sz="4000" dirty="0" smtClean="0"/>
              <a:t>He ……………………………………………….. </a:t>
            </a:r>
            <a:r>
              <a:rPr lang="en-US" sz="4000" dirty="0"/>
              <a:t>n</a:t>
            </a:r>
            <a:r>
              <a:rPr lang="en-US" sz="4000" dirty="0" smtClean="0"/>
              <a:t>ow.</a:t>
            </a:r>
          </a:p>
          <a:p>
            <a:pPr algn="ctr"/>
            <a:r>
              <a:rPr lang="en-US" sz="4000" dirty="0" smtClean="0"/>
              <a:t> </a:t>
            </a:r>
          </a:p>
          <a:p>
            <a:pPr algn="ctr"/>
            <a:r>
              <a:rPr lang="en-US" sz="4000" dirty="0" smtClean="0"/>
              <a:t>He ……………………………………………….. </a:t>
            </a:r>
            <a:r>
              <a:rPr lang="en-US" sz="4000" dirty="0"/>
              <a:t>n</a:t>
            </a:r>
            <a:r>
              <a:rPr lang="en-US" sz="4000" dirty="0" smtClean="0"/>
              <a:t>ow.</a:t>
            </a:r>
          </a:p>
          <a:p>
            <a:endParaRPr lang="el-GR" sz="4000" dirty="0"/>
          </a:p>
        </p:txBody>
      </p:sp>
      <p:pic>
        <p:nvPicPr>
          <p:cNvPr id="3074" name="Picture 2" descr="Î£ÏÎµÏÎ¹ÎºÎ® ÎµÎ¹ÎºÏÎ½Î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43808" y="116632"/>
            <a:ext cx="3024336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8"/>
          <p:cNvSpPr/>
          <p:nvPr/>
        </p:nvSpPr>
        <p:spPr>
          <a:xfrm>
            <a:off x="1271894" y="3894147"/>
            <a:ext cx="616816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</a:t>
            </a:r>
            <a:r>
              <a:rPr lang="en-US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 having the roof fixed</a:t>
            </a:r>
            <a:endParaRPr lang="el-GR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Ορθογώνιο 7"/>
          <p:cNvSpPr/>
          <p:nvPr/>
        </p:nvSpPr>
        <p:spPr>
          <a:xfrm>
            <a:off x="1259632" y="5190291"/>
            <a:ext cx="625979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</a:t>
            </a:r>
            <a:r>
              <a:rPr lang="en-US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 getting the roof fixed</a:t>
            </a:r>
            <a:endParaRPr lang="el-GR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82053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79512" y="3027724"/>
            <a:ext cx="878497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He installed a new game yesterday.</a:t>
            </a:r>
          </a:p>
          <a:p>
            <a:pPr algn="ctr"/>
            <a:r>
              <a:rPr lang="en-US" sz="4000" dirty="0" smtClean="0"/>
              <a:t>He ……………………………………………….. </a:t>
            </a:r>
            <a:r>
              <a:rPr lang="en-US" sz="4000" dirty="0"/>
              <a:t>y</a:t>
            </a:r>
            <a:r>
              <a:rPr lang="en-US" sz="4000" dirty="0" smtClean="0"/>
              <a:t>esterday.</a:t>
            </a:r>
          </a:p>
          <a:p>
            <a:pPr algn="ctr"/>
            <a:r>
              <a:rPr lang="en-US" sz="4000" dirty="0" smtClean="0"/>
              <a:t> </a:t>
            </a:r>
          </a:p>
          <a:p>
            <a:pPr algn="ctr"/>
            <a:r>
              <a:rPr lang="en-US" sz="4000" dirty="0" smtClean="0"/>
              <a:t>He ……………………………………………….. </a:t>
            </a:r>
            <a:r>
              <a:rPr lang="en-US" sz="4000" dirty="0"/>
              <a:t>y</a:t>
            </a:r>
            <a:r>
              <a:rPr lang="en-US" sz="4000" dirty="0" smtClean="0"/>
              <a:t>esterday.</a:t>
            </a:r>
          </a:p>
          <a:p>
            <a:endParaRPr lang="el-GR" sz="4000" dirty="0"/>
          </a:p>
        </p:txBody>
      </p:sp>
      <p:sp>
        <p:nvSpPr>
          <p:cNvPr id="9" name="Ορθογώνιο 8"/>
          <p:cNvSpPr/>
          <p:nvPr/>
        </p:nvSpPr>
        <p:spPr>
          <a:xfrm>
            <a:off x="1570016" y="3429000"/>
            <a:ext cx="667439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had a new game installed</a:t>
            </a:r>
            <a:endParaRPr lang="el-GR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Ορθογώνιο 7"/>
          <p:cNvSpPr/>
          <p:nvPr/>
        </p:nvSpPr>
        <p:spPr>
          <a:xfrm>
            <a:off x="1637952" y="5190291"/>
            <a:ext cx="653852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got</a:t>
            </a:r>
            <a:r>
              <a:rPr lang="en-US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a new game installed</a:t>
            </a:r>
            <a:endParaRPr lang="el-GR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122" name="Picture 2" descr="ÎÏÎ¿ÏÎ­Î»ÎµÏÎ¼Î± ÎµÎ¹ÎºÏÎ½Î±Ï Î³Î¹Î± boy playing on pc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654820" y="332656"/>
            <a:ext cx="2925292" cy="2705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7047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-108520" y="3027724"/>
            <a:ext cx="928903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He was cutting his hair yesterday morning.</a:t>
            </a:r>
          </a:p>
          <a:p>
            <a:pPr algn="ctr"/>
            <a:r>
              <a:rPr lang="en-US" sz="4000" dirty="0" smtClean="0"/>
              <a:t>He ……………………………………………….. </a:t>
            </a:r>
            <a:r>
              <a:rPr lang="en-US" sz="4000" dirty="0"/>
              <a:t>y</a:t>
            </a:r>
            <a:r>
              <a:rPr lang="en-US" sz="4000" dirty="0" smtClean="0"/>
              <a:t>esterday morning.</a:t>
            </a:r>
          </a:p>
          <a:p>
            <a:pPr algn="ctr"/>
            <a:r>
              <a:rPr lang="en-US" sz="4000" dirty="0" smtClean="0"/>
              <a:t> </a:t>
            </a:r>
          </a:p>
          <a:p>
            <a:pPr algn="ctr"/>
            <a:r>
              <a:rPr lang="en-US" sz="4000" dirty="0" smtClean="0"/>
              <a:t>He ……………………………………………….. </a:t>
            </a:r>
            <a:r>
              <a:rPr lang="en-US" sz="4000" dirty="0"/>
              <a:t>y</a:t>
            </a:r>
            <a:r>
              <a:rPr lang="en-US" sz="4000" dirty="0" smtClean="0"/>
              <a:t>esterday morning.</a:t>
            </a:r>
          </a:p>
          <a:p>
            <a:endParaRPr lang="el-GR" sz="4000" dirty="0"/>
          </a:p>
        </p:txBody>
      </p:sp>
      <p:sp>
        <p:nvSpPr>
          <p:cNvPr id="9" name="Ορθογώνιο 8"/>
          <p:cNvSpPr/>
          <p:nvPr/>
        </p:nvSpPr>
        <p:spPr>
          <a:xfrm>
            <a:off x="1923510" y="3429000"/>
            <a:ext cx="596740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was having his hair cut</a:t>
            </a:r>
            <a:endParaRPr lang="el-GR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Ορθογώνιο 7"/>
          <p:cNvSpPr/>
          <p:nvPr/>
        </p:nvSpPr>
        <p:spPr>
          <a:xfrm>
            <a:off x="1877698" y="5190291"/>
            <a:ext cx="605903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was getting his hair cut</a:t>
            </a:r>
            <a:endParaRPr lang="el-GR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 descr="ÎÏÎ¿ÏÎ­Î»ÎµÏÎ¼Î± ÎµÎ¹ÎºÏÎ½Î±Ï Î³Î¹Î± hairdresser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23728" y="332656"/>
            <a:ext cx="4464496" cy="2480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4998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79512" y="3027724"/>
            <a:ext cx="878497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He has made a new suit.</a:t>
            </a:r>
          </a:p>
          <a:p>
            <a:pPr algn="ctr"/>
            <a:r>
              <a:rPr lang="en-US" sz="4000" dirty="0" smtClean="0"/>
              <a:t>He ……………………………………………….. </a:t>
            </a:r>
          </a:p>
          <a:p>
            <a:pPr algn="ctr"/>
            <a:r>
              <a:rPr lang="en-US" sz="4000" dirty="0" smtClean="0"/>
              <a:t> </a:t>
            </a:r>
          </a:p>
          <a:p>
            <a:pPr algn="ctr"/>
            <a:r>
              <a:rPr lang="en-US" sz="4000" dirty="0" smtClean="0"/>
              <a:t>He ……………………………………………….. .</a:t>
            </a:r>
          </a:p>
          <a:p>
            <a:endParaRPr lang="el-GR" sz="4000" dirty="0"/>
          </a:p>
        </p:txBody>
      </p:sp>
      <p:sp>
        <p:nvSpPr>
          <p:cNvPr id="9" name="Ορθογώνιο 8"/>
          <p:cNvSpPr/>
          <p:nvPr/>
        </p:nvSpPr>
        <p:spPr>
          <a:xfrm>
            <a:off x="1652058" y="3429000"/>
            <a:ext cx="651030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</a:t>
            </a:r>
            <a:r>
              <a:rPr lang="en-US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as had a new suit made</a:t>
            </a:r>
            <a:endParaRPr lang="el-GR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Ορθογώνιο 7"/>
          <p:cNvSpPr/>
          <p:nvPr/>
        </p:nvSpPr>
        <p:spPr>
          <a:xfrm>
            <a:off x="1701716" y="4581128"/>
            <a:ext cx="637443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has got a new suit made</a:t>
            </a:r>
            <a:endParaRPr lang="el-GR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050" name="Picture 2" descr="Î£ÏÎµÏÎ¹ÎºÎ® ÎµÎ¹ÎºÏÎ½Î±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19872" y="145864"/>
            <a:ext cx="1796129" cy="28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4998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79512" y="3027724"/>
            <a:ext cx="878497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She will repair her bike.</a:t>
            </a:r>
          </a:p>
          <a:p>
            <a:pPr algn="ctr"/>
            <a:r>
              <a:rPr lang="en-US" sz="4000" dirty="0" smtClean="0"/>
              <a:t>She ……………………………………………….. .</a:t>
            </a:r>
          </a:p>
          <a:p>
            <a:pPr algn="ctr"/>
            <a:r>
              <a:rPr lang="en-US" sz="4000" dirty="0" smtClean="0"/>
              <a:t> </a:t>
            </a:r>
          </a:p>
          <a:p>
            <a:pPr algn="ctr"/>
            <a:r>
              <a:rPr lang="en-US" sz="4000" dirty="0" smtClean="0"/>
              <a:t>She ……………………………………………….. .</a:t>
            </a:r>
          </a:p>
          <a:p>
            <a:endParaRPr lang="el-GR" sz="4000" dirty="0"/>
          </a:p>
        </p:txBody>
      </p:sp>
      <p:sp>
        <p:nvSpPr>
          <p:cNvPr id="9" name="Ορθογώνιο 8"/>
          <p:cNvSpPr/>
          <p:nvPr/>
        </p:nvSpPr>
        <p:spPr>
          <a:xfrm>
            <a:off x="1426260" y="3429000"/>
            <a:ext cx="696190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will have her bike repaired</a:t>
            </a:r>
            <a:endParaRPr lang="el-GR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Ορθογώνιο 7"/>
          <p:cNvSpPr/>
          <p:nvPr/>
        </p:nvSpPr>
        <p:spPr>
          <a:xfrm>
            <a:off x="1635260" y="4581128"/>
            <a:ext cx="654390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will get her bike repaired</a:t>
            </a:r>
            <a:endParaRPr lang="el-GR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074" name="Picture 2" descr="ÎÏÎ¿ÏÎ­Î»ÎµÏÎ¼Î± ÎµÎ¹ÎºÏÎ½Î±Ï Î³Î¹Î± repair a bik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92000" y="486045"/>
            <a:ext cx="3359999" cy="25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4998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24911" y="1772816"/>
            <a:ext cx="1894177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77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179512" y="51589"/>
            <a:ext cx="878497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A month ago</a:t>
            </a:r>
          </a:p>
          <a:p>
            <a:pPr algn="ctr"/>
            <a:r>
              <a:rPr lang="en-US" sz="5400" dirty="0" smtClean="0"/>
              <a:t>James </a:t>
            </a:r>
            <a:r>
              <a:rPr lang="en-US" sz="5400" b="1" dirty="0" smtClean="0">
                <a:solidFill>
                  <a:srgbClr val="FF0000"/>
                </a:solidFill>
              </a:rPr>
              <a:t>painted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b="1" dirty="0" smtClean="0">
                <a:solidFill>
                  <a:schemeClr val="accent4">
                    <a:lumMod val="75000"/>
                  </a:schemeClr>
                </a:solidFill>
              </a:rPr>
              <a:t>his house</a:t>
            </a:r>
            <a:r>
              <a:rPr lang="en-US" sz="5400" dirty="0" smtClean="0"/>
              <a:t>.</a:t>
            </a:r>
            <a:r>
              <a:rPr lang="en-US" sz="5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  <a:p>
            <a:pPr algn="ctr"/>
            <a:endParaRPr lang="en-US" sz="5400" i="1" dirty="0" smtClean="0"/>
          </a:p>
          <a:p>
            <a:pPr algn="ctr"/>
            <a:r>
              <a:rPr lang="en-US" sz="5400" i="1" dirty="0" smtClean="0"/>
              <a:t>But… it was a disaster!!!</a:t>
            </a:r>
          </a:p>
          <a:p>
            <a:endParaRPr lang="el-GR" sz="5400" dirty="0">
              <a:solidFill>
                <a:schemeClr val="accent3"/>
              </a:solidFill>
            </a:endParaRPr>
          </a:p>
        </p:txBody>
      </p:sp>
      <p:pic>
        <p:nvPicPr>
          <p:cNvPr id="1026" name="Picture 2" descr="ÎÏÎ¿ÏÎ­Î»ÎµÏÎ¼Î± ÎµÎ¹ÎºÏÎ½Î±Ï Î³Î¹Î± fail to paint my hou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93085" y="3645024"/>
            <a:ext cx="4311163" cy="2868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-252536" y="51589"/>
            <a:ext cx="97210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So he decided to call a professional painter. </a:t>
            </a:r>
          </a:p>
          <a:p>
            <a:pPr algn="ctr"/>
            <a:r>
              <a:rPr lang="en-US" sz="5400" dirty="0" smtClean="0"/>
              <a:t>Last Sunday,</a:t>
            </a:r>
          </a:p>
          <a:p>
            <a:pPr algn="ctr"/>
            <a:r>
              <a:rPr lang="en-US" sz="5200" dirty="0" smtClean="0"/>
              <a:t>James </a:t>
            </a:r>
            <a:r>
              <a:rPr lang="en-US" sz="5200" b="1" dirty="0" smtClean="0">
                <a:solidFill>
                  <a:srgbClr val="FF0000"/>
                </a:solidFill>
              </a:rPr>
              <a:t>had/got</a:t>
            </a:r>
            <a:r>
              <a:rPr lang="en-US" sz="5200" dirty="0" smtClean="0">
                <a:solidFill>
                  <a:srgbClr val="FF0000"/>
                </a:solidFill>
              </a:rPr>
              <a:t> </a:t>
            </a:r>
            <a:r>
              <a:rPr lang="en-US" sz="5200" b="1" dirty="0" smtClean="0">
                <a:solidFill>
                  <a:schemeClr val="accent4">
                    <a:lumMod val="75000"/>
                  </a:schemeClr>
                </a:solidFill>
              </a:rPr>
              <a:t>his house </a:t>
            </a:r>
            <a:r>
              <a:rPr lang="en-US" sz="5200" b="1" dirty="0" smtClean="0">
                <a:solidFill>
                  <a:schemeClr val="accent3">
                    <a:lumMod val="50000"/>
                  </a:schemeClr>
                </a:solidFill>
              </a:rPr>
              <a:t>painted</a:t>
            </a:r>
            <a:r>
              <a:rPr lang="en-US" sz="5200" dirty="0" smtClean="0"/>
              <a:t>.</a:t>
            </a:r>
          </a:p>
          <a:p>
            <a:pPr algn="ctr"/>
            <a:endParaRPr lang="en-US" sz="5400" i="1" dirty="0" smtClean="0"/>
          </a:p>
          <a:p>
            <a:endParaRPr lang="el-GR" sz="5400" dirty="0">
              <a:solidFill>
                <a:schemeClr val="accent3"/>
              </a:solidFill>
            </a:endParaRPr>
          </a:p>
        </p:txBody>
      </p:sp>
      <p:pic>
        <p:nvPicPr>
          <p:cNvPr id="4" name="Picture 2" descr="Î£ÏÎµÏÎ¹ÎºÎ® ÎµÎ¹ÎºÏÎ½Î±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95736" y="3429000"/>
            <a:ext cx="5149215" cy="3084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6486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 smtClean="0">
                <a:solidFill>
                  <a:srgbClr val="7030A0"/>
                </a:solidFill>
              </a:rPr>
              <a:t>Causative Form</a:t>
            </a:r>
            <a:endParaRPr lang="el-GR" sz="9600" dirty="0">
              <a:solidFill>
                <a:srgbClr val="7030A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55576" y="1988840"/>
            <a:ext cx="7725544" cy="33409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5400" dirty="0" smtClean="0"/>
              <a:t>have 	</a:t>
            </a:r>
            <a:r>
              <a:rPr lang="en-US" sz="5400" dirty="0" smtClean="0">
                <a:solidFill>
                  <a:srgbClr val="00B0F0"/>
                </a:solidFill>
              </a:rPr>
              <a:t>something </a:t>
            </a:r>
            <a:r>
              <a:rPr lang="en-US" sz="5400" dirty="0" smtClean="0"/>
              <a:t>	</a:t>
            </a:r>
            <a:r>
              <a:rPr lang="en-US" sz="5400" dirty="0" smtClean="0">
                <a:solidFill>
                  <a:srgbClr val="FF0000"/>
                </a:solidFill>
              </a:rPr>
              <a:t>done</a:t>
            </a:r>
          </a:p>
          <a:p>
            <a:pPr marL="0" indent="0">
              <a:buNone/>
            </a:pPr>
            <a:endParaRPr lang="en-US" sz="5400" dirty="0" smtClean="0">
              <a:solidFill>
                <a:srgbClr val="FF0000"/>
              </a:solidFill>
            </a:endParaRPr>
          </a:p>
          <a:p>
            <a:r>
              <a:rPr lang="en-US" sz="5400" dirty="0" smtClean="0"/>
              <a:t>get 	</a:t>
            </a:r>
            <a:r>
              <a:rPr lang="en-US" sz="5400" dirty="0" smtClean="0">
                <a:solidFill>
                  <a:srgbClr val="00B0F0"/>
                </a:solidFill>
              </a:rPr>
              <a:t>something</a:t>
            </a:r>
            <a:r>
              <a:rPr lang="en-US" sz="5400" dirty="0" smtClean="0"/>
              <a:t> 	</a:t>
            </a:r>
            <a:r>
              <a:rPr lang="en-US" sz="5400" dirty="0" smtClean="0">
                <a:solidFill>
                  <a:srgbClr val="FF0000"/>
                </a:solidFill>
              </a:rPr>
              <a:t>done</a:t>
            </a:r>
          </a:p>
          <a:p>
            <a:pPr marL="0" indent="0">
              <a:buNone/>
            </a:pPr>
            <a:endParaRPr lang="en-US" sz="5400" dirty="0" smtClean="0">
              <a:solidFill>
                <a:srgbClr val="FF0000"/>
              </a:solidFill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84205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-108520" y="260648"/>
            <a:ext cx="9371384" cy="5865515"/>
          </a:xfrm>
        </p:spPr>
        <p:txBody>
          <a:bodyPr/>
          <a:lstStyle/>
          <a:p>
            <a:r>
              <a:rPr lang="en-US" dirty="0" smtClean="0"/>
              <a:t>Present Simple			have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Present Continuous			am/is/are having</a:t>
            </a:r>
          </a:p>
          <a:p>
            <a:r>
              <a:rPr lang="en-US" dirty="0" smtClean="0"/>
              <a:t>Past Simple				had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Past Continuous			was/were having</a:t>
            </a:r>
          </a:p>
          <a:p>
            <a:r>
              <a:rPr lang="en-US" dirty="0" smtClean="0"/>
              <a:t>Present Perfect Simple		has/have had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Present Perfect Continuous   	has/have been having</a:t>
            </a:r>
          </a:p>
          <a:p>
            <a:r>
              <a:rPr lang="en-US" dirty="0" smtClean="0"/>
              <a:t>Past </a:t>
            </a:r>
            <a:r>
              <a:rPr lang="en-US" dirty="0"/>
              <a:t>Perfect Simple	</a:t>
            </a:r>
            <a:r>
              <a:rPr lang="en-US" dirty="0" smtClean="0"/>
              <a:t>		had </a:t>
            </a:r>
            <a:r>
              <a:rPr lang="en-US" dirty="0"/>
              <a:t>had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Past Perfect Continuous           	had </a:t>
            </a:r>
            <a:r>
              <a:rPr lang="en-US" dirty="0">
                <a:solidFill>
                  <a:schemeClr val="accent4"/>
                </a:solidFill>
              </a:rPr>
              <a:t>been having</a:t>
            </a:r>
            <a:endParaRPr lang="el-GR" dirty="0">
              <a:solidFill>
                <a:schemeClr val="accent4"/>
              </a:solidFill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76328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-108520" y="260648"/>
            <a:ext cx="9289032" cy="5865515"/>
          </a:xfrm>
        </p:spPr>
        <p:txBody>
          <a:bodyPr/>
          <a:lstStyle/>
          <a:p>
            <a:r>
              <a:rPr lang="en-US" dirty="0" smtClean="0"/>
              <a:t>Future Simple				will have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Future Continuous			will be having</a:t>
            </a:r>
          </a:p>
          <a:p>
            <a:r>
              <a:rPr lang="en-US" dirty="0" smtClean="0"/>
              <a:t>Future Perfect Simple		will have had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Future Perfect Continuous    	will have been having</a:t>
            </a:r>
          </a:p>
          <a:p>
            <a:r>
              <a:rPr lang="en-US" dirty="0" smtClean="0"/>
              <a:t>Infinitive		</a:t>
            </a:r>
            <a:r>
              <a:rPr lang="en-US" dirty="0"/>
              <a:t>	</a:t>
            </a:r>
            <a:r>
              <a:rPr lang="en-US" dirty="0" smtClean="0"/>
              <a:t>		(to) have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Gerund					having</a:t>
            </a:r>
            <a:endParaRPr lang="el-GR" dirty="0">
              <a:solidFill>
                <a:schemeClr val="accent4"/>
              </a:solidFill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06510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-108520" y="260648"/>
            <a:ext cx="9371384" cy="5865515"/>
          </a:xfrm>
        </p:spPr>
        <p:txBody>
          <a:bodyPr/>
          <a:lstStyle/>
          <a:p>
            <a:r>
              <a:rPr lang="en-US" dirty="0" smtClean="0"/>
              <a:t>Present Simple			get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Present Continuous			am/is/are getting</a:t>
            </a:r>
          </a:p>
          <a:p>
            <a:r>
              <a:rPr lang="en-US" dirty="0" smtClean="0"/>
              <a:t>Past Simple				got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Past Continuous			was/were getting</a:t>
            </a:r>
          </a:p>
          <a:p>
            <a:r>
              <a:rPr lang="en-US" dirty="0" smtClean="0"/>
              <a:t>Present Perfect Simple		has/have got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Present Perfect Continuous   	has/have been getting</a:t>
            </a:r>
          </a:p>
          <a:p>
            <a:r>
              <a:rPr lang="en-US" dirty="0" smtClean="0"/>
              <a:t>Past </a:t>
            </a:r>
            <a:r>
              <a:rPr lang="en-US" dirty="0"/>
              <a:t>Perfect Simple	</a:t>
            </a:r>
            <a:r>
              <a:rPr lang="en-US" dirty="0" smtClean="0"/>
              <a:t>		had got</a:t>
            </a:r>
            <a:endParaRPr lang="en-US" dirty="0"/>
          </a:p>
          <a:p>
            <a:r>
              <a:rPr lang="en-US" dirty="0" smtClean="0">
                <a:solidFill>
                  <a:schemeClr val="accent4"/>
                </a:solidFill>
              </a:rPr>
              <a:t>Past Perfect Continuous           	had </a:t>
            </a:r>
            <a:r>
              <a:rPr lang="en-US" dirty="0">
                <a:solidFill>
                  <a:schemeClr val="accent4"/>
                </a:solidFill>
              </a:rPr>
              <a:t>been </a:t>
            </a:r>
            <a:r>
              <a:rPr lang="en-US" dirty="0" smtClean="0">
                <a:solidFill>
                  <a:schemeClr val="accent4"/>
                </a:solidFill>
              </a:rPr>
              <a:t>getting</a:t>
            </a:r>
            <a:endParaRPr lang="el-GR" dirty="0">
              <a:solidFill>
                <a:schemeClr val="accent4"/>
              </a:solidFill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21464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-108520" y="260648"/>
            <a:ext cx="9433048" cy="5865515"/>
          </a:xfrm>
        </p:spPr>
        <p:txBody>
          <a:bodyPr/>
          <a:lstStyle/>
          <a:p>
            <a:r>
              <a:rPr lang="en-US" dirty="0" smtClean="0"/>
              <a:t>Future Simple				will get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Future Continuous			will be getting</a:t>
            </a:r>
          </a:p>
          <a:p>
            <a:r>
              <a:rPr lang="en-US" dirty="0" smtClean="0"/>
              <a:t>Future Perfect Simple		will have got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Future Perfect Continuous    	will have been getting</a:t>
            </a:r>
          </a:p>
          <a:p>
            <a:r>
              <a:rPr lang="en-US" dirty="0" smtClean="0"/>
              <a:t>Infinitive		</a:t>
            </a:r>
            <a:r>
              <a:rPr lang="en-US" dirty="0"/>
              <a:t>	</a:t>
            </a:r>
            <a:r>
              <a:rPr lang="en-US" dirty="0" smtClean="0"/>
              <a:t>		(to) get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Gerund					getting</a:t>
            </a:r>
            <a:endParaRPr lang="el-GR" dirty="0">
              <a:solidFill>
                <a:schemeClr val="accent4"/>
              </a:solidFill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79321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79512" y="2492896"/>
            <a:ext cx="878497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They paint the windows every spring.</a:t>
            </a:r>
          </a:p>
          <a:p>
            <a:pPr algn="ctr"/>
            <a:endParaRPr lang="en-US" sz="4000" dirty="0" smtClean="0"/>
          </a:p>
          <a:p>
            <a:pPr algn="ctr"/>
            <a:r>
              <a:rPr lang="en-US" sz="4000" dirty="0" smtClean="0"/>
              <a:t>They ……………………………………………….. every spring.</a:t>
            </a:r>
          </a:p>
          <a:p>
            <a:pPr algn="ctr"/>
            <a:r>
              <a:rPr lang="en-US" sz="4000" dirty="0" smtClean="0"/>
              <a:t>They ……………………………………………….. every spring.</a:t>
            </a:r>
          </a:p>
          <a:p>
            <a:endParaRPr lang="el-GR" sz="4000" dirty="0"/>
          </a:p>
        </p:txBody>
      </p:sp>
      <p:sp>
        <p:nvSpPr>
          <p:cNvPr id="9" name="Ορθογώνιο 8"/>
          <p:cNvSpPr/>
          <p:nvPr/>
        </p:nvSpPr>
        <p:spPr>
          <a:xfrm>
            <a:off x="1763688" y="3356992"/>
            <a:ext cx="693100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</a:t>
            </a:r>
            <a:r>
              <a:rPr 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ave the windows painted</a:t>
            </a:r>
            <a:endParaRPr lang="el-GR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Ορθογώνιο 7"/>
          <p:cNvSpPr/>
          <p:nvPr/>
        </p:nvSpPr>
        <p:spPr>
          <a:xfrm>
            <a:off x="1835696" y="4686235"/>
            <a:ext cx="667811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</a:t>
            </a:r>
            <a:r>
              <a:rPr lang="en-US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et the windows painted</a:t>
            </a:r>
            <a:endParaRPr lang="el-GR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Picture 4" descr="Î£ÏÎµÏÎ¹ÎºÎ® ÎµÎ¹ÎºÏÎ½Î±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39752" y="15820"/>
            <a:ext cx="4248472" cy="2549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409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204</Words>
  <Application>Microsoft Office PowerPoint</Application>
  <PresentationFormat>Προβολή στην οθόνη (4:3)</PresentationFormat>
  <Paragraphs>80</Paragraphs>
  <Slides>15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Θέμα του Office</vt:lpstr>
      <vt:lpstr>Παρουσίαση του PowerPoint</vt:lpstr>
      <vt:lpstr>Παρουσίαση του PowerPoint</vt:lpstr>
      <vt:lpstr>Παρουσίαση του PowerPoint</vt:lpstr>
      <vt:lpstr>Causative Form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46</cp:revision>
  <dcterms:created xsi:type="dcterms:W3CDTF">2009-02-07T00:23:44Z</dcterms:created>
  <dcterms:modified xsi:type="dcterms:W3CDTF">2019-02-04T12:52:02Z</dcterms:modified>
</cp:coreProperties>
</file>