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482" r:id="rId3"/>
    <p:sldId id="3525" r:id="rId4"/>
    <p:sldId id="3526" r:id="rId5"/>
    <p:sldId id="3528" r:id="rId6"/>
    <p:sldId id="3529" r:id="rId7"/>
    <p:sldId id="3530" r:id="rId8"/>
    <p:sldId id="3531" r:id="rId9"/>
    <p:sldId id="3542" r:id="rId10"/>
    <p:sldId id="3534" r:id="rId11"/>
    <p:sldId id="3535" r:id="rId12"/>
    <p:sldId id="3537" r:id="rId13"/>
    <p:sldId id="353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957"/>
    <a:srgbClr val="295FFF"/>
    <a:srgbClr val="FF00FF"/>
    <a:srgbClr val="97C777"/>
    <a:srgbClr val="1694E9"/>
    <a:srgbClr val="3333CC"/>
    <a:srgbClr val="BA1CBA"/>
    <a:srgbClr val="FF3131"/>
    <a:srgbClr val="D81E6E"/>
    <a:srgbClr val="CC3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71" autoAdjust="0"/>
    <p:restoredTop sz="95294" autoAdjust="0"/>
  </p:normalViewPr>
  <p:slideViewPr>
    <p:cSldViewPr snapToGrid="0">
      <p:cViewPr varScale="1">
        <p:scale>
          <a:sx n="74" d="100"/>
          <a:sy n="74" d="100"/>
        </p:scale>
        <p:origin x="-2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№98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147" y="309486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Українська мова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9377" y="309486"/>
            <a:ext cx="867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Розвиток зв'язного мовлення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8609" y="4866790"/>
            <a:ext cx="9622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Розвиток зв’язного мовлення. Написання вибіркового переказу тексту. Тема для спілкування: «Кмітливий грак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 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Каркает гифки, анимированные GIF изображения каркает - скачать гиф картинки  на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00" y="1042403"/>
            <a:ext cx="6392325" cy="356691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News reporter and professional cameraman - Download Free Vectors, Clipart  Graphics &amp;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2"/>
          <a:stretch/>
        </p:blipFill>
        <p:spPr bwMode="auto">
          <a:xfrm flipH="1">
            <a:off x="1294744" y="1637992"/>
            <a:ext cx="2211175" cy="470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512345"/>
            <a:ext cx="8732066" cy="78706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5. Склади і запиши план виділеної частини тексту.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191694" y="1774210"/>
            <a:ext cx="6794756" cy="3629063"/>
          </a:xfrm>
          <a:prstGeom prst="wedgeRoundRectCallout">
            <a:avLst>
              <a:gd name="adj1" fmla="val -60618"/>
              <a:gd name="adj2" fmla="val -44405"/>
              <a:gd name="adj3" fmla="val 16667"/>
            </a:avLst>
          </a:prstGeom>
          <a:solidFill>
            <a:srgbClr val="7FB95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32135" y="2033510"/>
            <a:ext cx="622230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  <a:p>
            <a:pPr algn="ctr"/>
            <a:endParaRPr lang="uk-UA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………………………………………………….</a:t>
            </a:r>
          </a:p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………………………………………………….</a:t>
            </a:r>
          </a:p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………………………………………………….</a:t>
            </a:r>
          </a:p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………………………………………………….</a:t>
            </a:r>
          </a:p>
          <a:p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72420" y="2536353"/>
            <a:ext cx="6014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спроба Грака.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72420" y="3039196"/>
            <a:ext cx="6014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Роздуми птаха.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72420" y="3518263"/>
            <a:ext cx="6014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Бублик у калюжі.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72420" y="4021106"/>
            <a:ext cx="6014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Грак з'їв набряклий бублик.</a:t>
            </a:r>
          </a:p>
        </p:txBody>
      </p:sp>
    </p:spTree>
    <p:extLst>
      <p:ext uri="{BB962C8B-B14F-4D97-AF65-F5344CB8AC3E}">
        <p14:creationId xmlns:p14="http://schemas.microsoft.com/office/powerpoint/2010/main" val="26732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93987"/>
            <a:ext cx="8732066" cy="83436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6.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Перекажи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усно текст за складеним планом.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0820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817660" y="1936971"/>
            <a:ext cx="5977719" cy="3412951"/>
          </a:xfrm>
          <a:prstGeom prst="wedgeRoundRectCallout">
            <a:avLst>
              <a:gd name="adj1" fmla="val -67049"/>
              <a:gd name="adj2" fmla="val -37810"/>
              <a:gd name="adj3" fmla="val 16667"/>
            </a:avLst>
          </a:prstGeom>
          <a:solidFill>
            <a:srgbClr val="7FB95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56489" y="2673950"/>
            <a:ext cx="5300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Перекажи</a:t>
            </a: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усно текст за складеним </a:t>
            </a:r>
          </a:p>
          <a:p>
            <a:pPr algn="ctr"/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планом.</a:t>
            </a:r>
          </a:p>
        </p:txBody>
      </p:sp>
      <p:pic>
        <p:nvPicPr>
          <p:cNvPr id="10" name="Picture 2" descr="Image clipart Journaliste de nouvelles tenue de script et un micro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41" y="1761076"/>
            <a:ext cx="2044483" cy="45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6" y="1824969"/>
            <a:ext cx="2708085" cy="39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62455"/>
            <a:ext cx="8732066" cy="93091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7.  Приготуйся записати переказ вибраної частини тексту. Зверни увагу, як пишуться подані слова.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7" name="Picture 4" descr="Разные картинки - Картинки - Фотоальбом, текстуры, обои, картин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76" y="1633530"/>
            <a:ext cx="8911388" cy="4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689434" y="2473521"/>
            <a:ext cx="5991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C0099"/>
                </a:solidFill>
              </a:rPr>
              <a:t>Словникова скарбниця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8101" y="3317001"/>
            <a:ext cx="6599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     </a:t>
            </a:r>
            <a:r>
              <a:rPr lang="uk-UA" sz="3600" b="1" dirty="0">
                <a:solidFill>
                  <a:srgbClr val="CC0099"/>
                </a:solidFill>
              </a:rPr>
              <a:t>Дзь</a:t>
            </a:r>
            <a:r>
              <a:rPr lang="uk-UA" sz="3600" b="1" dirty="0"/>
              <a:t>обнув, проте, знахі</a:t>
            </a:r>
            <a:r>
              <a:rPr lang="uk-UA" sz="3600" b="1" dirty="0">
                <a:solidFill>
                  <a:srgbClr val="CC0099"/>
                </a:solidFill>
              </a:rPr>
              <a:t>д</a:t>
            </a:r>
            <a:r>
              <a:rPr lang="uk-UA" sz="3600" b="1" dirty="0"/>
              <a:t>ка,</a:t>
            </a:r>
            <a:r>
              <a:rPr lang="uk-UA" sz="3600" b="1" dirty="0">
                <a:solidFill>
                  <a:srgbClr val="CC0099"/>
                </a:solidFill>
              </a:rPr>
              <a:t> </a:t>
            </a:r>
            <a:r>
              <a:rPr lang="uk-UA" sz="3600" b="1" dirty="0"/>
              <a:t>ап</a:t>
            </a:r>
            <a:r>
              <a:rPr lang="uk-UA" sz="3600" b="1" dirty="0">
                <a:solidFill>
                  <a:srgbClr val="CC0099"/>
                </a:solidFill>
              </a:rPr>
              <a:t>е</a:t>
            </a:r>
            <a:r>
              <a:rPr lang="uk-UA" sz="3600" b="1" dirty="0"/>
              <a:t>тит,</a:t>
            </a:r>
            <a:r>
              <a:rPr lang="uk-UA" sz="3600" b="1" dirty="0">
                <a:solidFill>
                  <a:srgbClr val="CC0099"/>
                </a:solidFill>
              </a:rPr>
              <a:t> </a:t>
            </a:r>
            <a:r>
              <a:rPr lang="uk-UA" sz="3600" b="1" dirty="0"/>
              <a:t>зд</a:t>
            </a:r>
            <a:r>
              <a:rPr lang="uk-UA" sz="3600" b="1" dirty="0">
                <a:solidFill>
                  <a:srgbClr val="CC0099"/>
                </a:solidFill>
              </a:rPr>
              <a:t>и</a:t>
            </a:r>
            <a:r>
              <a:rPr lang="uk-UA" sz="3600" b="1" dirty="0"/>
              <a:t>вува</a:t>
            </a:r>
            <a:r>
              <a:rPr lang="uk-UA" sz="3600" b="1" dirty="0">
                <a:solidFill>
                  <a:srgbClr val="CC0099"/>
                </a:solidFill>
              </a:rPr>
              <a:t>нн</a:t>
            </a:r>
            <a:r>
              <a:rPr lang="uk-UA" sz="3600" b="1" dirty="0"/>
              <a:t>я,</a:t>
            </a:r>
            <a:r>
              <a:rPr lang="uk-UA" sz="3600" b="1" dirty="0">
                <a:solidFill>
                  <a:srgbClr val="CC0099"/>
                </a:solidFill>
              </a:rPr>
              <a:t> </a:t>
            </a:r>
            <a:r>
              <a:rPr lang="uk-UA" sz="3600" b="1" dirty="0"/>
              <a:t>калюж</a:t>
            </a:r>
            <a:r>
              <a:rPr lang="uk-UA" sz="3600" b="1" dirty="0">
                <a:solidFill>
                  <a:srgbClr val="CC0099"/>
                </a:solidFill>
              </a:rPr>
              <a:t>е</a:t>
            </a:r>
            <a:r>
              <a:rPr lang="uk-UA" sz="3600" b="1" dirty="0"/>
              <a:t>ю,</a:t>
            </a:r>
            <a:r>
              <a:rPr lang="uk-UA" sz="3600" b="1" dirty="0">
                <a:solidFill>
                  <a:srgbClr val="CC0099"/>
                </a:solidFill>
              </a:rPr>
              <a:t> </a:t>
            </a:r>
            <a:r>
              <a:rPr lang="uk-UA" sz="3600" b="1" dirty="0"/>
              <a:t>зві</a:t>
            </a:r>
            <a:r>
              <a:rPr lang="uk-UA" sz="3600" b="1" dirty="0">
                <a:solidFill>
                  <a:srgbClr val="CC0099"/>
                </a:solidFill>
              </a:rPr>
              <a:t>д</a:t>
            </a:r>
            <a:r>
              <a:rPr lang="uk-UA" sz="3600" b="1" dirty="0"/>
              <a:t>ти,</a:t>
            </a:r>
            <a:r>
              <a:rPr lang="uk-UA" sz="3600" b="1" dirty="0">
                <a:solidFill>
                  <a:srgbClr val="CC0099"/>
                </a:solidFill>
              </a:rPr>
              <a:t> </a:t>
            </a:r>
            <a:r>
              <a:rPr lang="uk-UA" sz="3600" b="1" dirty="0"/>
              <a:t>кр</a:t>
            </a:r>
            <a:r>
              <a:rPr lang="uk-UA" sz="3600" b="1" dirty="0">
                <a:solidFill>
                  <a:srgbClr val="CC0099"/>
                </a:solidFill>
              </a:rPr>
              <a:t>я</a:t>
            </a:r>
            <a:r>
              <a:rPr lang="uk-UA" sz="3600" b="1" dirty="0"/>
              <a:t>кнув,</a:t>
            </a:r>
            <a:r>
              <a:rPr lang="uk-UA" sz="3600" b="1" dirty="0">
                <a:solidFill>
                  <a:srgbClr val="CC0099"/>
                </a:solidFill>
              </a:rPr>
              <a:t> </a:t>
            </a:r>
            <a:r>
              <a:rPr lang="uk-UA" sz="3600" b="1" dirty="0"/>
              <a:t>м</a:t>
            </a:r>
            <a:r>
              <a:rPr lang="uk-UA" sz="3600" b="1" dirty="0">
                <a:solidFill>
                  <a:srgbClr val="CC0099"/>
                </a:solidFill>
              </a:rPr>
              <a:t>е</a:t>
            </a:r>
            <a:r>
              <a:rPr lang="uk-UA" sz="3600" b="1" dirty="0"/>
              <a:t>т</a:t>
            </a:r>
            <a:r>
              <a:rPr lang="uk-UA" sz="3600" b="1" dirty="0">
                <a:solidFill>
                  <a:srgbClr val="CC0099"/>
                </a:solidFill>
              </a:rPr>
              <a:t>и</a:t>
            </a:r>
            <a:r>
              <a:rPr lang="uk-UA" sz="3600" b="1" dirty="0"/>
              <a:t>кувати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08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unflower Garden clipart png - Clipart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6" y="2852349"/>
            <a:ext cx="4436031" cy="30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93987"/>
            <a:ext cx="8732066" cy="79454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8. </a:t>
            </a:r>
            <a:r>
              <a:rPr lang="ru-RU" sz="2000" b="1" dirty="0">
                <a:solidFill>
                  <a:schemeClr val="bg1"/>
                </a:solidFill>
              </a:rPr>
              <a:t>Запиши </a:t>
            </a:r>
            <a:r>
              <a:rPr lang="ru-RU" sz="2000" b="1" dirty="0" err="1">
                <a:solidFill>
                  <a:schemeClr val="bg1"/>
                </a:solidFill>
              </a:rPr>
              <a:t>вибірковий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переказ</a:t>
            </a:r>
            <a:r>
              <a:rPr lang="ru-RU" sz="2000" b="1" dirty="0">
                <a:solidFill>
                  <a:schemeClr val="bg1"/>
                </a:solidFill>
              </a:rPr>
              <a:t> тексту за </a:t>
            </a:r>
            <a:r>
              <a:rPr lang="ru-RU" sz="2000" b="1" dirty="0" err="1">
                <a:solidFill>
                  <a:schemeClr val="bg1"/>
                </a:solidFill>
              </a:rPr>
              <a:t>складеним</a:t>
            </a:r>
            <a:r>
              <a:rPr lang="ru-RU" sz="2000" b="1" dirty="0">
                <a:solidFill>
                  <a:schemeClr val="bg1"/>
                </a:solidFill>
              </a:rPr>
              <a:t> планом. </a:t>
            </a:r>
            <a:r>
              <a:rPr lang="ru-RU" sz="2000" b="1" dirty="0" err="1">
                <a:solidFill>
                  <a:schemeClr val="bg1"/>
                </a:solidFill>
              </a:rPr>
              <a:t>Розпочни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із</a:t>
            </a:r>
            <a:r>
              <a:rPr lang="ru-RU" sz="2000" b="1" dirty="0">
                <a:solidFill>
                  <a:schemeClr val="bg1"/>
                </a:solidFill>
              </a:rPr>
              <a:t> заголовка.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86400" y="2953702"/>
            <a:ext cx="6376736" cy="745799"/>
          </a:xfrm>
          <a:prstGeom prst="roundRect">
            <a:avLst/>
          </a:prstGeom>
          <a:solidFill>
            <a:srgbClr val="7FB95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20200" y="3034213"/>
            <a:ext cx="5855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Мудрий Грак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67150" y="1570489"/>
            <a:ext cx="7995987" cy="1009907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67150" y="1657066"/>
            <a:ext cx="7995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uk-UA" sz="2600" b="1" i="1" dirty="0">
                <a:solidFill>
                  <a:schemeClr val="tx2">
                    <a:lumMod val="75000"/>
                  </a:schemeClr>
                </a:solidFill>
              </a:rPr>
              <a:t>Запам’ятай! Вибірковий переказ — це переказ певної частини тексту.</a:t>
            </a:r>
            <a:endParaRPr lang="uk-UA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84D86D2-4828-4EEC-B093-C96CDD53EC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2238" b="71837"/>
          <a:stretch/>
        </p:blipFill>
        <p:spPr>
          <a:xfrm>
            <a:off x="4833462" y="3461207"/>
            <a:ext cx="7035449" cy="2976169"/>
          </a:xfrm>
          <a:prstGeom prst="rect">
            <a:avLst/>
          </a:prstGeom>
        </p:spPr>
      </p:pic>
      <p:pic>
        <p:nvPicPr>
          <p:cNvPr id="1026" name="Picture 2" descr="Мокрый март... ~ Плейкасты ~ Beesona.R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63" y="3618988"/>
            <a:ext cx="1170545" cy="20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емінар &quot;Хмарні сервіси в управлінні навчально-виховним процесом&quot;: Все про  хмару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6" y="1399926"/>
            <a:ext cx="1818148" cy="152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&quot;клипарт учень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1284" y="2593117"/>
            <a:ext cx="2362923" cy="40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58881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Актуалізація знань. </a:t>
            </a:r>
            <a:r>
              <a:rPr lang="uk-UA" sz="2000" b="1" dirty="0">
                <a:solidFill>
                  <a:schemeClr val="bg1"/>
                </a:solidFill>
              </a:rPr>
              <a:t>Відгадування загадок.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3" y="1677148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 rot="338862">
            <a:off x="2764743" y="1558736"/>
            <a:ext cx="7073977" cy="4095981"/>
          </a:xfrm>
          <a:prstGeom prst="cloudCallout">
            <a:avLst>
              <a:gd name="adj1" fmla="val -54124"/>
              <a:gd name="adj2" fmla="val -36882"/>
            </a:avLst>
          </a:prstGeom>
          <a:solidFill>
            <a:srgbClr val="7FB95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68627" y="2418678"/>
            <a:ext cx="5632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Чорномазий,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білодзьобий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 за плугом важно ходить.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Сторож вірний, друг полів,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вісник теплих днів.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9707" y="4303884"/>
            <a:ext cx="210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Грак</a:t>
            </a:r>
          </a:p>
        </p:txBody>
      </p:sp>
      <p:pic>
        <p:nvPicPr>
          <p:cNvPr id="3074" name="Picture 2" descr="Группа № 10: апреля 20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07" y="4234560"/>
            <a:ext cx="33337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клипарт учень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4" y="2402573"/>
            <a:ext cx="2362923" cy="40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6518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Повідомлення теми уроку.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5892" y="1871379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носка-облако 16"/>
          <p:cNvSpPr/>
          <p:nvPr/>
        </p:nvSpPr>
        <p:spPr>
          <a:xfrm flipH="1">
            <a:off x="2110992" y="1456402"/>
            <a:ext cx="7880976" cy="5050537"/>
          </a:xfrm>
          <a:prstGeom prst="cloudCallout">
            <a:avLst>
              <a:gd name="adj1" fmla="val 59640"/>
              <a:gd name="adj2" fmla="val -46490"/>
            </a:avLst>
          </a:prstGeom>
          <a:solidFill>
            <a:srgbClr val="7FB95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9171" y="2402573"/>
            <a:ext cx="58246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ви будете продовжувати вчитись писати перекази.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Згадаєте, як складати план свого переказу.</a:t>
            </a:r>
          </a:p>
        </p:txBody>
      </p:sp>
    </p:spTree>
    <p:extLst>
      <p:ext uri="{BB962C8B-B14F-4D97-AF65-F5344CB8AC3E}">
        <p14:creationId xmlns:p14="http://schemas.microsoft.com/office/powerpoint/2010/main" val="17391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76973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1. Послухайте текст.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2950" y="1460571"/>
            <a:ext cx="71437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800" b="1" dirty="0"/>
              <a:t>КМІТЛИВИЙ ГРАК</a:t>
            </a:r>
          </a:p>
          <a:p>
            <a:r>
              <a:rPr lang="uk-UA" altLang="ru-RU" sz="2800" b="1" dirty="0"/>
              <a:t>      Хтось загубив маленького бублика. </a:t>
            </a:r>
          </a:p>
          <a:p>
            <a:r>
              <a:rPr lang="uk-UA" altLang="ru-RU" sz="2800" b="1" dirty="0"/>
              <a:t>      Першою побачила його жовтогруда синиця. Дзьобнула знахідку раз, вдруге і розчаровано писнула — бублик був твердий, як камінь.</a:t>
            </a:r>
          </a:p>
          <a:p>
            <a:r>
              <a:rPr lang="uk-UA" altLang="ru-RU" sz="2800" b="1" dirty="0"/>
              <a:t>      Підлетіли два горобці. І теж не змогли скуштувати. </a:t>
            </a:r>
          </a:p>
          <a:p>
            <a:r>
              <a:rPr lang="uk-UA" altLang="ru-RU" sz="2800" b="1" dirty="0"/>
              <a:t>      За пташками із самої верхівки грубезної верби спостерігав старий грак. Отож він повільно злетів на землю. </a:t>
            </a:r>
            <a:endParaRPr lang="uk-UA" altLang="ru-RU" sz="2400" b="1" dirty="0"/>
          </a:p>
        </p:txBody>
      </p:sp>
      <p:pic>
        <p:nvPicPr>
          <p:cNvPr id="2050" name="Picture 2" descr="Синичка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8" b="96487" l="7000" r="91167">
                        <a14:foregroundMark x1="61667" y1="21311" x2="61667" y2="2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6" y="3917394"/>
            <a:ext cx="2352872" cy="167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ин на доске Animal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6" y="1711791"/>
            <a:ext cx="4151740" cy="24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кусно если что (@VkusnoEsli4to) /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5" b="97826" l="2167" r="9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68" y="4311428"/>
            <a:ext cx="919009" cy="7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" y="1637322"/>
            <a:ext cx="3619498" cy="442150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76973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1. Послухайте текст.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1803176"/>
            <a:ext cx="7067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800" b="1" dirty="0"/>
              <a:t>Горобці й синиці відступилися перед сильним й ображено залементували</a:t>
            </a:r>
            <a:r>
              <a:rPr lang="ru-RU" altLang="ru-RU" sz="2800" b="1" dirty="0"/>
              <a:t>. </a:t>
            </a:r>
            <a:endParaRPr lang="uk-UA" altLang="ru-RU" sz="2400" b="1" dirty="0"/>
          </a:p>
          <a:p>
            <a:r>
              <a:rPr lang="uk-UA" altLang="ru-RU" sz="2800" b="1" dirty="0"/>
              <a:t>      Грак діловито підійшов до бублика і дзьобнув його. Проте довгий і міцний дзьоб грака теж не розколов бублика. </a:t>
            </a:r>
          </a:p>
          <a:p>
            <a:r>
              <a:rPr lang="uk-UA" altLang="ru-RU" sz="2800" b="1" dirty="0"/>
              <a:t>      Грак трохи подумав, тоді злетів на паркан, посидів там із хвилину і знов опустився до ласої знахідки. Взяв бублика у дзьоб і кинув у найближчу калюжу. </a:t>
            </a:r>
            <a:endParaRPr lang="uk-UA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657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3" y="1637323"/>
            <a:ext cx="3597567" cy="439471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76973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1. Послухайте текст.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1997031"/>
            <a:ext cx="7067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800" b="1" dirty="0"/>
              <a:t>Походив, очікуючи, поки бублик набрякне у воді. А коли той пом’якшав, з’їв його з апетитом. </a:t>
            </a:r>
          </a:p>
          <a:p>
            <a:r>
              <a:rPr lang="uk-UA" altLang="ru-RU" sz="2800" b="1" dirty="0"/>
              <a:t>      Горобці від здивування аж оніміли. Грак важко змахнув великими крилами, описав дугу над калюжею і опустився на своє місце на вербі. А вже звідти голосно крякнув. Мовляв, хто хоче їсти, той має </a:t>
            </a:r>
            <a:r>
              <a:rPr lang="uk-UA" altLang="ru-RU" sz="2800" b="1" dirty="0" err="1"/>
              <a:t>метикув</a:t>
            </a:r>
            <a:r>
              <a:rPr lang="en-US" altLang="ru-RU" sz="2800" b="1" dirty="0"/>
              <a:t>à</a:t>
            </a:r>
            <a:r>
              <a:rPr lang="uk-UA" altLang="ru-RU" sz="2800" b="1" dirty="0"/>
              <a:t>ти. </a:t>
            </a:r>
          </a:p>
          <a:p>
            <a:pPr algn="r"/>
            <a:r>
              <a:rPr lang="uk-UA" altLang="ru-RU" sz="2800" i="1" dirty="0"/>
              <a:t>Сергій </a:t>
            </a:r>
            <a:r>
              <a:rPr lang="uk-UA" altLang="ru-RU" sz="2800" i="1" dirty="0" err="1"/>
              <a:t>Мацюцький</a:t>
            </a:r>
            <a:r>
              <a:rPr lang="uk-UA" altLang="ru-RU" sz="2800" i="1" dirty="0"/>
              <a:t> </a:t>
            </a:r>
            <a:endParaRPr lang="uk-UA" alt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2125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9" y="1082438"/>
            <a:ext cx="11267503" cy="5315591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47516"/>
            <a:ext cx="8732066" cy="5472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2. Які слова в тексті тобі незрозумілі?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09500" y="2032753"/>
            <a:ext cx="6462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Залементували – </a:t>
            </a:r>
            <a:r>
              <a:rPr lang="uk-UA" sz="3600" dirty="0"/>
              <a:t>кричали від страху, болю</a:t>
            </a:r>
            <a:r>
              <a:rPr lang="uk-UA" sz="3600"/>
              <a:t>, захоплення.</a:t>
            </a:r>
            <a:endParaRPr lang="uk-UA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09500" y="3320782"/>
            <a:ext cx="6462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Метикувати – </a:t>
            </a:r>
            <a:r>
              <a:rPr lang="uk-UA" sz="3600" dirty="0"/>
              <a:t>мати здатність міркувати, думати.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ая прямоугольная выноска 14"/>
          <p:cNvSpPr/>
          <p:nvPr/>
        </p:nvSpPr>
        <p:spPr>
          <a:xfrm>
            <a:off x="4807370" y="2066846"/>
            <a:ext cx="6796846" cy="3942784"/>
          </a:xfrm>
          <a:prstGeom prst="wedgeRoundRectCallout">
            <a:avLst>
              <a:gd name="adj1" fmla="val -62784"/>
              <a:gd name="adj2" fmla="val -37607"/>
              <a:gd name="adj3" fmla="val 16667"/>
            </a:avLst>
          </a:prstGeom>
          <a:solidFill>
            <a:srgbClr val="7FB95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1053059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3. Разом з однокласниками й однокласницями проведіть гру «Мікрофон» – по черзі, ніби в мікрофон, дайте відповіді на подані запитання. 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0063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0764" y="2145412"/>
            <a:ext cx="6533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першим побачив бублика? </a:t>
            </a:r>
          </a:p>
          <a:p>
            <a:pPr marL="514350" indent="-514350">
              <a:buAutoNum type="arabicPeriod"/>
            </a:pPr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спостерігав за дрібнотою? </a:t>
            </a:r>
          </a:p>
          <a:p>
            <a:pPr marL="514350" indent="-514350">
              <a:buAutoNum type="arabicPeriod"/>
            </a:pPr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вдалося гракові з першого разу з’їсти бублика? </a:t>
            </a:r>
          </a:p>
          <a:p>
            <a:pPr marL="514350" indent="-514350">
              <a:buAutoNum type="arabicPeriod"/>
            </a:pPr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він придумав? </a:t>
            </a:r>
          </a:p>
          <a:p>
            <a:pPr marL="514350" indent="-514350">
              <a:buAutoNum type="arabicPeriod"/>
            </a:pPr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відреагували на кмітливість грака горобці? </a:t>
            </a:r>
          </a:p>
          <a:p>
            <a:pPr marL="514350" indent="-514350">
              <a:buAutoNum type="arabicPeriod"/>
            </a:pPr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відповів їм грак?</a:t>
            </a:r>
            <a:endParaRPr lang="uk-UA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Singing microphone cartoon character design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9"/>
          <a:stretch/>
        </p:blipFill>
        <p:spPr bwMode="auto">
          <a:xfrm>
            <a:off x="1054100" y="1844718"/>
            <a:ext cx="2699170" cy="38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3" y="1637323"/>
            <a:ext cx="3597567" cy="439471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76973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4. </a:t>
            </a:r>
            <a:r>
              <a:rPr lang="ru-RU" sz="2000" b="1" dirty="0">
                <a:solidFill>
                  <a:schemeClr val="bg1"/>
                </a:solidFill>
              </a:rPr>
              <a:t>Прочитай текст. </a:t>
            </a:r>
            <a:r>
              <a:rPr lang="ru-RU" sz="2000" b="1" dirty="0" err="1">
                <a:solidFill>
                  <a:schemeClr val="bg1"/>
                </a:solidFill>
              </a:rPr>
              <a:t>Познач</a:t>
            </a:r>
            <a:r>
              <a:rPr lang="ru-RU" sz="2000" b="1" dirty="0">
                <a:solidFill>
                  <a:schemeClr val="bg1"/>
                </a:solidFill>
              </a:rPr>
              <a:t> значком </a:t>
            </a:r>
            <a:r>
              <a:rPr lang="en-US" sz="2000" b="1" dirty="0" smtClean="0">
                <a:solidFill>
                  <a:schemeClr val="bg1"/>
                </a:solidFill>
              </a:rPr>
              <a:t>#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початок </a:t>
            </a:r>
            <a:r>
              <a:rPr lang="ru-RU" sz="2000" b="1" dirty="0" err="1">
                <a:solidFill>
                  <a:schemeClr val="bg1"/>
                </a:solidFill>
              </a:rPr>
              <a:t>тієї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частини</a:t>
            </a:r>
            <a:r>
              <a:rPr lang="ru-RU" sz="2000" b="1" dirty="0">
                <a:solidFill>
                  <a:schemeClr val="bg1"/>
                </a:solidFill>
              </a:rPr>
              <a:t>, у </a:t>
            </a:r>
            <a:r>
              <a:rPr lang="ru-RU" sz="2000" b="1" dirty="0" err="1">
                <a:solidFill>
                  <a:schemeClr val="bg1"/>
                </a:solidFill>
              </a:rPr>
              <a:t>якій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розповідається</a:t>
            </a:r>
            <a:r>
              <a:rPr lang="ru-RU" sz="2000" b="1" dirty="0">
                <a:solidFill>
                  <a:schemeClr val="bg1"/>
                </a:solidFill>
              </a:rPr>
              <a:t>, як </a:t>
            </a:r>
            <a:r>
              <a:rPr lang="ru-RU" sz="2000" b="1" dirty="0" err="1">
                <a:solidFill>
                  <a:schemeClr val="bg1"/>
                </a:solidFill>
              </a:rPr>
              <a:t>грак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з’їв</a:t>
            </a:r>
            <a:r>
              <a:rPr lang="ru-RU" sz="2000" b="1" dirty="0">
                <a:solidFill>
                  <a:schemeClr val="bg1"/>
                </a:solidFill>
              </a:rPr>
              <a:t> бублика.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5182" y="1637323"/>
            <a:ext cx="7067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800" b="1" dirty="0">
                <a:solidFill>
                  <a:srgbClr val="295FFF"/>
                </a:solidFill>
              </a:rPr>
              <a:t>      Грак діловито підійшов до бублика і дзьобнув його. Проте довгий і міцний дзьоб грака теж не розколов бублика. </a:t>
            </a:r>
          </a:p>
          <a:p>
            <a:r>
              <a:rPr lang="uk-UA" altLang="ru-RU" sz="2800" b="1" dirty="0">
                <a:solidFill>
                  <a:srgbClr val="295FFF"/>
                </a:solidFill>
              </a:rPr>
              <a:t>      Грак трохи подумав, тоді злетів на паркан, посидів там із хвилину і знов опустився до ласої знахідки. Взяв бублика у дзьоб і кинув у найближчу калюжу. </a:t>
            </a:r>
            <a:endParaRPr lang="uk-UA" altLang="ru-RU" sz="2400" b="1" dirty="0">
              <a:solidFill>
                <a:srgbClr val="295FFF"/>
              </a:solidFill>
            </a:endParaRPr>
          </a:p>
          <a:p>
            <a:r>
              <a:rPr lang="uk-UA" altLang="ru-RU" sz="2800" b="1" dirty="0">
                <a:solidFill>
                  <a:srgbClr val="295FFF"/>
                </a:solidFill>
              </a:rPr>
              <a:t>Походив, очікуючи, поки бублик набрякне у воді. А коли той пом’якшав, з’їв його з апетитом. </a:t>
            </a:r>
          </a:p>
        </p:txBody>
      </p:sp>
    </p:spTree>
    <p:extLst>
      <p:ext uri="{BB962C8B-B14F-4D97-AF65-F5344CB8AC3E}">
        <p14:creationId xmlns:p14="http://schemas.microsoft.com/office/powerpoint/2010/main" val="39040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67561</TotalTime>
  <Words>680</Words>
  <Application>Microsoft Office PowerPoint</Application>
  <PresentationFormat>Произвольный</PresentationFormat>
  <Paragraphs>122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Олена</cp:lastModifiedBy>
  <cp:revision>5188</cp:revision>
  <dcterms:created xsi:type="dcterms:W3CDTF">2018-01-05T16:38:53Z</dcterms:created>
  <dcterms:modified xsi:type="dcterms:W3CDTF">2022-04-23T15:46:29Z</dcterms:modified>
</cp:coreProperties>
</file>