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83" r:id="rId13"/>
    <p:sldId id="268" r:id="rId14"/>
    <p:sldId id="269" r:id="rId15"/>
    <p:sldId id="275" r:id="rId16"/>
    <p:sldId id="271" r:id="rId17"/>
    <p:sldId id="296" r:id="rId18"/>
    <p:sldId id="272" r:id="rId19"/>
    <p:sldId id="273" r:id="rId20"/>
    <p:sldId id="274" r:id="rId21"/>
    <p:sldId id="270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92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7" r:id="rId40"/>
    <p:sldId id="298" r:id="rId41"/>
    <p:sldId id="299" r:id="rId42"/>
    <p:sldId id="306" r:id="rId43"/>
    <p:sldId id="307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964D4-4EE8-48E7-9353-2D9CE4DAACAB}" type="doc">
      <dgm:prSet loTypeId="urn:microsoft.com/office/officeart/2005/8/layout/vList3#1" loCatId="list" qsTypeId="urn:microsoft.com/office/officeart/2005/8/quickstyle/3d2#5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110D26E-B71D-4A0A-A308-5152E55788AB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Все око </a:t>
          </a:r>
          <a:r>
            <a:rPr lang="ru-RU" sz="1800" b="1" dirty="0" err="1">
              <a:solidFill>
                <a:schemeClr val="tx1"/>
              </a:solidFill>
            </a:rPr>
            <a:t>важить</a:t>
          </a:r>
          <a:r>
            <a:rPr lang="ru-RU" sz="1800" b="1" dirty="0">
              <a:solidFill>
                <a:schemeClr val="tx1"/>
              </a:solidFill>
            </a:rPr>
            <a:t> 7 </a:t>
          </a:r>
          <a:r>
            <a:rPr lang="ru-RU" sz="1800" b="1" dirty="0" err="1">
              <a:solidFill>
                <a:schemeClr val="tx1"/>
              </a:solidFill>
            </a:rPr>
            <a:t>грамів</a:t>
          </a:r>
          <a:r>
            <a:rPr lang="ru-RU" sz="1800" b="1" dirty="0">
              <a:solidFill>
                <a:schemeClr val="tx1"/>
              </a:solidFill>
            </a:rPr>
            <a:t>, а </a:t>
          </a:r>
          <a:r>
            <a:rPr lang="ru-RU" sz="1800" b="1" dirty="0" err="1">
              <a:solidFill>
                <a:schemeClr val="tx1"/>
              </a:solidFill>
            </a:rPr>
            <a:t>склоподібне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тіло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його</a:t>
          </a:r>
          <a:r>
            <a:rPr lang="ru-RU" sz="1800" b="1" dirty="0">
              <a:solidFill>
                <a:schemeClr val="tx1"/>
              </a:solidFill>
            </a:rPr>
            <a:t> - 4 </a:t>
          </a:r>
          <a:r>
            <a:rPr lang="ru-RU" sz="1800" b="1" dirty="0" err="1">
              <a:solidFill>
                <a:schemeClr val="tx1"/>
              </a:solidFill>
            </a:rPr>
            <a:t>грами</a:t>
          </a:r>
          <a:r>
            <a:rPr lang="ru-RU" sz="1800" b="1" dirty="0">
              <a:solidFill>
                <a:schemeClr val="tx1"/>
              </a:solidFill>
            </a:rPr>
            <a:t>.</a:t>
          </a:r>
          <a:endParaRPr lang="en-US" sz="1800" b="1" dirty="0">
            <a:solidFill>
              <a:schemeClr val="tx1"/>
            </a:solidFill>
          </a:endParaRPr>
        </a:p>
      </dgm:t>
    </dgm:pt>
    <dgm:pt modelId="{C3608D04-00A9-487C-9C3B-E1EEF147B8E4}" type="parTrans" cxnId="{73720180-8388-431D-8F9A-9784F1EA7A82}">
      <dgm:prSet/>
      <dgm:spPr/>
      <dgm:t>
        <a:bodyPr/>
        <a:lstStyle/>
        <a:p>
          <a:endParaRPr lang="en-US"/>
        </a:p>
      </dgm:t>
    </dgm:pt>
    <dgm:pt modelId="{A788A4A2-A344-474E-BC03-76BBC88EABF2}" type="sibTrans" cxnId="{73720180-8388-431D-8F9A-9784F1EA7A82}">
      <dgm:prSet/>
      <dgm:spPr/>
      <dgm:t>
        <a:bodyPr/>
        <a:lstStyle/>
        <a:p>
          <a:endParaRPr lang="en-US"/>
        </a:p>
      </dgm:t>
    </dgm:pt>
    <dgm:pt modelId="{4D9C1C7C-3000-426C-859D-A2503D1D75EB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Кришталик</a:t>
          </a:r>
          <a:r>
            <a:rPr lang="ru-RU" sz="1800" b="1" dirty="0">
              <a:solidFill>
                <a:schemeClr val="tx1"/>
              </a:solidFill>
            </a:rPr>
            <a:t> ока </a:t>
          </a:r>
          <a:r>
            <a:rPr lang="ru-RU" sz="1800" b="1" dirty="0" err="1">
              <a:solidFill>
                <a:schemeClr val="tx1"/>
              </a:solidFill>
            </a:rPr>
            <a:t>новонародженого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нагадує</a:t>
          </a:r>
          <a:r>
            <a:rPr lang="ru-RU" sz="1800" b="1" dirty="0">
              <a:solidFill>
                <a:schemeClr val="tx1"/>
              </a:solidFill>
            </a:rPr>
            <a:t> кулю, а </a:t>
          </a:r>
          <a:r>
            <a:rPr lang="ru-RU" sz="1800" b="1" dirty="0" err="1">
              <a:solidFill>
                <a:schemeClr val="tx1"/>
              </a:solidFill>
            </a:rPr>
            <a:t>дорослої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людини</a:t>
          </a:r>
          <a:r>
            <a:rPr lang="ru-RU" sz="1800" b="1" dirty="0">
              <a:solidFill>
                <a:schemeClr val="tx1"/>
              </a:solidFill>
            </a:rPr>
            <a:t> - </a:t>
          </a:r>
          <a:r>
            <a:rPr lang="ru-RU" sz="1800" b="1" dirty="0" err="1">
              <a:solidFill>
                <a:schemeClr val="tx1"/>
              </a:solidFill>
            </a:rPr>
            <a:t>двоопуклу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лінзу</a:t>
          </a:r>
          <a:endParaRPr lang="en-US" sz="1800" b="1" dirty="0">
            <a:solidFill>
              <a:schemeClr val="tx1"/>
            </a:solidFill>
          </a:endParaRPr>
        </a:p>
      </dgm:t>
    </dgm:pt>
    <dgm:pt modelId="{E7977116-F4D4-496E-8B42-0A1AEE4D746F}" type="parTrans" cxnId="{6A09DC2F-1956-400D-B8ED-72E645AFA62B}">
      <dgm:prSet/>
      <dgm:spPr/>
      <dgm:t>
        <a:bodyPr/>
        <a:lstStyle/>
        <a:p>
          <a:endParaRPr lang="en-US"/>
        </a:p>
      </dgm:t>
    </dgm:pt>
    <dgm:pt modelId="{42C12B01-ABEA-4B4C-ACA3-209F5FFDC87F}" type="sibTrans" cxnId="{6A09DC2F-1956-400D-B8ED-72E645AFA62B}">
      <dgm:prSet/>
      <dgm:spPr/>
      <dgm:t>
        <a:bodyPr/>
        <a:lstStyle/>
        <a:p>
          <a:endParaRPr lang="en-US"/>
        </a:p>
      </dgm:t>
    </dgm:pt>
    <dgm:pt modelId="{796F4070-0407-4130-8528-2EF870031CBF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Діаметр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кришталика</a:t>
          </a:r>
          <a:r>
            <a:rPr lang="ru-RU" sz="1800" b="1" dirty="0">
              <a:solidFill>
                <a:schemeClr val="tx1"/>
              </a:solidFill>
            </a:rPr>
            <a:t> - 10 </a:t>
          </a:r>
          <a:r>
            <a:rPr lang="ru-RU" sz="1800" b="1" dirty="0" err="1">
              <a:solidFill>
                <a:schemeClr val="tx1"/>
              </a:solidFill>
            </a:rPr>
            <a:t>міліметрів</a:t>
          </a:r>
          <a:r>
            <a:rPr lang="ru-RU" sz="1800" b="1" dirty="0">
              <a:solidFill>
                <a:schemeClr val="tx1"/>
              </a:solidFill>
            </a:rPr>
            <a:t>, а </a:t>
          </a:r>
          <a:r>
            <a:rPr lang="ru-RU" sz="1800" b="1" dirty="0" err="1">
              <a:solidFill>
                <a:schemeClr val="tx1"/>
              </a:solidFill>
            </a:rPr>
            <a:t>товщина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його</a:t>
          </a:r>
          <a:r>
            <a:rPr lang="ru-RU" sz="1800" b="1" dirty="0">
              <a:solidFill>
                <a:schemeClr val="tx1"/>
              </a:solidFill>
            </a:rPr>
            <a:t> в </a:t>
          </a:r>
          <a:r>
            <a:rPr lang="ru-RU" sz="1800" b="1" dirty="0" err="1">
              <a:solidFill>
                <a:schemeClr val="tx1"/>
              </a:solidFill>
            </a:rPr>
            <a:t>центрі</a:t>
          </a:r>
          <a:r>
            <a:rPr lang="ru-RU" sz="1800" b="1" dirty="0">
              <a:solidFill>
                <a:schemeClr val="tx1"/>
              </a:solidFill>
            </a:rPr>
            <a:t> - </a:t>
          </a:r>
          <a:r>
            <a:rPr lang="ru-RU" sz="1800" b="1" dirty="0" err="1">
              <a:solidFill>
                <a:schemeClr val="tx1"/>
              </a:solidFill>
            </a:rPr>
            <a:t>близько</a:t>
          </a:r>
          <a:r>
            <a:rPr lang="ru-RU" sz="1800" b="1" dirty="0">
              <a:solidFill>
                <a:schemeClr val="tx1"/>
              </a:solidFill>
            </a:rPr>
            <a:t> 4 </a:t>
          </a:r>
          <a:r>
            <a:rPr lang="ru-RU" sz="1800" b="1" dirty="0" err="1">
              <a:solidFill>
                <a:schemeClr val="tx1"/>
              </a:solidFill>
            </a:rPr>
            <a:t>міліметрів</a:t>
          </a:r>
          <a:r>
            <a:rPr lang="ru-RU" sz="1800" b="1" dirty="0">
              <a:solidFill>
                <a:schemeClr val="tx1"/>
              </a:solidFill>
            </a:rPr>
            <a:t>.</a:t>
          </a:r>
        </a:p>
      </dgm:t>
    </dgm:pt>
    <dgm:pt modelId="{B6EB01D6-FBE7-48E7-8F99-DBD08BBF4E22}" type="parTrans" cxnId="{10492A66-3B56-450A-BC72-6FC8A9988979}">
      <dgm:prSet/>
      <dgm:spPr/>
      <dgm:t>
        <a:bodyPr/>
        <a:lstStyle/>
        <a:p>
          <a:endParaRPr lang="en-US"/>
        </a:p>
      </dgm:t>
    </dgm:pt>
    <dgm:pt modelId="{5CD3DAA1-E15A-44FC-AC06-BED563E6B72E}" type="sibTrans" cxnId="{10492A66-3B56-450A-BC72-6FC8A9988979}">
      <dgm:prSet/>
      <dgm:spPr/>
      <dgm:t>
        <a:bodyPr/>
        <a:lstStyle/>
        <a:p>
          <a:endParaRPr lang="en-US"/>
        </a:p>
      </dgm:t>
    </dgm:pt>
    <dgm:pt modelId="{9FEFC633-25CF-4639-BBD9-212589C83CEC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Товщина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сітківки</a:t>
          </a:r>
          <a:r>
            <a:rPr lang="ru-RU" sz="1800" b="1" dirty="0">
              <a:solidFill>
                <a:schemeClr val="tx1"/>
              </a:solidFill>
            </a:rPr>
            <a:t> ока - </a:t>
          </a:r>
          <a:r>
            <a:rPr lang="ru-RU" sz="1800" b="1" dirty="0" err="1">
              <a:solidFill>
                <a:schemeClr val="tx1"/>
              </a:solidFill>
            </a:rPr>
            <a:t>близько</a:t>
          </a:r>
          <a:r>
            <a:rPr lang="ru-RU" sz="1800" b="1" dirty="0">
              <a:solidFill>
                <a:schemeClr val="tx1"/>
              </a:solidFill>
            </a:rPr>
            <a:t> 0,08 </a:t>
          </a:r>
          <a:r>
            <a:rPr lang="ru-RU" sz="1800" b="1" dirty="0" err="1">
              <a:solidFill>
                <a:schemeClr val="tx1"/>
              </a:solidFill>
            </a:rPr>
            <a:t>міліметра</a:t>
          </a:r>
          <a:r>
            <a:rPr lang="ru-RU" sz="1800" b="1" dirty="0">
              <a:solidFill>
                <a:schemeClr val="tx1"/>
              </a:solidFill>
            </a:rPr>
            <a:t>, а </a:t>
          </a:r>
          <a:r>
            <a:rPr lang="ru-RU" sz="1800" b="1" dirty="0" err="1">
              <a:solidFill>
                <a:schemeClr val="tx1"/>
              </a:solidFill>
            </a:rPr>
            <a:t>товщина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рогівки</a:t>
          </a:r>
          <a:r>
            <a:rPr lang="ru-RU" sz="1800" b="1" dirty="0">
              <a:solidFill>
                <a:schemeClr val="tx1"/>
              </a:solidFill>
            </a:rPr>
            <a:t> - </a:t>
          </a:r>
          <a:r>
            <a:rPr lang="ru-RU" sz="1800" b="1" dirty="0" err="1">
              <a:solidFill>
                <a:schemeClr val="tx1"/>
              </a:solidFill>
            </a:rPr>
            <a:t>близько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міліметра</a:t>
          </a:r>
          <a:r>
            <a:rPr lang="ru-RU" sz="1800" b="1" dirty="0">
              <a:solidFill>
                <a:schemeClr val="tx1"/>
              </a:solidFill>
            </a:rPr>
            <a:t>.</a:t>
          </a:r>
        </a:p>
      </dgm:t>
    </dgm:pt>
    <dgm:pt modelId="{322A1514-FE07-4BE9-A98E-6E19A168ACE7}" type="parTrans" cxnId="{ED9D31BD-3F87-44A5-ACAE-4D3A29E723AA}">
      <dgm:prSet/>
      <dgm:spPr/>
      <dgm:t>
        <a:bodyPr/>
        <a:lstStyle/>
        <a:p>
          <a:endParaRPr lang="en-US"/>
        </a:p>
      </dgm:t>
    </dgm:pt>
    <dgm:pt modelId="{B53E3D63-27D0-4AFE-9839-A78562AA0E98}" type="sibTrans" cxnId="{ED9D31BD-3F87-44A5-ACAE-4D3A29E723AA}">
      <dgm:prSet/>
      <dgm:spPr/>
      <dgm:t>
        <a:bodyPr/>
        <a:lstStyle/>
        <a:p>
          <a:endParaRPr lang="en-US"/>
        </a:p>
      </dgm:t>
    </dgm:pt>
    <dgm:pt modelId="{6E0DCB1B-B90D-4BD6-9F87-E8CA32EF5335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У </a:t>
          </a:r>
          <a:r>
            <a:rPr lang="ru-RU" sz="1800" b="1" dirty="0" err="1">
              <a:solidFill>
                <a:schemeClr val="tx1"/>
              </a:solidFill>
            </a:rPr>
            <a:t>добу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у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людини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виділяється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зазвичай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близько</a:t>
          </a:r>
          <a:r>
            <a:rPr lang="ru-RU" sz="1800" b="1" dirty="0">
              <a:solidFill>
                <a:schemeClr val="tx1"/>
              </a:solidFill>
            </a:rPr>
            <a:t> одного </a:t>
          </a:r>
          <a:r>
            <a:rPr lang="ru-RU" sz="1800" b="1" dirty="0" err="1">
              <a:solidFill>
                <a:schemeClr val="tx1"/>
              </a:solidFill>
            </a:rPr>
            <a:t>кубічного</a:t>
          </a:r>
          <a:r>
            <a:rPr lang="ru-RU" sz="1800" b="1" dirty="0">
              <a:solidFill>
                <a:schemeClr val="tx1"/>
              </a:solidFill>
            </a:rPr>
            <a:t> сантиметра </a:t>
          </a:r>
          <a:r>
            <a:rPr lang="ru-RU" sz="1800" b="1" dirty="0" err="1">
              <a:solidFill>
                <a:schemeClr val="tx1"/>
              </a:solidFill>
            </a:rPr>
            <a:t>сліз</a:t>
          </a:r>
          <a:r>
            <a:rPr lang="ru-RU" sz="1800" b="1" dirty="0">
              <a:solidFill>
                <a:schemeClr val="tx1"/>
              </a:solidFill>
            </a:rPr>
            <a:t>.</a:t>
          </a:r>
          <a:endParaRPr lang="en-US" sz="1800" b="1" dirty="0">
            <a:solidFill>
              <a:schemeClr val="tx1"/>
            </a:solidFill>
          </a:endParaRPr>
        </a:p>
      </dgm:t>
    </dgm:pt>
    <dgm:pt modelId="{7B29352D-D988-4063-B269-C003DDAEBF14}" type="parTrans" cxnId="{757BF083-1BF7-48B1-A988-D79A52410BBA}">
      <dgm:prSet/>
      <dgm:spPr/>
      <dgm:t>
        <a:bodyPr/>
        <a:lstStyle/>
        <a:p>
          <a:endParaRPr lang="en-US"/>
        </a:p>
      </dgm:t>
    </dgm:pt>
    <dgm:pt modelId="{9C1FA26B-F7CF-41C0-98D6-628D8AA62B23}" type="sibTrans" cxnId="{757BF083-1BF7-48B1-A988-D79A52410BBA}">
      <dgm:prSet/>
      <dgm:spPr/>
      <dgm:t>
        <a:bodyPr/>
        <a:lstStyle/>
        <a:p>
          <a:endParaRPr lang="en-US"/>
        </a:p>
      </dgm:t>
    </dgm:pt>
    <dgm:pt modelId="{F8667911-9802-40BC-8428-D247324AA632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Діаметр</a:t>
          </a:r>
          <a:r>
            <a:rPr lang="ru-RU" sz="1800" b="1" dirty="0">
              <a:solidFill>
                <a:schemeClr val="tx1"/>
              </a:solidFill>
            </a:rPr>
            <a:t> очного </a:t>
          </a:r>
          <a:r>
            <a:rPr lang="ru-RU" sz="1800" b="1" dirty="0" err="1">
              <a:solidFill>
                <a:schemeClr val="tx1"/>
              </a:solidFill>
            </a:rPr>
            <a:t>яблука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приблизно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однаковий</a:t>
          </a:r>
          <a:r>
            <a:rPr lang="ru-RU" sz="1800" b="1" dirty="0">
              <a:solidFill>
                <a:schemeClr val="tx1"/>
              </a:solidFill>
            </a:rPr>
            <a:t> у </a:t>
          </a:r>
          <a:r>
            <a:rPr lang="ru-RU" sz="1800" b="1" dirty="0" err="1">
              <a:solidFill>
                <a:schemeClr val="tx1"/>
              </a:solidFill>
            </a:rPr>
            <a:t>всіх</a:t>
          </a:r>
          <a:r>
            <a:rPr lang="ru-RU" sz="1800" b="1" dirty="0">
              <a:solidFill>
                <a:schemeClr val="tx1"/>
              </a:solidFill>
            </a:rPr>
            <a:t> людей - </a:t>
          </a:r>
          <a:r>
            <a:rPr lang="ru-RU" sz="1800" b="1" dirty="0" err="1">
              <a:solidFill>
                <a:schemeClr val="tx1"/>
              </a:solidFill>
            </a:rPr>
            <a:t>близько</a:t>
          </a:r>
          <a:r>
            <a:rPr lang="ru-RU" sz="1800" b="1" dirty="0">
              <a:solidFill>
                <a:schemeClr val="tx1"/>
              </a:solidFill>
            </a:rPr>
            <a:t> 24 мм - </a:t>
          </a:r>
          <a:r>
            <a:rPr lang="ru-RU" sz="1800" b="1" dirty="0" err="1">
              <a:solidFill>
                <a:schemeClr val="tx1"/>
              </a:solidFill>
            </a:rPr>
            <a:t>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майже</a:t>
          </a:r>
          <a:r>
            <a:rPr lang="ru-RU" sz="1800" b="1" dirty="0">
              <a:solidFill>
                <a:schemeClr val="tx1"/>
              </a:solidFill>
            </a:rPr>
            <a:t> не </a:t>
          </a:r>
          <a:r>
            <a:rPr lang="ru-RU" sz="1800" b="1" dirty="0" err="1">
              <a:solidFill>
                <a:schemeClr val="tx1"/>
              </a:solidFill>
            </a:rPr>
            <a:t>змінюється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з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віком</a:t>
          </a:r>
          <a:r>
            <a:rPr lang="ru-RU" sz="1800" b="1" dirty="0">
              <a:solidFill>
                <a:schemeClr val="tx1"/>
              </a:solidFill>
            </a:rPr>
            <a:t>. Тому </a:t>
          </a:r>
          <a:r>
            <a:rPr lang="ru-RU" sz="1800" b="1" dirty="0" err="1">
              <a:solidFill>
                <a:schemeClr val="tx1"/>
              </a:solidFill>
            </a:rPr>
            <a:t>очі</a:t>
          </a:r>
          <a:r>
            <a:rPr lang="ru-RU" sz="1800" b="1" dirty="0">
              <a:solidFill>
                <a:schemeClr val="tx1"/>
              </a:solidFill>
            </a:rPr>
            <a:t> у </a:t>
          </a:r>
          <a:r>
            <a:rPr lang="ru-RU" sz="1800" b="1" dirty="0" err="1">
              <a:solidFill>
                <a:schemeClr val="tx1"/>
              </a:solidFill>
            </a:rPr>
            <a:t>дітей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здаються</a:t>
          </a:r>
          <a:r>
            <a:rPr lang="ru-RU" sz="1800" b="1" dirty="0">
              <a:solidFill>
                <a:schemeClr val="tx1"/>
              </a:solidFill>
            </a:rPr>
            <a:t> такими великими.</a:t>
          </a:r>
        </a:p>
      </dgm:t>
    </dgm:pt>
    <dgm:pt modelId="{FF2949B4-8475-421E-B16D-9A2577C00878}" type="parTrans" cxnId="{3B02D402-90E5-4D0D-9F24-80EFB5EA6692}">
      <dgm:prSet/>
      <dgm:spPr/>
      <dgm:t>
        <a:bodyPr/>
        <a:lstStyle/>
        <a:p>
          <a:endParaRPr lang="en-US"/>
        </a:p>
      </dgm:t>
    </dgm:pt>
    <dgm:pt modelId="{A13EE492-FC58-49F9-A85B-48A8EDB4AF00}" type="sibTrans" cxnId="{3B02D402-90E5-4D0D-9F24-80EFB5EA6692}">
      <dgm:prSet/>
      <dgm:spPr/>
      <dgm:t>
        <a:bodyPr/>
        <a:lstStyle/>
        <a:p>
          <a:endParaRPr lang="en-US"/>
        </a:p>
      </dgm:t>
    </dgm:pt>
    <dgm:pt modelId="{2F663A02-B632-4684-9A33-1083D7BE9851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Чутливість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сітківки</a:t>
          </a:r>
          <a:r>
            <a:rPr lang="ru-RU" sz="1800" b="1" dirty="0">
              <a:solidFill>
                <a:schemeClr val="tx1"/>
              </a:solidFill>
            </a:rPr>
            <a:t> ока при </a:t>
          </a:r>
          <a:r>
            <a:rPr lang="ru-RU" sz="1800" b="1" dirty="0" err="1">
              <a:solidFill>
                <a:schemeClr val="tx1"/>
              </a:solidFill>
            </a:rPr>
            <a:t>переході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від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яскравого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світла</a:t>
          </a:r>
          <a:r>
            <a:rPr lang="ru-RU" sz="1800" b="1" dirty="0">
              <a:solidFill>
                <a:schemeClr val="tx1"/>
              </a:solidFill>
            </a:rPr>
            <a:t> до </a:t>
          </a:r>
          <a:r>
            <a:rPr lang="ru-RU" sz="1800" b="1" dirty="0" err="1">
              <a:solidFill>
                <a:schemeClr val="tx1"/>
              </a:solidFill>
            </a:rPr>
            <a:t>темряви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протягом</a:t>
          </a:r>
          <a:r>
            <a:rPr lang="ru-RU" sz="1800" b="1" dirty="0">
              <a:solidFill>
                <a:schemeClr val="tx1"/>
              </a:solidFill>
            </a:rPr>
            <a:t> 20 </a:t>
          </a:r>
          <a:r>
            <a:rPr lang="ru-RU" sz="1800" b="1" dirty="0" err="1">
              <a:solidFill>
                <a:schemeClr val="tx1"/>
              </a:solidFill>
            </a:rPr>
            <a:t>хвилин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зростає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майже</a:t>
          </a:r>
          <a:r>
            <a:rPr lang="ru-RU" sz="1800" b="1" dirty="0">
              <a:solidFill>
                <a:schemeClr val="tx1"/>
              </a:solidFill>
            </a:rPr>
            <a:t> в 130 </a:t>
          </a:r>
          <a:r>
            <a:rPr lang="ru-RU" sz="1800" b="1" dirty="0" err="1">
              <a:solidFill>
                <a:schemeClr val="tx1"/>
              </a:solidFill>
            </a:rPr>
            <a:t>тисяч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разів</a:t>
          </a:r>
          <a:r>
            <a:rPr lang="ru-RU" sz="1800" b="1" dirty="0">
              <a:solidFill>
                <a:schemeClr val="tx1"/>
              </a:solidFill>
            </a:rPr>
            <a:t>.</a:t>
          </a:r>
        </a:p>
      </dgm:t>
    </dgm:pt>
    <dgm:pt modelId="{7E4B6D17-153E-4657-A93A-6F0892D3F43E}" type="parTrans" cxnId="{FE62A0C3-DD07-43C2-8D25-ADF3217DDA46}">
      <dgm:prSet/>
      <dgm:spPr/>
      <dgm:t>
        <a:bodyPr/>
        <a:lstStyle/>
        <a:p>
          <a:endParaRPr lang="en-US"/>
        </a:p>
      </dgm:t>
    </dgm:pt>
    <dgm:pt modelId="{A7C807CE-6CA8-4807-8E91-D18247C27918}" type="sibTrans" cxnId="{FE62A0C3-DD07-43C2-8D25-ADF3217DDA46}">
      <dgm:prSet/>
      <dgm:spPr/>
      <dgm:t>
        <a:bodyPr/>
        <a:lstStyle/>
        <a:p>
          <a:endParaRPr lang="en-US"/>
        </a:p>
      </dgm:t>
    </dgm:pt>
    <dgm:pt modelId="{257F7096-AD45-4191-B97B-8ED9C531991A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>
              <a:solidFill>
                <a:schemeClr val="tx1"/>
              </a:solidFill>
            </a:rPr>
            <a:t>Зазвичай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людина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моргає</a:t>
          </a:r>
          <a:r>
            <a:rPr lang="ru-RU" sz="1800" b="1" dirty="0">
              <a:solidFill>
                <a:schemeClr val="tx1"/>
              </a:solidFill>
            </a:rPr>
            <a:t> в </a:t>
          </a:r>
          <a:r>
            <a:rPr lang="ru-RU" sz="1800" b="1" dirty="0" err="1">
              <a:solidFill>
                <a:schemeClr val="tx1"/>
              </a:solidFill>
            </a:rPr>
            <a:t>середньому</a:t>
          </a:r>
          <a:r>
            <a:rPr lang="ru-RU" sz="1800" b="1" dirty="0">
              <a:solidFill>
                <a:schemeClr val="tx1"/>
              </a:solidFill>
            </a:rPr>
            <a:t> 25 </a:t>
          </a:r>
          <a:r>
            <a:rPr lang="ru-RU" sz="1800" b="1" dirty="0" err="1">
              <a:solidFill>
                <a:schemeClr val="tx1"/>
              </a:solidFill>
            </a:rPr>
            <a:t>разів</a:t>
          </a:r>
          <a:r>
            <a:rPr lang="ru-RU" sz="1800" b="1" dirty="0">
              <a:solidFill>
                <a:schemeClr val="tx1"/>
              </a:solidFill>
            </a:rPr>
            <a:t> на </a:t>
          </a:r>
          <a:r>
            <a:rPr lang="ru-RU" sz="1800" b="1" dirty="0" err="1">
              <a:solidFill>
                <a:schemeClr val="tx1"/>
              </a:solidFill>
            </a:rPr>
            <a:t>хвилину</a:t>
          </a:r>
          <a:r>
            <a:rPr lang="ru-RU" sz="1800" b="1" dirty="0">
              <a:solidFill>
                <a:schemeClr val="tx1"/>
              </a:solidFill>
            </a:rPr>
            <a:t>, </a:t>
          </a:r>
          <a:r>
            <a:rPr lang="ru-RU" sz="1800" b="1" dirty="0" err="1">
              <a:solidFill>
                <a:schemeClr val="tx1"/>
              </a:solidFill>
            </a:rPr>
            <a:t>і</a:t>
          </a:r>
          <a:r>
            <a:rPr lang="ru-RU" sz="1800" b="1" dirty="0">
              <a:solidFill>
                <a:schemeClr val="tx1"/>
              </a:solidFill>
            </a:rPr>
            <a:t> кожного разу </a:t>
          </a:r>
          <a:r>
            <a:rPr lang="ru-RU" sz="1800" b="1" dirty="0" err="1">
              <a:solidFill>
                <a:schemeClr val="tx1"/>
              </a:solidFill>
            </a:rPr>
            <a:t>очі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залишаються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закритими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дві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десяті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частки</a:t>
          </a:r>
          <a:r>
            <a:rPr lang="ru-RU" sz="1800" b="1" dirty="0">
              <a:solidFill>
                <a:schemeClr val="tx1"/>
              </a:solidFill>
            </a:rPr>
            <a:t> </a:t>
          </a:r>
          <a:r>
            <a:rPr lang="ru-RU" sz="1800" b="1" dirty="0" err="1">
              <a:solidFill>
                <a:schemeClr val="tx1"/>
              </a:solidFill>
            </a:rPr>
            <a:t>секунди</a:t>
          </a:r>
          <a:endParaRPr lang="en-US" sz="1800" b="1" dirty="0">
            <a:solidFill>
              <a:schemeClr val="tx1"/>
            </a:solidFill>
          </a:endParaRPr>
        </a:p>
      </dgm:t>
    </dgm:pt>
    <dgm:pt modelId="{92075FC0-5329-49F3-95F2-9522637CBFBC}" type="parTrans" cxnId="{6C65E95F-626A-4BA7-97D2-0FABB688692E}">
      <dgm:prSet/>
      <dgm:spPr/>
      <dgm:t>
        <a:bodyPr/>
        <a:lstStyle/>
        <a:p>
          <a:endParaRPr lang="en-US"/>
        </a:p>
      </dgm:t>
    </dgm:pt>
    <dgm:pt modelId="{5F175784-7559-483E-A12B-8C608CB8E743}" type="sibTrans" cxnId="{6C65E95F-626A-4BA7-97D2-0FABB688692E}">
      <dgm:prSet/>
      <dgm:spPr/>
      <dgm:t>
        <a:bodyPr/>
        <a:lstStyle/>
        <a:p>
          <a:endParaRPr lang="en-US"/>
        </a:p>
      </dgm:t>
    </dgm:pt>
    <dgm:pt modelId="{59E77427-45A9-4A7A-B423-F17C674093BD}" type="pres">
      <dgm:prSet presAssocID="{825964D4-4EE8-48E7-9353-2D9CE4DAACAB}" presName="linearFlow" presStyleCnt="0">
        <dgm:presLayoutVars>
          <dgm:dir/>
          <dgm:resizeHandles val="exact"/>
        </dgm:presLayoutVars>
      </dgm:prSet>
      <dgm:spPr/>
    </dgm:pt>
    <dgm:pt modelId="{AE1115C8-DDAA-463A-9831-4A1976174FBC}" type="pres">
      <dgm:prSet presAssocID="{8110D26E-B71D-4A0A-A308-5152E55788AB}" presName="composite" presStyleCnt="0"/>
      <dgm:spPr/>
    </dgm:pt>
    <dgm:pt modelId="{A5C61BAF-068C-4EAD-B4C7-F15BB6C670C3}" type="pres">
      <dgm:prSet presAssocID="{8110D26E-B71D-4A0A-A308-5152E55788AB}" presName="imgShp" presStyleLbl="fgImgPlace1" presStyleIdx="0" presStyleCnt="8" custLinFactX="-8160" custLinFactNeighborX="-100000" custLinFactNeighborY="-214"/>
      <dgm:spPr>
        <a:blipFill>
          <a:blip xmlns:r="http://schemas.openxmlformats.org/officeDocument/2006/relationships" r:embed="rId1" cstate="print"/>
          <a:srcRect/>
          <a:stretch>
            <a:fillRect l="-17000" r="-17000"/>
          </a:stretch>
        </a:blipFill>
      </dgm:spPr>
    </dgm:pt>
    <dgm:pt modelId="{C6F19174-16A5-4316-8427-A1D54CB1E039}" type="pres">
      <dgm:prSet presAssocID="{8110D26E-B71D-4A0A-A308-5152E55788AB}" presName="txShp" presStyleLbl="node1" presStyleIdx="0" presStyleCnt="8" custScaleX="126422">
        <dgm:presLayoutVars>
          <dgm:bulletEnabled val="1"/>
        </dgm:presLayoutVars>
      </dgm:prSet>
      <dgm:spPr/>
    </dgm:pt>
    <dgm:pt modelId="{1E3C1D58-2A7E-49D1-8906-8643A41BB8A7}" type="pres">
      <dgm:prSet presAssocID="{A788A4A2-A344-474E-BC03-76BBC88EABF2}" presName="spacing" presStyleCnt="0"/>
      <dgm:spPr/>
    </dgm:pt>
    <dgm:pt modelId="{B23C8920-8FE9-4F41-844B-FA301BA3094C}" type="pres">
      <dgm:prSet presAssocID="{796F4070-0407-4130-8528-2EF870031CBF}" presName="composite" presStyleCnt="0"/>
      <dgm:spPr/>
    </dgm:pt>
    <dgm:pt modelId="{C556A8BA-DD00-46E9-9C24-A22170EC975F}" type="pres">
      <dgm:prSet presAssocID="{796F4070-0407-4130-8528-2EF870031CBF}" presName="imgShp" presStyleLbl="fgImgPlace1" presStyleIdx="1" presStyleCnt="8" custLinFactX="-8160" custLinFactNeighborX="-100000" custLinFactNeighborY="-10724"/>
      <dgm:spPr>
        <a:blipFill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  <dgm:pt modelId="{4022109C-A40E-4908-9976-2DAAC55D7A05}" type="pres">
      <dgm:prSet presAssocID="{796F4070-0407-4130-8528-2EF870031CBF}" presName="txShp" presStyleLbl="node1" presStyleIdx="1" presStyleCnt="8" custScaleX="129084">
        <dgm:presLayoutVars>
          <dgm:bulletEnabled val="1"/>
        </dgm:presLayoutVars>
      </dgm:prSet>
      <dgm:spPr/>
    </dgm:pt>
    <dgm:pt modelId="{362977A1-0EAD-4775-B926-25F385BA7F26}" type="pres">
      <dgm:prSet presAssocID="{5CD3DAA1-E15A-44FC-AC06-BED563E6B72E}" presName="spacing" presStyleCnt="0"/>
      <dgm:spPr/>
    </dgm:pt>
    <dgm:pt modelId="{20582230-BAA2-4BA9-ACDD-B6F3D8E84FB3}" type="pres">
      <dgm:prSet presAssocID="{4D9C1C7C-3000-426C-859D-A2503D1D75EB}" presName="composite" presStyleCnt="0"/>
      <dgm:spPr/>
    </dgm:pt>
    <dgm:pt modelId="{3967184C-BD12-460F-ACCE-29FCA8B808CD}" type="pres">
      <dgm:prSet presAssocID="{4D9C1C7C-3000-426C-859D-A2503D1D75EB}" presName="imgShp" presStyleLbl="fgImgPlace1" presStyleIdx="2" presStyleCnt="8" custLinFactX="-8160" custLinFactNeighborX="-100000" custLinFactNeighborY="5286"/>
      <dgm:spPr>
        <a:blipFill>
          <a:blip xmlns:r="http://schemas.openxmlformats.org/officeDocument/2006/relationships" r:embed="rId3" cstate="print"/>
          <a:srcRect/>
          <a:stretch>
            <a:fillRect l="-2000" r="-2000"/>
          </a:stretch>
        </a:blipFill>
      </dgm:spPr>
    </dgm:pt>
    <dgm:pt modelId="{3CAE9969-6C43-483A-975C-D84E0F546C79}" type="pres">
      <dgm:prSet presAssocID="{4D9C1C7C-3000-426C-859D-A2503D1D75EB}" presName="txShp" presStyleLbl="node1" presStyleIdx="2" presStyleCnt="8" custScaleX="131745">
        <dgm:presLayoutVars>
          <dgm:bulletEnabled val="1"/>
        </dgm:presLayoutVars>
      </dgm:prSet>
      <dgm:spPr/>
    </dgm:pt>
    <dgm:pt modelId="{8A4DCBB7-DEAB-4795-A0AC-E6D41B653DCA}" type="pres">
      <dgm:prSet presAssocID="{42C12B01-ABEA-4B4C-ACA3-209F5FFDC87F}" presName="spacing" presStyleCnt="0"/>
      <dgm:spPr/>
    </dgm:pt>
    <dgm:pt modelId="{06E8BFDF-D657-41BB-AF11-A9F8A505B46E}" type="pres">
      <dgm:prSet presAssocID="{9FEFC633-25CF-4639-BBD9-212589C83CEC}" presName="composite" presStyleCnt="0"/>
      <dgm:spPr/>
    </dgm:pt>
    <dgm:pt modelId="{911CDC60-C297-496C-B2AD-D653EEF9CFFD}" type="pres">
      <dgm:prSet presAssocID="{9FEFC633-25CF-4639-BBD9-212589C83CEC}" presName="imgShp" presStyleLbl="fgImgPlace1" presStyleIdx="3" presStyleCnt="8" custLinFactX="-8160" custLinFactNeighborX="-100000" custLinFactNeighborY="-5224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FF172A36-7707-4A45-B7BF-380226EE3929}" type="pres">
      <dgm:prSet presAssocID="{9FEFC633-25CF-4639-BBD9-212589C83CEC}" presName="txShp" presStyleLbl="node1" presStyleIdx="3" presStyleCnt="8" custScaleX="131745">
        <dgm:presLayoutVars>
          <dgm:bulletEnabled val="1"/>
        </dgm:presLayoutVars>
      </dgm:prSet>
      <dgm:spPr/>
    </dgm:pt>
    <dgm:pt modelId="{D9606EDD-D28B-4892-BBE0-DE7E18609280}" type="pres">
      <dgm:prSet presAssocID="{B53E3D63-27D0-4AFE-9839-A78562AA0E98}" presName="spacing" presStyleCnt="0"/>
      <dgm:spPr/>
    </dgm:pt>
    <dgm:pt modelId="{ABAAD69E-FC75-4747-9C06-39BE7D91E139}" type="pres">
      <dgm:prSet presAssocID="{6E0DCB1B-B90D-4BD6-9F87-E8CA32EF5335}" presName="composite" presStyleCnt="0"/>
      <dgm:spPr/>
    </dgm:pt>
    <dgm:pt modelId="{78DF604E-DC1D-4CB1-A2F5-D9ABBC0B41A7}" type="pres">
      <dgm:prSet presAssocID="{6E0DCB1B-B90D-4BD6-9F87-E8CA32EF5335}" presName="imgShp" presStyleLbl="fgImgPlace1" presStyleIdx="4" presStyleCnt="8" custLinFactX="-8160" custLinFactNeighborX="-100000" custLinFactNeighborY="-2474"/>
      <dgm:spPr>
        <a:blipFill>
          <a:blip xmlns:r="http://schemas.openxmlformats.org/officeDocument/2006/relationships" r:embed="rId5" cstate="print"/>
          <a:srcRect/>
          <a:stretch>
            <a:fillRect l="-26000" r="-26000"/>
          </a:stretch>
        </a:blipFill>
      </dgm:spPr>
    </dgm:pt>
    <dgm:pt modelId="{2F7FC584-9CD7-4BB5-B7BF-0851ABD8E6BF}" type="pres">
      <dgm:prSet presAssocID="{6E0DCB1B-B90D-4BD6-9F87-E8CA32EF5335}" presName="txShp" presStyleLbl="node1" presStyleIdx="4" presStyleCnt="8" custScaleX="131745">
        <dgm:presLayoutVars>
          <dgm:bulletEnabled val="1"/>
        </dgm:presLayoutVars>
      </dgm:prSet>
      <dgm:spPr/>
    </dgm:pt>
    <dgm:pt modelId="{739751B4-F29F-4524-A5DD-9EBB229BF0B4}" type="pres">
      <dgm:prSet presAssocID="{9C1FA26B-F7CF-41C0-98D6-628D8AA62B23}" presName="spacing" presStyleCnt="0"/>
      <dgm:spPr/>
    </dgm:pt>
    <dgm:pt modelId="{F31A569D-38E9-49F3-A7D1-70746FAF454C}" type="pres">
      <dgm:prSet presAssocID="{F8667911-9802-40BC-8428-D247324AA632}" presName="composite" presStyleCnt="0"/>
      <dgm:spPr/>
    </dgm:pt>
    <dgm:pt modelId="{0D426F37-7948-426E-ACF2-2B41732E69AF}" type="pres">
      <dgm:prSet presAssocID="{F8667911-9802-40BC-8428-D247324AA632}" presName="imgShp" presStyleLbl="fgImgPlace1" presStyleIdx="5" presStyleCnt="8" custLinFactX="-8160" custLinFactNeighborX="-100000" custLinFactNeighborY="-9340"/>
      <dgm:spPr>
        <a:blipFill>
          <a:blip xmlns:r="http://schemas.openxmlformats.org/officeDocument/2006/relationships" r:embed="rId6" cstate="print"/>
          <a:srcRect/>
          <a:stretch>
            <a:fillRect l="-18000" r="-18000"/>
          </a:stretch>
        </a:blipFill>
      </dgm:spPr>
    </dgm:pt>
    <dgm:pt modelId="{DE464A9D-791D-4635-A568-1645F114E312}" type="pres">
      <dgm:prSet presAssocID="{F8667911-9802-40BC-8428-D247324AA632}" presName="txShp" presStyleLbl="node1" presStyleIdx="5" presStyleCnt="8" custScaleX="131745" custScaleY="145753">
        <dgm:presLayoutVars>
          <dgm:bulletEnabled val="1"/>
        </dgm:presLayoutVars>
      </dgm:prSet>
      <dgm:spPr/>
    </dgm:pt>
    <dgm:pt modelId="{117E7FF0-6DB5-45F0-A739-CBD31C08A784}" type="pres">
      <dgm:prSet presAssocID="{A13EE492-FC58-49F9-A85B-48A8EDB4AF00}" presName="spacing" presStyleCnt="0"/>
      <dgm:spPr/>
    </dgm:pt>
    <dgm:pt modelId="{C0BBBF9A-88D5-4CD0-942A-9F9786E93DD9}" type="pres">
      <dgm:prSet presAssocID="{2F663A02-B632-4684-9A33-1083D7BE9851}" presName="composite" presStyleCnt="0"/>
      <dgm:spPr/>
    </dgm:pt>
    <dgm:pt modelId="{07C84DFE-C5DE-4DF9-9DC8-0D2E322BB121}" type="pres">
      <dgm:prSet presAssocID="{2F663A02-B632-4684-9A33-1083D7BE9851}" presName="imgShp" presStyleLbl="fgImgPlace1" presStyleIdx="6" presStyleCnt="8" custLinFactX="-8160" custLinFactNeighborX="-100000" custLinFactNeighborY="-2946"/>
      <dgm:spPr>
        <a:blipFill>
          <a:blip xmlns:r="http://schemas.openxmlformats.org/officeDocument/2006/relationships" r:embed="rId7" cstate="print"/>
          <a:srcRect/>
          <a:stretch>
            <a:fillRect l="-8000" r="-8000"/>
          </a:stretch>
        </a:blipFill>
      </dgm:spPr>
    </dgm:pt>
    <dgm:pt modelId="{9F59EA5A-E2C3-4545-9423-82CB3DCF2DF9}" type="pres">
      <dgm:prSet presAssocID="{2F663A02-B632-4684-9A33-1083D7BE9851}" presName="txShp" presStyleLbl="node1" presStyleIdx="6" presStyleCnt="8" custScaleX="131745">
        <dgm:presLayoutVars>
          <dgm:bulletEnabled val="1"/>
        </dgm:presLayoutVars>
      </dgm:prSet>
      <dgm:spPr/>
    </dgm:pt>
    <dgm:pt modelId="{C061E84C-C5CD-4403-8625-F8C5852C286E}" type="pres">
      <dgm:prSet presAssocID="{A7C807CE-6CA8-4807-8E91-D18247C27918}" presName="spacing" presStyleCnt="0"/>
      <dgm:spPr/>
    </dgm:pt>
    <dgm:pt modelId="{2E2239D5-BDE2-4E60-860B-5806E010159F}" type="pres">
      <dgm:prSet presAssocID="{257F7096-AD45-4191-B97B-8ED9C531991A}" presName="composite" presStyleCnt="0"/>
      <dgm:spPr/>
    </dgm:pt>
    <dgm:pt modelId="{AE9C092F-0525-4363-831C-0811DCEF6DFA}" type="pres">
      <dgm:prSet presAssocID="{257F7096-AD45-4191-B97B-8ED9C531991A}" presName="imgShp" presStyleLbl="fgImgPlace1" presStyleIdx="7" presStyleCnt="8" custLinFactX="-8160" custLinFactNeighborX="-100000" custLinFactNeighborY="-3031"/>
      <dgm:spPr>
        <a:blipFill>
          <a:blip xmlns:r="http://schemas.openxmlformats.org/officeDocument/2006/relationships" r:embed="rId8"/>
          <a:srcRect/>
          <a:stretch>
            <a:fillRect l="-38000" r="-38000"/>
          </a:stretch>
        </a:blipFill>
      </dgm:spPr>
    </dgm:pt>
    <dgm:pt modelId="{E99CBE21-04FE-4BEA-B425-BF6AE03B2588}" type="pres">
      <dgm:prSet presAssocID="{257F7096-AD45-4191-B97B-8ED9C531991A}" presName="txShp" presStyleLbl="node1" presStyleIdx="7" presStyleCnt="8" custScaleX="131745" custScaleY="158711">
        <dgm:presLayoutVars>
          <dgm:bulletEnabled val="1"/>
        </dgm:presLayoutVars>
      </dgm:prSet>
      <dgm:spPr/>
    </dgm:pt>
  </dgm:ptLst>
  <dgm:cxnLst>
    <dgm:cxn modelId="{3B02D402-90E5-4D0D-9F24-80EFB5EA6692}" srcId="{825964D4-4EE8-48E7-9353-2D9CE4DAACAB}" destId="{F8667911-9802-40BC-8428-D247324AA632}" srcOrd="5" destOrd="0" parTransId="{FF2949B4-8475-421E-B16D-9A2577C00878}" sibTransId="{A13EE492-FC58-49F9-A85B-48A8EDB4AF00}"/>
    <dgm:cxn modelId="{25C9730E-CDD2-4A6C-86CB-53D1D53C0A7E}" type="presOf" srcId="{9FEFC633-25CF-4639-BBD9-212589C83CEC}" destId="{FF172A36-7707-4A45-B7BF-380226EE3929}" srcOrd="0" destOrd="0" presId="urn:microsoft.com/office/officeart/2005/8/layout/vList3#1"/>
    <dgm:cxn modelId="{6A09DC2F-1956-400D-B8ED-72E645AFA62B}" srcId="{825964D4-4EE8-48E7-9353-2D9CE4DAACAB}" destId="{4D9C1C7C-3000-426C-859D-A2503D1D75EB}" srcOrd="2" destOrd="0" parTransId="{E7977116-F4D4-496E-8B42-0A1AEE4D746F}" sibTransId="{42C12B01-ABEA-4B4C-ACA3-209F5FFDC87F}"/>
    <dgm:cxn modelId="{6C65E95F-626A-4BA7-97D2-0FABB688692E}" srcId="{825964D4-4EE8-48E7-9353-2D9CE4DAACAB}" destId="{257F7096-AD45-4191-B97B-8ED9C531991A}" srcOrd="7" destOrd="0" parTransId="{92075FC0-5329-49F3-95F2-9522637CBFBC}" sibTransId="{5F175784-7559-483E-A12B-8C608CB8E743}"/>
    <dgm:cxn modelId="{10492A66-3B56-450A-BC72-6FC8A9988979}" srcId="{825964D4-4EE8-48E7-9353-2D9CE4DAACAB}" destId="{796F4070-0407-4130-8528-2EF870031CBF}" srcOrd="1" destOrd="0" parTransId="{B6EB01D6-FBE7-48E7-8F99-DBD08BBF4E22}" sibTransId="{5CD3DAA1-E15A-44FC-AC06-BED563E6B72E}"/>
    <dgm:cxn modelId="{6F001074-037A-4F6A-9E8A-46C140B9F90E}" type="presOf" srcId="{2F663A02-B632-4684-9A33-1083D7BE9851}" destId="{9F59EA5A-E2C3-4545-9423-82CB3DCF2DF9}" srcOrd="0" destOrd="0" presId="urn:microsoft.com/office/officeart/2005/8/layout/vList3#1"/>
    <dgm:cxn modelId="{4B485A78-BA4D-4E4C-A872-BEE865A53AD6}" type="presOf" srcId="{825964D4-4EE8-48E7-9353-2D9CE4DAACAB}" destId="{59E77427-45A9-4A7A-B423-F17C674093BD}" srcOrd="0" destOrd="0" presId="urn:microsoft.com/office/officeart/2005/8/layout/vList3#1"/>
    <dgm:cxn modelId="{73720180-8388-431D-8F9A-9784F1EA7A82}" srcId="{825964D4-4EE8-48E7-9353-2D9CE4DAACAB}" destId="{8110D26E-B71D-4A0A-A308-5152E55788AB}" srcOrd="0" destOrd="0" parTransId="{C3608D04-00A9-487C-9C3B-E1EEF147B8E4}" sibTransId="{A788A4A2-A344-474E-BC03-76BBC88EABF2}"/>
    <dgm:cxn modelId="{757BF083-1BF7-48B1-A988-D79A52410BBA}" srcId="{825964D4-4EE8-48E7-9353-2D9CE4DAACAB}" destId="{6E0DCB1B-B90D-4BD6-9F87-E8CA32EF5335}" srcOrd="4" destOrd="0" parTransId="{7B29352D-D988-4063-B269-C003DDAEBF14}" sibTransId="{9C1FA26B-F7CF-41C0-98D6-628D8AA62B23}"/>
    <dgm:cxn modelId="{DDD80B90-9EC3-4434-B53B-EF52E2D65E81}" type="presOf" srcId="{4D9C1C7C-3000-426C-859D-A2503D1D75EB}" destId="{3CAE9969-6C43-483A-975C-D84E0F546C79}" srcOrd="0" destOrd="0" presId="urn:microsoft.com/office/officeart/2005/8/layout/vList3#1"/>
    <dgm:cxn modelId="{ED9D31BD-3F87-44A5-ACAE-4D3A29E723AA}" srcId="{825964D4-4EE8-48E7-9353-2D9CE4DAACAB}" destId="{9FEFC633-25CF-4639-BBD9-212589C83CEC}" srcOrd="3" destOrd="0" parTransId="{322A1514-FE07-4BE9-A98E-6E19A168ACE7}" sibTransId="{B53E3D63-27D0-4AFE-9839-A78562AA0E98}"/>
    <dgm:cxn modelId="{FE62A0C3-DD07-43C2-8D25-ADF3217DDA46}" srcId="{825964D4-4EE8-48E7-9353-2D9CE4DAACAB}" destId="{2F663A02-B632-4684-9A33-1083D7BE9851}" srcOrd="6" destOrd="0" parTransId="{7E4B6D17-153E-4657-A93A-6F0892D3F43E}" sibTransId="{A7C807CE-6CA8-4807-8E91-D18247C27918}"/>
    <dgm:cxn modelId="{ECBDCBC8-E186-49BE-946F-951C500EDAE8}" type="presOf" srcId="{796F4070-0407-4130-8528-2EF870031CBF}" destId="{4022109C-A40E-4908-9976-2DAAC55D7A05}" srcOrd="0" destOrd="0" presId="urn:microsoft.com/office/officeart/2005/8/layout/vList3#1"/>
    <dgm:cxn modelId="{7DF173D6-BB71-4C32-B5F0-880E900DE5FF}" type="presOf" srcId="{8110D26E-B71D-4A0A-A308-5152E55788AB}" destId="{C6F19174-16A5-4316-8427-A1D54CB1E039}" srcOrd="0" destOrd="0" presId="urn:microsoft.com/office/officeart/2005/8/layout/vList3#1"/>
    <dgm:cxn modelId="{38FD68E2-0517-4CCE-B092-DBB94635B13A}" type="presOf" srcId="{257F7096-AD45-4191-B97B-8ED9C531991A}" destId="{E99CBE21-04FE-4BEA-B425-BF6AE03B2588}" srcOrd="0" destOrd="0" presId="urn:microsoft.com/office/officeart/2005/8/layout/vList3#1"/>
    <dgm:cxn modelId="{7F5586EE-E7B9-4D59-A502-ACC7D8F0D8DF}" type="presOf" srcId="{6E0DCB1B-B90D-4BD6-9F87-E8CA32EF5335}" destId="{2F7FC584-9CD7-4BB5-B7BF-0851ABD8E6BF}" srcOrd="0" destOrd="0" presId="urn:microsoft.com/office/officeart/2005/8/layout/vList3#1"/>
    <dgm:cxn modelId="{2122B5FD-D822-4353-A016-6DC14B30EA64}" type="presOf" srcId="{F8667911-9802-40BC-8428-D247324AA632}" destId="{DE464A9D-791D-4635-A568-1645F114E312}" srcOrd="0" destOrd="0" presId="urn:microsoft.com/office/officeart/2005/8/layout/vList3#1"/>
    <dgm:cxn modelId="{7EC9FE20-D235-48D4-88E9-E5B182FE3AD2}" type="presParOf" srcId="{59E77427-45A9-4A7A-B423-F17C674093BD}" destId="{AE1115C8-DDAA-463A-9831-4A1976174FBC}" srcOrd="0" destOrd="0" presId="urn:microsoft.com/office/officeart/2005/8/layout/vList3#1"/>
    <dgm:cxn modelId="{D5D4BFCF-4E23-46D0-BB3E-DF65EC0D948B}" type="presParOf" srcId="{AE1115C8-DDAA-463A-9831-4A1976174FBC}" destId="{A5C61BAF-068C-4EAD-B4C7-F15BB6C670C3}" srcOrd="0" destOrd="0" presId="urn:microsoft.com/office/officeart/2005/8/layout/vList3#1"/>
    <dgm:cxn modelId="{985B381A-2617-426E-8758-FAFD14ED2899}" type="presParOf" srcId="{AE1115C8-DDAA-463A-9831-4A1976174FBC}" destId="{C6F19174-16A5-4316-8427-A1D54CB1E039}" srcOrd="1" destOrd="0" presId="urn:microsoft.com/office/officeart/2005/8/layout/vList3#1"/>
    <dgm:cxn modelId="{9A452DEF-F056-46A3-A1C1-AD0A3BA64FBF}" type="presParOf" srcId="{59E77427-45A9-4A7A-B423-F17C674093BD}" destId="{1E3C1D58-2A7E-49D1-8906-8643A41BB8A7}" srcOrd="1" destOrd="0" presId="urn:microsoft.com/office/officeart/2005/8/layout/vList3#1"/>
    <dgm:cxn modelId="{1A4CF891-F647-494F-A429-27CF93CBFDCA}" type="presParOf" srcId="{59E77427-45A9-4A7A-B423-F17C674093BD}" destId="{B23C8920-8FE9-4F41-844B-FA301BA3094C}" srcOrd="2" destOrd="0" presId="urn:microsoft.com/office/officeart/2005/8/layout/vList3#1"/>
    <dgm:cxn modelId="{C48F7E32-6493-4187-81CE-97012949C7A8}" type="presParOf" srcId="{B23C8920-8FE9-4F41-844B-FA301BA3094C}" destId="{C556A8BA-DD00-46E9-9C24-A22170EC975F}" srcOrd="0" destOrd="0" presId="urn:microsoft.com/office/officeart/2005/8/layout/vList3#1"/>
    <dgm:cxn modelId="{D28AB28A-8551-499A-9065-58D2E5329473}" type="presParOf" srcId="{B23C8920-8FE9-4F41-844B-FA301BA3094C}" destId="{4022109C-A40E-4908-9976-2DAAC55D7A05}" srcOrd="1" destOrd="0" presId="urn:microsoft.com/office/officeart/2005/8/layout/vList3#1"/>
    <dgm:cxn modelId="{1B4C8585-1D5F-4B6B-A1B9-E6FFE836D5B2}" type="presParOf" srcId="{59E77427-45A9-4A7A-B423-F17C674093BD}" destId="{362977A1-0EAD-4775-B926-25F385BA7F26}" srcOrd="3" destOrd="0" presId="urn:microsoft.com/office/officeart/2005/8/layout/vList3#1"/>
    <dgm:cxn modelId="{EEC754BA-4388-4ACB-9387-476800CFD118}" type="presParOf" srcId="{59E77427-45A9-4A7A-B423-F17C674093BD}" destId="{20582230-BAA2-4BA9-ACDD-B6F3D8E84FB3}" srcOrd="4" destOrd="0" presId="urn:microsoft.com/office/officeart/2005/8/layout/vList3#1"/>
    <dgm:cxn modelId="{A4F04C90-EE0A-48A7-8E5C-6171611AA18A}" type="presParOf" srcId="{20582230-BAA2-4BA9-ACDD-B6F3D8E84FB3}" destId="{3967184C-BD12-460F-ACCE-29FCA8B808CD}" srcOrd="0" destOrd="0" presId="urn:microsoft.com/office/officeart/2005/8/layout/vList3#1"/>
    <dgm:cxn modelId="{0E8DC38D-D16E-44A1-8A3B-94FAD580AF7B}" type="presParOf" srcId="{20582230-BAA2-4BA9-ACDD-B6F3D8E84FB3}" destId="{3CAE9969-6C43-483A-975C-D84E0F546C79}" srcOrd="1" destOrd="0" presId="urn:microsoft.com/office/officeart/2005/8/layout/vList3#1"/>
    <dgm:cxn modelId="{E32BCB40-FE37-4BAF-8690-44F518318A26}" type="presParOf" srcId="{59E77427-45A9-4A7A-B423-F17C674093BD}" destId="{8A4DCBB7-DEAB-4795-A0AC-E6D41B653DCA}" srcOrd="5" destOrd="0" presId="urn:microsoft.com/office/officeart/2005/8/layout/vList3#1"/>
    <dgm:cxn modelId="{9902B78D-1702-45F5-A4D0-6DA353535C52}" type="presParOf" srcId="{59E77427-45A9-4A7A-B423-F17C674093BD}" destId="{06E8BFDF-D657-41BB-AF11-A9F8A505B46E}" srcOrd="6" destOrd="0" presId="urn:microsoft.com/office/officeart/2005/8/layout/vList3#1"/>
    <dgm:cxn modelId="{B18BE6EE-B424-4ECF-9C27-082EFAEDED38}" type="presParOf" srcId="{06E8BFDF-D657-41BB-AF11-A9F8A505B46E}" destId="{911CDC60-C297-496C-B2AD-D653EEF9CFFD}" srcOrd="0" destOrd="0" presId="urn:microsoft.com/office/officeart/2005/8/layout/vList3#1"/>
    <dgm:cxn modelId="{F291CE36-CFF2-409A-895F-8CE4ACF8961B}" type="presParOf" srcId="{06E8BFDF-D657-41BB-AF11-A9F8A505B46E}" destId="{FF172A36-7707-4A45-B7BF-380226EE3929}" srcOrd="1" destOrd="0" presId="urn:microsoft.com/office/officeart/2005/8/layout/vList3#1"/>
    <dgm:cxn modelId="{21F98F76-01DF-4F98-B5A8-EE0FDE0B3E9F}" type="presParOf" srcId="{59E77427-45A9-4A7A-B423-F17C674093BD}" destId="{D9606EDD-D28B-4892-BBE0-DE7E18609280}" srcOrd="7" destOrd="0" presId="urn:microsoft.com/office/officeart/2005/8/layout/vList3#1"/>
    <dgm:cxn modelId="{B1214B3E-DD7E-46AC-9852-2ECE33EAADDC}" type="presParOf" srcId="{59E77427-45A9-4A7A-B423-F17C674093BD}" destId="{ABAAD69E-FC75-4747-9C06-39BE7D91E139}" srcOrd="8" destOrd="0" presId="urn:microsoft.com/office/officeart/2005/8/layout/vList3#1"/>
    <dgm:cxn modelId="{C487FCF4-A6BD-49A3-B5E2-5AFF8C661E72}" type="presParOf" srcId="{ABAAD69E-FC75-4747-9C06-39BE7D91E139}" destId="{78DF604E-DC1D-4CB1-A2F5-D9ABBC0B41A7}" srcOrd="0" destOrd="0" presId="urn:microsoft.com/office/officeart/2005/8/layout/vList3#1"/>
    <dgm:cxn modelId="{5C631804-CD2E-46F8-AAC1-6C07DBAB2F4E}" type="presParOf" srcId="{ABAAD69E-FC75-4747-9C06-39BE7D91E139}" destId="{2F7FC584-9CD7-4BB5-B7BF-0851ABD8E6BF}" srcOrd="1" destOrd="0" presId="urn:microsoft.com/office/officeart/2005/8/layout/vList3#1"/>
    <dgm:cxn modelId="{6CDDF268-C227-4EC3-A0F7-FD389ABD07AC}" type="presParOf" srcId="{59E77427-45A9-4A7A-B423-F17C674093BD}" destId="{739751B4-F29F-4524-A5DD-9EBB229BF0B4}" srcOrd="9" destOrd="0" presId="urn:microsoft.com/office/officeart/2005/8/layout/vList3#1"/>
    <dgm:cxn modelId="{29490755-61CC-46D0-BD25-A82170D2F7F0}" type="presParOf" srcId="{59E77427-45A9-4A7A-B423-F17C674093BD}" destId="{F31A569D-38E9-49F3-A7D1-70746FAF454C}" srcOrd="10" destOrd="0" presId="urn:microsoft.com/office/officeart/2005/8/layout/vList3#1"/>
    <dgm:cxn modelId="{AD02239E-D087-4079-A267-BF5063CC4943}" type="presParOf" srcId="{F31A569D-38E9-49F3-A7D1-70746FAF454C}" destId="{0D426F37-7948-426E-ACF2-2B41732E69AF}" srcOrd="0" destOrd="0" presId="urn:microsoft.com/office/officeart/2005/8/layout/vList3#1"/>
    <dgm:cxn modelId="{56A8D5C8-BC1A-4975-B293-9CD3D801F175}" type="presParOf" srcId="{F31A569D-38E9-49F3-A7D1-70746FAF454C}" destId="{DE464A9D-791D-4635-A568-1645F114E312}" srcOrd="1" destOrd="0" presId="urn:microsoft.com/office/officeart/2005/8/layout/vList3#1"/>
    <dgm:cxn modelId="{8748E3A9-FC87-4744-B022-D63FC7F22ADF}" type="presParOf" srcId="{59E77427-45A9-4A7A-B423-F17C674093BD}" destId="{117E7FF0-6DB5-45F0-A739-CBD31C08A784}" srcOrd="11" destOrd="0" presId="urn:microsoft.com/office/officeart/2005/8/layout/vList3#1"/>
    <dgm:cxn modelId="{F9801F1E-84C7-4037-96E3-E5BA95DCC969}" type="presParOf" srcId="{59E77427-45A9-4A7A-B423-F17C674093BD}" destId="{C0BBBF9A-88D5-4CD0-942A-9F9786E93DD9}" srcOrd="12" destOrd="0" presId="urn:microsoft.com/office/officeart/2005/8/layout/vList3#1"/>
    <dgm:cxn modelId="{58938AB5-C2DA-442D-B99F-97665E7BE417}" type="presParOf" srcId="{C0BBBF9A-88D5-4CD0-942A-9F9786E93DD9}" destId="{07C84DFE-C5DE-4DF9-9DC8-0D2E322BB121}" srcOrd="0" destOrd="0" presId="urn:microsoft.com/office/officeart/2005/8/layout/vList3#1"/>
    <dgm:cxn modelId="{0276ED40-BD13-45B3-9BE0-F3AD4E6A9B4B}" type="presParOf" srcId="{C0BBBF9A-88D5-4CD0-942A-9F9786E93DD9}" destId="{9F59EA5A-E2C3-4545-9423-82CB3DCF2DF9}" srcOrd="1" destOrd="0" presId="urn:microsoft.com/office/officeart/2005/8/layout/vList3#1"/>
    <dgm:cxn modelId="{A547C615-824E-4DDE-94EA-EFC094FE4CAD}" type="presParOf" srcId="{59E77427-45A9-4A7A-B423-F17C674093BD}" destId="{C061E84C-C5CD-4403-8625-F8C5852C286E}" srcOrd="13" destOrd="0" presId="urn:microsoft.com/office/officeart/2005/8/layout/vList3#1"/>
    <dgm:cxn modelId="{4BC7769B-91DF-47EF-9A2E-4DA91E63DC2F}" type="presParOf" srcId="{59E77427-45A9-4A7A-B423-F17C674093BD}" destId="{2E2239D5-BDE2-4E60-860B-5806E010159F}" srcOrd="14" destOrd="0" presId="urn:microsoft.com/office/officeart/2005/8/layout/vList3#1"/>
    <dgm:cxn modelId="{EF981EEF-56F1-4076-9D47-3C9DC2D81BB0}" type="presParOf" srcId="{2E2239D5-BDE2-4E60-860B-5806E010159F}" destId="{AE9C092F-0525-4363-831C-0811DCEF6DFA}" srcOrd="0" destOrd="0" presId="urn:microsoft.com/office/officeart/2005/8/layout/vList3#1"/>
    <dgm:cxn modelId="{29C1B8FF-5F13-41FF-BDE7-A41C4009FE7D}" type="presParOf" srcId="{2E2239D5-BDE2-4E60-860B-5806E010159F}" destId="{E99CBE21-04FE-4BEA-B425-BF6AE03B258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38F382-F363-4422-89DE-93B30FE3E437}" type="doc">
      <dgm:prSet loTypeId="urn:microsoft.com/office/officeart/2005/8/layout/pyramid2" loCatId="list" qsTypeId="urn:microsoft.com/office/officeart/2005/8/quickstyle/3d2#6" qsCatId="3D" csTypeId="urn:microsoft.com/office/officeart/2005/8/colors/accent3_4" csCatId="accent3" phldr="1"/>
      <dgm:spPr/>
    </dgm:pt>
    <dgm:pt modelId="{A8BADC43-2450-4B0E-B53C-DFF8C78B7DBE}">
      <dgm:prSet phldrT="[Текст]" custT="1"/>
      <dgm:spPr/>
      <dgm:t>
        <a:bodyPr/>
        <a:lstStyle/>
        <a:p>
          <a:r>
            <a:rPr lang="ru-RU" sz="2400" b="1" dirty="0" err="1">
              <a:latin typeface="+mn-lt"/>
            </a:rPr>
            <a:t>Вроджені</a:t>
          </a:r>
          <a:r>
            <a:rPr lang="ru-RU" sz="2400" b="1" dirty="0">
              <a:latin typeface="+mn-lt"/>
            </a:rPr>
            <a:t> </a:t>
          </a:r>
          <a:r>
            <a:rPr lang="ru-RU" sz="2400" b="1" dirty="0" err="1">
              <a:latin typeface="+mn-lt"/>
            </a:rPr>
            <a:t>зміни</a:t>
          </a:r>
          <a:r>
            <a:rPr lang="ru-RU" sz="2400" b="1" dirty="0">
              <a:latin typeface="+mn-lt"/>
            </a:rPr>
            <a:t> очного </a:t>
          </a:r>
          <a:r>
            <a:rPr lang="ru-RU" sz="2400" b="1" dirty="0" err="1">
              <a:latin typeface="+mn-lt"/>
            </a:rPr>
            <a:t>яблука</a:t>
          </a:r>
          <a:endParaRPr lang="ru-RU" sz="2400" b="1" dirty="0">
            <a:latin typeface="+mn-lt"/>
          </a:endParaRPr>
        </a:p>
      </dgm:t>
    </dgm:pt>
    <dgm:pt modelId="{66C269B6-1CE6-4429-A7D1-173B940DFD17}" type="parTrans" cxnId="{8ACF9F54-A46E-4B93-AEFC-8FD7D09C5DB7}">
      <dgm:prSet/>
      <dgm:spPr/>
      <dgm:t>
        <a:bodyPr/>
        <a:lstStyle/>
        <a:p>
          <a:endParaRPr lang="ru-RU"/>
        </a:p>
      </dgm:t>
    </dgm:pt>
    <dgm:pt modelId="{2F6001DB-0076-461D-9238-B005BE593379}" type="sibTrans" cxnId="{8ACF9F54-A46E-4B93-AEFC-8FD7D09C5DB7}">
      <dgm:prSet/>
      <dgm:spPr/>
      <dgm:t>
        <a:bodyPr/>
        <a:lstStyle/>
        <a:p>
          <a:endParaRPr lang="ru-RU"/>
        </a:p>
      </dgm:t>
    </dgm:pt>
    <dgm:pt modelId="{23484ECA-A086-4C48-B746-104D785977D3}">
      <dgm:prSet phldrT="[Текст]" custT="1"/>
      <dgm:spPr/>
      <dgm:t>
        <a:bodyPr/>
        <a:lstStyle/>
        <a:p>
          <a:r>
            <a:rPr lang="ru-RU" sz="2800" b="1" dirty="0" err="1"/>
            <a:t>Травми</a:t>
          </a:r>
          <a:r>
            <a:rPr lang="ru-RU" sz="2800" b="1" dirty="0"/>
            <a:t> очей</a:t>
          </a:r>
        </a:p>
      </dgm:t>
    </dgm:pt>
    <dgm:pt modelId="{5CFEE7D8-E718-4826-84D5-0815783A387A}" type="parTrans" cxnId="{7BD08648-08F4-445B-B84F-63DC9A40B0C5}">
      <dgm:prSet/>
      <dgm:spPr/>
      <dgm:t>
        <a:bodyPr/>
        <a:lstStyle/>
        <a:p>
          <a:endParaRPr lang="ru-RU"/>
        </a:p>
      </dgm:t>
    </dgm:pt>
    <dgm:pt modelId="{F259E895-0047-4B73-9581-887AA59874AF}" type="sibTrans" cxnId="{7BD08648-08F4-445B-B84F-63DC9A40B0C5}">
      <dgm:prSet/>
      <dgm:spPr/>
      <dgm:t>
        <a:bodyPr/>
        <a:lstStyle/>
        <a:p>
          <a:endParaRPr lang="ru-RU"/>
        </a:p>
      </dgm:t>
    </dgm:pt>
    <dgm:pt modelId="{1389B5E4-7F23-4E85-A741-FAC6AC44B278}">
      <dgm:prSet phldrT="[Текст]" custT="1"/>
      <dgm:spPr/>
      <dgm:t>
        <a:bodyPr/>
        <a:lstStyle/>
        <a:p>
          <a:r>
            <a:rPr lang="ru-RU" sz="2400" b="1" dirty="0" err="1"/>
            <a:t>Тривала</a:t>
          </a:r>
          <a:r>
            <a:rPr lang="ru-RU" sz="2400" b="1" dirty="0"/>
            <a:t> робота за </a:t>
          </a:r>
          <a:r>
            <a:rPr lang="ru-RU" sz="2400" b="1" dirty="0" err="1"/>
            <a:t>комп'ютері</a:t>
          </a:r>
          <a:endParaRPr lang="ru-RU" sz="2400" b="1" dirty="0"/>
        </a:p>
      </dgm:t>
    </dgm:pt>
    <dgm:pt modelId="{F14741B6-1D01-4DD7-837C-0E470AF52EA6}" type="parTrans" cxnId="{205E0DCD-17D2-4D05-BA9D-3E466F083368}">
      <dgm:prSet/>
      <dgm:spPr/>
      <dgm:t>
        <a:bodyPr/>
        <a:lstStyle/>
        <a:p>
          <a:endParaRPr lang="ru-RU"/>
        </a:p>
      </dgm:t>
    </dgm:pt>
    <dgm:pt modelId="{0CA21B99-9B88-4E76-A70C-0B08E6BF20FC}" type="sibTrans" cxnId="{205E0DCD-17D2-4D05-BA9D-3E466F083368}">
      <dgm:prSet/>
      <dgm:spPr/>
      <dgm:t>
        <a:bodyPr/>
        <a:lstStyle/>
        <a:p>
          <a:endParaRPr lang="ru-RU"/>
        </a:p>
      </dgm:t>
    </dgm:pt>
    <dgm:pt modelId="{426FAF37-9177-4B6A-AC68-70B12B8F7E78}">
      <dgm:prSet custT="1"/>
      <dgm:spPr/>
      <dgm:t>
        <a:bodyPr/>
        <a:lstStyle/>
        <a:p>
          <a:r>
            <a:rPr lang="ru-RU" sz="2400" b="1" dirty="0" err="1"/>
            <a:t>Інфекційнезахворювання</a:t>
          </a:r>
          <a:endParaRPr lang="ru-RU" sz="2400" b="1" dirty="0"/>
        </a:p>
      </dgm:t>
    </dgm:pt>
    <dgm:pt modelId="{0C60DF6B-B164-4672-B2A0-F60227BEF83F}" type="parTrans" cxnId="{C521C9D9-8308-45EE-B4C2-D8B12BB55505}">
      <dgm:prSet/>
      <dgm:spPr/>
      <dgm:t>
        <a:bodyPr/>
        <a:lstStyle/>
        <a:p>
          <a:endParaRPr lang="ru-RU"/>
        </a:p>
      </dgm:t>
    </dgm:pt>
    <dgm:pt modelId="{27E249C7-638D-4C8B-BF59-7A4E09F2B481}" type="sibTrans" cxnId="{C521C9D9-8308-45EE-B4C2-D8B12BB55505}">
      <dgm:prSet/>
      <dgm:spPr/>
      <dgm:t>
        <a:bodyPr/>
        <a:lstStyle/>
        <a:p>
          <a:endParaRPr lang="ru-RU"/>
        </a:p>
      </dgm:t>
    </dgm:pt>
    <dgm:pt modelId="{4D8BA0AD-9451-4448-8D4B-1884ACDA5B64}">
      <dgm:prSet custT="1"/>
      <dgm:spPr/>
      <dgm:t>
        <a:bodyPr/>
        <a:lstStyle/>
        <a:p>
          <a:r>
            <a:rPr lang="uk-UA" sz="2400" b="1" dirty="0"/>
            <a:t>Недотримання</a:t>
          </a:r>
          <a:r>
            <a:rPr lang="uk-UA" sz="2400" b="1" baseline="0" dirty="0"/>
            <a:t> правил гігієни</a:t>
          </a:r>
          <a:endParaRPr lang="ru-RU" sz="2400" b="1" dirty="0"/>
        </a:p>
      </dgm:t>
    </dgm:pt>
    <dgm:pt modelId="{47D33CBC-B667-4B68-ADB6-42792005B465}" type="parTrans" cxnId="{E3EAA40C-010C-4CAA-8E36-32934EF494EE}">
      <dgm:prSet/>
      <dgm:spPr/>
      <dgm:t>
        <a:bodyPr/>
        <a:lstStyle/>
        <a:p>
          <a:endParaRPr lang="ru-RU"/>
        </a:p>
      </dgm:t>
    </dgm:pt>
    <dgm:pt modelId="{D05C0F5B-F0FA-4548-916F-39A54AAADF20}" type="sibTrans" cxnId="{E3EAA40C-010C-4CAA-8E36-32934EF494EE}">
      <dgm:prSet/>
      <dgm:spPr/>
      <dgm:t>
        <a:bodyPr/>
        <a:lstStyle/>
        <a:p>
          <a:endParaRPr lang="ru-RU"/>
        </a:p>
      </dgm:t>
    </dgm:pt>
    <dgm:pt modelId="{E2118A20-A3D8-4492-BBBE-1EC548C56679}">
      <dgm:prSet/>
      <dgm:spPr/>
      <dgm:t>
        <a:bodyPr/>
        <a:lstStyle/>
        <a:p>
          <a:r>
            <a:rPr lang="ru-RU" b="1" dirty="0" err="1"/>
            <a:t>Погане</a:t>
          </a:r>
          <a:r>
            <a:rPr lang="ru-RU" b="1" dirty="0"/>
            <a:t> </a:t>
          </a:r>
          <a:r>
            <a:rPr lang="ru-RU" b="1" dirty="0" err="1"/>
            <a:t>освітлення</a:t>
          </a:r>
          <a:endParaRPr lang="ru-RU" b="1" dirty="0"/>
        </a:p>
      </dgm:t>
    </dgm:pt>
    <dgm:pt modelId="{61648537-9B28-45D2-9704-00299BA0E098}" type="parTrans" cxnId="{8CD203A2-34F0-43EC-B16B-4EB6FBB0DB02}">
      <dgm:prSet/>
      <dgm:spPr/>
      <dgm:t>
        <a:bodyPr/>
        <a:lstStyle/>
        <a:p>
          <a:endParaRPr lang="ru-RU"/>
        </a:p>
      </dgm:t>
    </dgm:pt>
    <dgm:pt modelId="{2D4FCD6F-BFD3-4CE9-A9D3-F9C1BF459353}" type="sibTrans" cxnId="{8CD203A2-34F0-43EC-B16B-4EB6FBB0DB02}">
      <dgm:prSet/>
      <dgm:spPr/>
      <dgm:t>
        <a:bodyPr/>
        <a:lstStyle/>
        <a:p>
          <a:endParaRPr lang="ru-RU"/>
        </a:p>
      </dgm:t>
    </dgm:pt>
    <dgm:pt modelId="{5A1921B8-F93C-412F-AE2E-8D3F5A51893A}">
      <dgm:prSet/>
      <dgm:spPr/>
      <dgm:t>
        <a:bodyPr/>
        <a:lstStyle/>
        <a:p>
          <a:r>
            <a:rPr lang="ru-RU" b="1" dirty="0" err="1"/>
            <a:t>Читання</a:t>
          </a:r>
          <a:r>
            <a:rPr lang="ru-RU" b="1" dirty="0"/>
            <a:t> </a:t>
          </a:r>
          <a:r>
            <a:rPr lang="ru-RU" b="1" dirty="0" err="1"/>
            <a:t>лежачи</a:t>
          </a:r>
          <a:endParaRPr lang="ru-RU" b="1" dirty="0"/>
        </a:p>
      </dgm:t>
    </dgm:pt>
    <dgm:pt modelId="{F374EDAE-ECEC-4ACE-8ED4-A0E9F935914B}" type="parTrans" cxnId="{CBBC4B08-E7F0-4988-AE75-FA65630E751C}">
      <dgm:prSet/>
      <dgm:spPr/>
      <dgm:t>
        <a:bodyPr/>
        <a:lstStyle/>
        <a:p>
          <a:endParaRPr lang="ru-RU"/>
        </a:p>
      </dgm:t>
    </dgm:pt>
    <dgm:pt modelId="{EC734461-5795-48C5-8C8E-1E72FD02F2B1}" type="sibTrans" cxnId="{CBBC4B08-E7F0-4988-AE75-FA65630E751C}">
      <dgm:prSet/>
      <dgm:spPr/>
      <dgm:t>
        <a:bodyPr/>
        <a:lstStyle/>
        <a:p>
          <a:endParaRPr lang="ru-RU"/>
        </a:p>
      </dgm:t>
    </dgm:pt>
    <dgm:pt modelId="{003CFFC1-26AD-446C-B772-C99E2FA69D4D}" type="pres">
      <dgm:prSet presAssocID="{0138F382-F363-4422-89DE-93B30FE3E437}" presName="compositeShape" presStyleCnt="0">
        <dgm:presLayoutVars>
          <dgm:dir/>
          <dgm:resizeHandles/>
        </dgm:presLayoutVars>
      </dgm:prSet>
      <dgm:spPr/>
    </dgm:pt>
    <dgm:pt modelId="{04B3ACD4-EC5E-48A2-A430-8093B22FB326}" type="pres">
      <dgm:prSet presAssocID="{0138F382-F363-4422-89DE-93B30FE3E437}" presName="pyramid" presStyleLbl="node1" presStyleIdx="0" presStyleCnt="1"/>
      <dgm:spPr>
        <a:gradFill flip="none" rotWithShape="0">
          <a:gsLst>
            <a:gs pos="0">
              <a:schemeClr val="accent1">
                <a:lumMod val="50000"/>
                <a:shade val="30000"/>
                <a:satMod val="115000"/>
              </a:schemeClr>
            </a:gs>
            <a:gs pos="50000">
              <a:schemeClr val="accent1">
                <a:lumMod val="50000"/>
                <a:shade val="67500"/>
                <a:satMod val="115000"/>
              </a:schemeClr>
            </a:gs>
            <a:gs pos="100000">
              <a:schemeClr val="accent1">
                <a:lumMod val="50000"/>
                <a:shade val="100000"/>
                <a:satMod val="115000"/>
              </a:schemeClr>
            </a:gs>
          </a:gsLst>
          <a:lin ang="16200000" scaled="1"/>
          <a:tileRect/>
        </a:gradFill>
      </dgm:spPr>
    </dgm:pt>
    <dgm:pt modelId="{A64BC445-E8C5-4BCB-8B0D-8521092977E8}" type="pres">
      <dgm:prSet presAssocID="{0138F382-F363-4422-89DE-93B30FE3E437}" presName="theList" presStyleCnt="0"/>
      <dgm:spPr/>
    </dgm:pt>
    <dgm:pt modelId="{4F13C362-31CD-45CA-9AA8-F9AD6B8B6A75}" type="pres">
      <dgm:prSet presAssocID="{A8BADC43-2450-4B0E-B53C-DFF8C78B7DBE}" presName="aNode" presStyleLbl="fgAcc1" presStyleIdx="0" presStyleCnt="7">
        <dgm:presLayoutVars>
          <dgm:bulletEnabled val="1"/>
        </dgm:presLayoutVars>
      </dgm:prSet>
      <dgm:spPr/>
    </dgm:pt>
    <dgm:pt modelId="{05FBF76A-5B4D-4F30-B4D3-72847C9BFFBA}" type="pres">
      <dgm:prSet presAssocID="{A8BADC43-2450-4B0E-B53C-DFF8C78B7DBE}" presName="aSpace" presStyleCnt="0"/>
      <dgm:spPr/>
    </dgm:pt>
    <dgm:pt modelId="{6169DF9F-43D9-477F-9C6C-92514A3D33AF}" type="pres">
      <dgm:prSet presAssocID="{23484ECA-A086-4C48-B746-104D785977D3}" presName="aNode" presStyleLbl="fgAcc1" presStyleIdx="1" presStyleCnt="7" custLinFactY="5423" custLinFactNeighborX="805" custLinFactNeighborY="100000">
        <dgm:presLayoutVars>
          <dgm:bulletEnabled val="1"/>
        </dgm:presLayoutVars>
      </dgm:prSet>
      <dgm:spPr/>
    </dgm:pt>
    <dgm:pt modelId="{D7FD0121-DE61-42D0-8D17-1E49E9020FAF}" type="pres">
      <dgm:prSet presAssocID="{23484ECA-A086-4C48-B746-104D785977D3}" presName="aSpace" presStyleCnt="0"/>
      <dgm:spPr/>
    </dgm:pt>
    <dgm:pt modelId="{4B84FC91-4DF3-4140-B2DC-5139D5651355}" type="pres">
      <dgm:prSet presAssocID="{426FAF37-9177-4B6A-AC68-70B12B8F7E78}" presName="aNode" presStyleLbl="fgAcc1" presStyleIdx="2" presStyleCnt="7" custLinFactY="7413" custLinFactNeighborX="805" custLinFactNeighborY="100000">
        <dgm:presLayoutVars>
          <dgm:bulletEnabled val="1"/>
        </dgm:presLayoutVars>
      </dgm:prSet>
      <dgm:spPr/>
    </dgm:pt>
    <dgm:pt modelId="{6D856F2A-158E-45CA-9E45-AB2CFA817EC7}" type="pres">
      <dgm:prSet presAssocID="{426FAF37-9177-4B6A-AC68-70B12B8F7E78}" presName="aSpace" presStyleCnt="0"/>
      <dgm:spPr/>
    </dgm:pt>
    <dgm:pt modelId="{F972E2D3-7B4D-417F-9B53-EC8D92EA3105}" type="pres">
      <dgm:prSet presAssocID="{1389B5E4-7F23-4E85-A741-FAC6AC44B278}" presName="aNode" presStyleLbl="fgAcc1" presStyleIdx="3" presStyleCnt="7" custLinFactY="20852" custLinFactNeighborX="216" custLinFactNeighborY="100000">
        <dgm:presLayoutVars>
          <dgm:bulletEnabled val="1"/>
        </dgm:presLayoutVars>
      </dgm:prSet>
      <dgm:spPr/>
    </dgm:pt>
    <dgm:pt modelId="{8E3BF830-8B0B-4E7E-92A0-9942B71221F9}" type="pres">
      <dgm:prSet presAssocID="{1389B5E4-7F23-4E85-A741-FAC6AC44B278}" presName="aSpace" presStyleCnt="0"/>
      <dgm:spPr/>
    </dgm:pt>
    <dgm:pt modelId="{56D2D5B5-AC03-43AD-8F77-2F4E06708EF3}" type="pres">
      <dgm:prSet presAssocID="{E2118A20-A3D8-4492-BBBE-1EC548C56679}" presName="aNode" presStyleLbl="fgAcc1" presStyleIdx="4" presStyleCnt="7" custLinFactY="34291" custLinFactNeighborX="47" custLinFactNeighborY="100000">
        <dgm:presLayoutVars>
          <dgm:bulletEnabled val="1"/>
        </dgm:presLayoutVars>
      </dgm:prSet>
      <dgm:spPr/>
    </dgm:pt>
    <dgm:pt modelId="{B3B9258B-469B-4E9B-AED7-70938276597E}" type="pres">
      <dgm:prSet presAssocID="{E2118A20-A3D8-4492-BBBE-1EC548C56679}" presName="aSpace" presStyleCnt="0"/>
      <dgm:spPr/>
    </dgm:pt>
    <dgm:pt modelId="{B1A87862-C5B0-49C0-B70B-8D50C85C6C34}" type="pres">
      <dgm:prSet presAssocID="{4D8BA0AD-9451-4448-8D4B-1884ACDA5B64}" presName="aNode" presStyleLbl="fgAcc1" presStyleIdx="5" presStyleCnt="7" custLinFactY="43555" custLinFactNeighborX="805" custLinFactNeighborY="100000">
        <dgm:presLayoutVars>
          <dgm:bulletEnabled val="1"/>
        </dgm:presLayoutVars>
      </dgm:prSet>
      <dgm:spPr/>
    </dgm:pt>
    <dgm:pt modelId="{C607EBEA-C94F-421C-B402-B447E2304E74}" type="pres">
      <dgm:prSet presAssocID="{4D8BA0AD-9451-4448-8D4B-1884ACDA5B64}" presName="aSpace" presStyleCnt="0"/>
      <dgm:spPr/>
    </dgm:pt>
    <dgm:pt modelId="{935575F5-F1D1-48D8-9CDF-937FDD461B26}" type="pres">
      <dgm:prSet presAssocID="{5A1921B8-F93C-412F-AE2E-8D3F5A51893A}" presName="aNode" presStyleLbl="fgAcc1" presStyleIdx="6" presStyleCnt="7" custLinFactY="55445" custLinFactNeighborX="805" custLinFactNeighborY="100000">
        <dgm:presLayoutVars>
          <dgm:bulletEnabled val="1"/>
        </dgm:presLayoutVars>
      </dgm:prSet>
      <dgm:spPr/>
    </dgm:pt>
    <dgm:pt modelId="{E702DDC1-4B40-42FB-A6D1-78E1B26FA2CC}" type="pres">
      <dgm:prSet presAssocID="{5A1921B8-F93C-412F-AE2E-8D3F5A51893A}" presName="aSpace" presStyleCnt="0"/>
      <dgm:spPr/>
    </dgm:pt>
  </dgm:ptLst>
  <dgm:cxnLst>
    <dgm:cxn modelId="{CBBC4B08-E7F0-4988-AE75-FA65630E751C}" srcId="{0138F382-F363-4422-89DE-93B30FE3E437}" destId="{5A1921B8-F93C-412F-AE2E-8D3F5A51893A}" srcOrd="6" destOrd="0" parTransId="{F374EDAE-ECEC-4ACE-8ED4-A0E9F935914B}" sibTransId="{EC734461-5795-48C5-8C8E-1E72FD02F2B1}"/>
    <dgm:cxn modelId="{EB096309-DA43-45F4-859A-53B0D1BDB2F2}" type="presOf" srcId="{0138F382-F363-4422-89DE-93B30FE3E437}" destId="{003CFFC1-26AD-446C-B772-C99E2FA69D4D}" srcOrd="0" destOrd="0" presId="urn:microsoft.com/office/officeart/2005/8/layout/pyramid2"/>
    <dgm:cxn modelId="{E3EAA40C-010C-4CAA-8E36-32934EF494EE}" srcId="{0138F382-F363-4422-89DE-93B30FE3E437}" destId="{4D8BA0AD-9451-4448-8D4B-1884ACDA5B64}" srcOrd="5" destOrd="0" parTransId="{47D33CBC-B667-4B68-ADB6-42792005B465}" sibTransId="{D05C0F5B-F0FA-4548-916F-39A54AAADF20}"/>
    <dgm:cxn modelId="{CBC68225-9212-4CAD-9133-3AF734B60535}" type="presOf" srcId="{1389B5E4-7F23-4E85-A741-FAC6AC44B278}" destId="{F972E2D3-7B4D-417F-9B53-EC8D92EA3105}" srcOrd="0" destOrd="0" presId="urn:microsoft.com/office/officeart/2005/8/layout/pyramid2"/>
    <dgm:cxn modelId="{ECDE4C42-471F-4A68-ADBB-D3C748C5E5B9}" type="presOf" srcId="{A8BADC43-2450-4B0E-B53C-DFF8C78B7DBE}" destId="{4F13C362-31CD-45CA-9AA8-F9AD6B8B6A75}" srcOrd="0" destOrd="0" presId="urn:microsoft.com/office/officeart/2005/8/layout/pyramid2"/>
    <dgm:cxn modelId="{FBAF2865-7091-4F51-B648-00D2BBCCA823}" type="presOf" srcId="{4D8BA0AD-9451-4448-8D4B-1884ACDA5B64}" destId="{B1A87862-C5B0-49C0-B70B-8D50C85C6C34}" srcOrd="0" destOrd="0" presId="urn:microsoft.com/office/officeart/2005/8/layout/pyramid2"/>
    <dgm:cxn modelId="{7BD08648-08F4-445B-B84F-63DC9A40B0C5}" srcId="{0138F382-F363-4422-89DE-93B30FE3E437}" destId="{23484ECA-A086-4C48-B746-104D785977D3}" srcOrd="1" destOrd="0" parTransId="{5CFEE7D8-E718-4826-84D5-0815783A387A}" sibTransId="{F259E895-0047-4B73-9581-887AA59874AF}"/>
    <dgm:cxn modelId="{8ACF9F54-A46E-4B93-AEFC-8FD7D09C5DB7}" srcId="{0138F382-F363-4422-89DE-93B30FE3E437}" destId="{A8BADC43-2450-4B0E-B53C-DFF8C78B7DBE}" srcOrd="0" destOrd="0" parTransId="{66C269B6-1CE6-4429-A7D1-173B940DFD17}" sibTransId="{2F6001DB-0076-461D-9238-B005BE593379}"/>
    <dgm:cxn modelId="{8CD203A2-34F0-43EC-B16B-4EB6FBB0DB02}" srcId="{0138F382-F363-4422-89DE-93B30FE3E437}" destId="{E2118A20-A3D8-4492-BBBE-1EC548C56679}" srcOrd="4" destOrd="0" parTransId="{61648537-9B28-45D2-9704-00299BA0E098}" sibTransId="{2D4FCD6F-BFD3-4CE9-A9D3-F9C1BF459353}"/>
    <dgm:cxn modelId="{156095AC-0A7D-487E-AAF2-6560CF8C95DE}" type="presOf" srcId="{23484ECA-A086-4C48-B746-104D785977D3}" destId="{6169DF9F-43D9-477F-9C6C-92514A3D33AF}" srcOrd="0" destOrd="0" presId="urn:microsoft.com/office/officeart/2005/8/layout/pyramid2"/>
    <dgm:cxn modelId="{21D35CB5-44EF-4F2C-9B68-90680824213D}" type="presOf" srcId="{5A1921B8-F93C-412F-AE2E-8D3F5A51893A}" destId="{935575F5-F1D1-48D8-9CDF-937FDD461B26}" srcOrd="0" destOrd="0" presId="urn:microsoft.com/office/officeart/2005/8/layout/pyramid2"/>
    <dgm:cxn modelId="{205E0DCD-17D2-4D05-BA9D-3E466F083368}" srcId="{0138F382-F363-4422-89DE-93B30FE3E437}" destId="{1389B5E4-7F23-4E85-A741-FAC6AC44B278}" srcOrd="3" destOrd="0" parTransId="{F14741B6-1D01-4DD7-837C-0E470AF52EA6}" sibTransId="{0CA21B99-9B88-4E76-A70C-0B08E6BF20FC}"/>
    <dgm:cxn modelId="{C521C9D9-8308-45EE-B4C2-D8B12BB55505}" srcId="{0138F382-F363-4422-89DE-93B30FE3E437}" destId="{426FAF37-9177-4B6A-AC68-70B12B8F7E78}" srcOrd="2" destOrd="0" parTransId="{0C60DF6B-B164-4672-B2A0-F60227BEF83F}" sibTransId="{27E249C7-638D-4C8B-BF59-7A4E09F2B481}"/>
    <dgm:cxn modelId="{431C4DDD-F612-46B1-9AFC-683D31ECBBDC}" type="presOf" srcId="{E2118A20-A3D8-4492-BBBE-1EC548C56679}" destId="{56D2D5B5-AC03-43AD-8F77-2F4E06708EF3}" srcOrd="0" destOrd="0" presId="urn:microsoft.com/office/officeart/2005/8/layout/pyramid2"/>
    <dgm:cxn modelId="{713887E9-EA50-42D9-AD0E-33B395E41203}" type="presOf" srcId="{426FAF37-9177-4B6A-AC68-70B12B8F7E78}" destId="{4B84FC91-4DF3-4140-B2DC-5139D5651355}" srcOrd="0" destOrd="0" presId="urn:microsoft.com/office/officeart/2005/8/layout/pyramid2"/>
    <dgm:cxn modelId="{3DE50B2B-EA5E-4161-943E-D5027F8F56AC}" type="presParOf" srcId="{003CFFC1-26AD-446C-B772-C99E2FA69D4D}" destId="{04B3ACD4-EC5E-48A2-A430-8093B22FB326}" srcOrd="0" destOrd="0" presId="urn:microsoft.com/office/officeart/2005/8/layout/pyramid2"/>
    <dgm:cxn modelId="{24DEFEBD-8D4C-4B3F-A9AD-FBFF0B67F28C}" type="presParOf" srcId="{003CFFC1-26AD-446C-B772-C99E2FA69D4D}" destId="{A64BC445-E8C5-4BCB-8B0D-8521092977E8}" srcOrd="1" destOrd="0" presId="urn:microsoft.com/office/officeart/2005/8/layout/pyramid2"/>
    <dgm:cxn modelId="{F92E1AA0-FA77-4141-BE07-F1AE465CEEE7}" type="presParOf" srcId="{A64BC445-E8C5-4BCB-8B0D-8521092977E8}" destId="{4F13C362-31CD-45CA-9AA8-F9AD6B8B6A75}" srcOrd="0" destOrd="0" presId="urn:microsoft.com/office/officeart/2005/8/layout/pyramid2"/>
    <dgm:cxn modelId="{670C56DA-7729-40D2-A889-4896459E6223}" type="presParOf" srcId="{A64BC445-E8C5-4BCB-8B0D-8521092977E8}" destId="{05FBF76A-5B4D-4F30-B4D3-72847C9BFFBA}" srcOrd="1" destOrd="0" presId="urn:microsoft.com/office/officeart/2005/8/layout/pyramid2"/>
    <dgm:cxn modelId="{BD70BA2A-B18D-4B38-BBA0-B21E0B5D15E5}" type="presParOf" srcId="{A64BC445-E8C5-4BCB-8B0D-8521092977E8}" destId="{6169DF9F-43D9-477F-9C6C-92514A3D33AF}" srcOrd="2" destOrd="0" presId="urn:microsoft.com/office/officeart/2005/8/layout/pyramid2"/>
    <dgm:cxn modelId="{F213D67B-C86F-4C77-9014-3D6002DC7563}" type="presParOf" srcId="{A64BC445-E8C5-4BCB-8B0D-8521092977E8}" destId="{D7FD0121-DE61-42D0-8D17-1E49E9020FAF}" srcOrd="3" destOrd="0" presId="urn:microsoft.com/office/officeart/2005/8/layout/pyramid2"/>
    <dgm:cxn modelId="{DBDCD877-A521-4BD5-8320-46915BAE1C53}" type="presParOf" srcId="{A64BC445-E8C5-4BCB-8B0D-8521092977E8}" destId="{4B84FC91-4DF3-4140-B2DC-5139D5651355}" srcOrd="4" destOrd="0" presId="urn:microsoft.com/office/officeart/2005/8/layout/pyramid2"/>
    <dgm:cxn modelId="{0AF198A9-5293-4F73-929D-5AF9B9518980}" type="presParOf" srcId="{A64BC445-E8C5-4BCB-8B0D-8521092977E8}" destId="{6D856F2A-158E-45CA-9E45-AB2CFA817EC7}" srcOrd="5" destOrd="0" presId="urn:microsoft.com/office/officeart/2005/8/layout/pyramid2"/>
    <dgm:cxn modelId="{F3D82F43-7A0F-4A39-BF1C-CDCB0A7F9AD0}" type="presParOf" srcId="{A64BC445-E8C5-4BCB-8B0D-8521092977E8}" destId="{F972E2D3-7B4D-417F-9B53-EC8D92EA3105}" srcOrd="6" destOrd="0" presId="urn:microsoft.com/office/officeart/2005/8/layout/pyramid2"/>
    <dgm:cxn modelId="{99F75B6B-1DC3-4669-93B6-AE63923390E7}" type="presParOf" srcId="{A64BC445-E8C5-4BCB-8B0D-8521092977E8}" destId="{8E3BF830-8B0B-4E7E-92A0-9942B71221F9}" srcOrd="7" destOrd="0" presId="urn:microsoft.com/office/officeart/2005/8/layout/pyramid2"/>
    <dgm:cxn modelId="{0A58C69E-B587-4B11-8067-BE13A141CB34}" type="presParOf" srcId="{A64BC445-E8C5-4BCB-8B0D-8521092977E8}" destId="{56D2D5B5-AC03-43AD-8F77-2F4E06708EF3}" srcOrd="8" destOrd="0" presId="urn:microsoft.com/office/officeart/2005/8/layout/pyramid2"/>
    <dgm:cxn modelId="{E43D8EE3-AAEF-4546-8ACA-5D46D9DB5E62}" type="presParOf" srcId="{A64BC445-E8C5-4BCB-8B0D-8521092977E8}" destId="{B3B9258B-469B-4E9B-AED7-70938276597E}" srcOrd="9" destOrd="0" presId="urn:microsoft.com/office/officeart/2005/8/layout/pyramid2"/>
    <dgm:cxn modelId="{182C31FD-D995-41E8-9FC9-9192CA8BAA51}" type="presParOf" srcId="{A64BC445-E8C5-4BCB-8B0D-8521092977E8}" destId="{B1A87862-C5B0-49C0-B70B-8D50C85C6C34}" srcOrd="10" destOrd="0" presId="urn:microsoft.com/office/officeart/2005/8/layout/pyramid2"/>
    <dgm:cxn modelId="{8B09140E-0BE6-4898-996B-AEFE0E7FB461}" type="presParOf" srcId="{A64BC445-E8C5-4BCB-8B0D-8521092977E8}" destId="{C607EBEA-C94F-421C-B402-B447E2304E74}" srcOrd="11" destOrd="0" presId="urn:microsoft.com/office/officeart/2005/8/layout/pyramid2"/>
    <dgm:cxn modelId="{D55DFE99-455B-4A2A-B1D2-1C22FAE92534}" type="presParOf" srcId="{A64BC445-E8C5-4BCB-8B0D-8521092977E8}" destId="{935575F5-F1D1-48D8-9CDF-937FDD461B26}" srcOrd="12" destOrd="0" presId="urn:microsoft.com/office/officeart/2005/8/layout/pyramid2"/>
    <dgm:cxn modelId="{B10DB77D-980C-44F0-80DF-F871C60C50CF}" type="presParOf" srcId="{A64BC445-E8C5-4BCB-8B0D-8521092977E8}" destId="{E702DDC1-4B40-42FB-A6D1-78E1B26FA2CC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19174-16A5-4316-8427-A1D54CB1E039}">
      <dsp:nvSpPr>
        <dsp:cNvPr id="0" name=""/>
        <dsp:cNvSpPr/>
      </dsp:nvSpPr>
      <dsp:spPr>
        <a:xfrm rot="10800000">
          <a:off x="685807" y="1231"/>
          <a:ext cx="7238985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Все око </a:t>
          </a:r>
          <a:r>
            <a:rPr lang="ru-RU" sz="1800" b="1" kern="1200" dirty="0" err="1">
              <a:solidFill>
                <a:schemeClr val="tx1"/>
              </a:solidFill>
            </a:rPr>
            <a:t>важить</a:t>
          </a:r>
          <a:r>
            <a:rPr lang="ru-RU" sz="1800" b="1" kern="1200" dirty="0">
              <a:solidFill>
                <a:schemeClr val="tx1"/>
              </a:solidFill>
            </a:rPr>
            <a:t> 7 </a:t>
          </a:r>
          <a:r>
            <a:rPr lang="ru-RU" sz="1800" b="1" kern="1200" dirty="0" err="1">
              <a:solidFill>
                <a:schemeClr val="tx1"/>
              </a:solidFill>
            </a:rPr>
            <a:t>грамів</a:t>
          </a:r>
          <a:r>
            <a:rPr lang="ru-RU" sz="1800" b="1" kern="1200" dirty="0">
              <a:solidFill>
                <a:schemeClr val="tx1"/>
              </a:solidFill>
            </a:rPr>
            <a:t>, а </a:t>
          </a:r>
          <a:r>
            <a:rPr lang="ru-RU" sz="1800" b="1" kern="1200" dirty="0" err="1">
              <a:solidFill>
                <a:schemeClr val="tx1"/>
              </a:solidFill>
            </a:rPr>
            <a:t>склоподібне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тіло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його</a:t>
          </a:r>
          <a:r>
            <a:rPr lang="ru-RU" sz="1800" b="1" kern="1200" dirty="0">
              <a:solidFill>
                <a:schemeClr val="tx1"/>
              </a:solidFill>
            </a:rPr>
            <a:t> - 4 </a:t>
          </a:r>
          <a:r>
            <a:rPr lang="ru-RU" sz="1800" b="1" kern="1200" dirty="0" err="1">
              <a:solidFill>
                <a:schemeClr val="tx1"/>
              </a:solidFill>
            </a:rPr>
            <a:t>грами</a:t>
          </a:r>
          <a:r>
            <a:rPr lang="ru-RU" sz="1800" b="1" kern="1200" dirty="0">
              <a:solidFill>
                <a:schemeClr val="tx1"/>
              </a:solidFill>
            </a:rPr>
            <a:t>.</a:t>
          </a:r>
          <a:endParaRPr lang="en-US" sz="1800" b="1" kern="1200" dirty="0">
            <a:solidFill>
              <a:schemeClr val="tx1"/>
            </a:solidFill>
          </a:endParaRPr>
        </a:p>
      </dsp:txBody>
      <dsp:txXfrm rot="10800000">
        <a:off x="829471" y="1231"/>
        <a:ext cx="7095321" cy="574656"/>
      </dsp:txXfrm>
    </dsp:sp>
    <dsp:sp modelId="{A5C61BAF-068C-4EAD-B4C7-F15BB6C670C3}">
      <dsp:nvSpPr>
        <dsp:cNvPr id="0" name=""/>
        <dsp:cNvSpPr/>
      </dsp:nvSpPr>
      <dsp:spPr>
        <a:xfrm>
          <a:off x="533398" y="1"/>
          <a:ext cx="574656" cy="574656"/>
        </a:xfrm>
        <a:prstGeom prst="ellipse">
          <a:avLst/>
        </a:prstGeom>
        <a:blipFill>
          <a:blip xmlns:r="http://schemas.openxmlformats.org/officeDocument/2006/relationships" r:embed="rId1" cstate="print"/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2109C-A40E-4908-9976-2DAAC55D7A05}">
      <dsp:nvSpPr>
        <dsp:cNvPr id="0" name=""/>
        <dsp:cNvSpPr/>
      </dsp:nvSpPr>
      <dsp:spPr>
        <a:xfrm rot="10800000">
          <a:off x="609593" y="747427"/>
          <a:ext cx="739141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Діаметр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кришталика</a:t>
          </a:r>
          <a:r>
            <a:rPr lang="ru-RU" sz="1800" b="1" kern="1200" dirty="0">
              <a:solidFill>
                <a:schemeClr val="tx1"/>
              </a:solidFill>
            </a:rPr>
            <a:t> - 10 </a:t>
          </a:r>
          <a:r>
            <a:rPr lang="ru-RU" sz="1800" b="1" kern="1200" dirty="0" err="1">
              <a:solidFill>
                <a:schemeClr val="tx1"/>
              </a:solidFill>
            </a:rPr>
            <a:t>міліметрів</a:t>
          </a:r>
          <a:r>
            <a:rPr lang="ru-RU" sz="1800" b="1" kern="1200" dirty="0">
              <a:solidFill>
                <a:schemeClr val="tx1"/>
              </a:solidFill>
            </a:rPr>
            <a:t>, а </a:t>
          </a:r>
          <a:r>
            <a:rPr lang="ru-RU" sz="1800" b="1" kern="1200" dirty="0" err="1">
              <a:solidFill>
                <a:schemeClr val="tx1"/>
              </a:solidFill>
            </a:rPr>
            <a:t>товщина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його</a:t>
          </a:r>
          <a:r>
            <a:rPr lang="ru-RU" sz="1800" b="1" kern="1200" dirty="0">
              <a:solidFill>
                <a:schemeClr val="tx1"/>
              </a:solidFill>
            </a:rPr>
            <a:t> в </a:t>
          </a:r>
          <a:r>
            <a:rPr lang="ru-RU" sz="1800" b="1" kern="1200" dirty="0" err="1">
              <a:solidFill>
                <a:schemeClr val="tx1"/>
              </a:solidFill>
            </a:rPr>
            <a:t>центрі</a:t>
          </a:r>
          <a:r>
            <a:rPr lang="ru-RU" sz="1800" b="1" kern="1200" dirty="0">
              <a:solidFill>
                <a:schemeClr val="tx1"/>
              </a:solidFill>
            </a:rPr>
            <a:t> - </a:t>
          </a:r>
          <a:r>
            <a:rPr lang="ru-RU" sz="1800" b="1" kern="1200" dirty="0" err="1">
              <a:solidFill>
                <a:schemeClr val="tx1"/>
              </a:solidFill>
            </a:rPr>
            <a:t>близько</a:t>
          </a:r>
          <a:r>
            <a:rPr lang="ru-RU" sz="1800" b="1" kern="1200" dirty="0">
              <a:solidFill>
                <a:schemeClr val="tx1"/>
              </a:solidFill>
            </a:rPr>
            <a:t> 4 </a:t>
          </a:r>
          <a:r>
            <a:rPr lang="ru-RU" sz="1800" b="1" kern="1200" dirty="0" err="1">
              <a:solidFill>
                <a:schemeClr val="tx1"/>
              </a:solidFill>
            </a:rPr>
            <a:t>міліметрів</a:t>
          </a:r>
          <a:r>
            <a:rPr lang="ru-RU" sz="1800" b="1" kern="1200" dirty="0">
              <a:solidFill>
                <a:schemeClr val="tx1"/>
              </a:solidFill>
            </a:rPr>
            <a:t>.</a:t>
          </a:r>
        </a:p>
      </dsp:txBody>
      <dsp:txXfrm rot="10800000">
        <a:off x="753257" y="747427"/>
        <a:ext cx="7247749" cy="574656"/>
      </dsp:txXfrm>
    </dsp:sp>
    <dsp:sp modelId="{C556A8BA-DD00-46E9-9C24-A22170EC975F}">
      <dsp:nvSpPr>
        <dsp:cNvPr id="0" name=""/>
        <dsp:cNvSpPr/>
      </dsp:nvSpPr>
      <dsp:spPr>
        <a:xfrm>
          <a:off x="533398" y="685800"/>
          <a:ext cx="574656" cy="574656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E9969-6C43-483A-975C-D84E0F546C79}">
      <dsp:nvSpPr>
        <dsp:cNvPr id="0" name=""/>
        <dsp:cNvSpPr/>
      </dsp:nvSpPr>
      <dsp:spPr>
        <a:xfrm rot="10800000">
          <a:off x="533408" y="1493623"/>
          <a:ext cx="754378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Кришталик</a:t>
          </a:r>
          <a:r>
            <a:rPr lang="ru-RU" sz="1800" b="1" kern="1200" dirty="0">
              <a:solidFill>
                <a:schemeClr val="tx1"/>
              </a:solidFill>
            </a:rPr>
            <a:t> ока </a:t>
          </a:r>
          <a:r>
            <a:rPr lang="ru-RU" sz="1800" b="1" kern="1200" dirty="0" err="1">
              <a:solidFill>
                <a:schemeClr val="tx1"/>
              </a:solidFill>
            </a:rPr>
            <a:t>новонародженого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нагадує</a:t>
          </a:r>
          <a:r>
            <a:rPr lang="ru-RU" sz="1800" b="1" kern="1200" dirty="0">
              <a:solidFill>
                <a:schemeClr val="tx1"/>
              </a:solidFill>
            </a:rPr>
            <a:t> кулю, а </a:t>
          </a:r>
          <a:r>
            <a:rPr lang="ru-RU" sz="1800" b="1" kern="1200" dirty="0" err="1">
              <a:solidFill>
                <a:schemeClr val="tx1"/>
              </a:solidFill>
            </a:rPr>
            <a:t>дорослої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людини</a:t>
          </a:r>
          <a:r>
            <a:rPr lang="ru-RU" sz="1800" b="1" kern="1200" dirty="0">
              <a:solidFill>
                <a:schemeClr val="tx1"/>
              </a:solidFill>
            </a:rPr>
            <a:t> - </a:t>
          </a:r>
          <a:r>
            <a:rPr lang="ru-RU" sz="1800" b="1" kern="1200" dirty="0" err="1">
              <a:solidFill>
                <a:schemeClr val="tx1"/>
              </a:solidFill>
            </a:rPr>
            <a:t>двоопуклу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лінзу</a:t>
          </a:r>
          <a:endParaRPr lang="en-US" sz="1800" b="1" kern="1200" dirty="0">
            <a:solidFill>
              <a:schemeClr val="tx1"/>
            </a:solidFill>
          </a:endParaRPr>
        </a:p>
      </dsp:txBody>
      <dsp:txXfrm rot="10800000">
        <a:off x="677072" y="1493623"/>
        <a:ext cx="7400119" cy="574656"/>
      </dsp:txXfrm>
    </dsp:sp>
    <dsp:sp modelId="{3967184C-BD12-460F-ACCE-29FCA8B808CD}">
      <dsp:nvSpPr>
        <dsp:cNvPr id="0" name=""/>
        <dsp:cNvSpPr/>
      </dsp:nvSpPr>
      <dsp:spPr>
        <a:xfrm>
          <a:off x="533398" y="1523999"/>
          <a:ext cx="574656" cy="574656"/>
        </a:xfrm>
        <a:prstGeom prst="ellipse">
          <a:avLst/>
        </a:prstGeom>
        <a:blipFill>
          <a:blip xmlns:r="http://schemas.openxmlformats.org/officeDocument/2006/relationships" r:embed="rId3" cstate="print"/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72A36-7707-4A45-B7BF-380226EE3929}">
      <dsp:nvSpPr>
        <dsp:cNvPr id="0" name=""/>
        <dsp:cNvSpPr/>
      </dsp:nvSpPr>
      <dsp:spPr>
        <a:xfrm rot="10800000">
          <a:off x="533408" y="2239819"/>
          <a:ext cx="754378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Товщина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сітківки</a:t>
          </a:r>
          <a:r>
            <a:rPr lang="ru-RU" sz="1800" b="1" kern="1200" dirty="0">
              <a:solidFill>
                <a:schemeClr val="tx1"/>
              </a:solidFill>
            </a:rPr>
            <a:t> ока - </a:t>
          </a:r>
          <a:r>
            <a:rPr lang="ru-RU" sz="1800" b="1" kern="1200" dirty="0" err="1">
              <a:solidFill>
                <a:schemeClr val="tx1"/>
              </a:solidFill>
            </a:rPr>
            <a:t>близько</a:t>
          </a:r>
          <a:r>
            <a:rPr lang="ru-RU" sz="1800" b="1" kern="1200" dirty="0">
              <a:solidFill>
                <a:schemeClr val="tx1"/>
              </a:solidFill>
            </a:rPr>
            <a:t> 0,08 </a:t>
          </a:r>
          <a:r>
            <a:rPr lang="ru-RU" sz="1800" b="1" kern="1200" dirty="0" err="1">
              <a:solidFill>
                <a:schemeClr val="tx1"/>
              </a:solidFill>
            </a:rPr>
            <a:t>міліметра</a:t>
          </a:r>
          <a:r>
            <a:rPr lang="ru-RU" sz="1800" b="1" kern="1200" dirty="0">
              <a:solidFill>
                <a:schemeClr val="tx1"/>
              </a:solidFill>
            </a:rPr>
            <a:t>, а </a:t>
          </a:r>
          <a:r>
            <a:rPr lang="ru-RU" sz="1800" b="1" kern="1200" dirty="0" err="1">
              <a:solidFill>
                <a:schemeClr val="tx1"/>
              </a:solidFill>
            </a:rPr>
            <a:t>товщина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рогівки</a:t>
          </a:r>
          <a:r>
            <a:rPr lang="ru-RU" sz="1800" b="1" kern="1200" dirty="0">
              <a:solidFill>
                <a:schemeClr val="tx1"/>
              </a:solidFill>
            </a:rPr>
            <a:t> - </a:t>
          </a:r>
          <a:r>
            <a:rPr lang="ru-RU" sz="1800" b="1" kern="1200" dirty="0" err="1">
              <a:solidFill>
                <a:schemeClr val="tx1"/>
              </a:solidFill>
            </a:rPr>
            <a:t>близько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міліметра</a:t>
          </a:r>
          <a:r>
            <a:rPr lang="ru-RU" sz="1800" b="1" kern="1200" dirty="0">
              <a:solidFill>
                <a:schemeClr val="tx1"/>
              </a:solidFill>
            </a:rPr>
            <a:t>.</a:t>
          </a:r>
        </a:p>
      </dsp:txBody>
      <dsp:txXfrm rot="10800000">
        <a:off x="677072" y="2239819"/>
        <a:ext cx="7400119" cy="574656"/>
      </dsp:txXfrm>
    </dsp:sp>
    <dsp:sp modelId="{911CDC60-C297-496C-B2AD-D653EEF9CFFD}">
      <dsp:nvSpPr>
        <dsp:cNvPr id="0" name=""/>
        <dsp:cNvSpPr/>
      </dsp:nvSpPr>
      <dsp:spPr>
        <a:xfrm>
          <a:off x="533398" y="2209798"/>
          <a:ext cx="574656" cy="574656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FC584-9CD7-4BB5-B7BF-0851ABD8E6BF}">
      <dsp:nvSpPr>
        <dsp:cNvPr id="0" name=""/>
        <dsp:cNvSpPr/>
      </dsp:nvSpPr>
      <dsp:spPr>
        <a:xfrm rot="10800000">
          <a:off x="533408" y="2986014"/>
          <a:ext cx="754378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У </a:t>
          </a:r>
          <a:r>
            <a:rPr lang="ru-RU" sz="1800" b="1" kern="1200" dirty="0" err="1">
              <a:solidFill>
                <a:schemeClr val="tx1"/>
              </a:solidFill>
            </a:rPr>
            <a:t>добу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у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людини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виділяється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зазвичай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близько</a:t>
          </a:r>
          <a:r>
            <a:rPr lang="ru-RU" sz="1800" b="1" kern="1200" dirty="0">
              <a:solidFill>
                <a:schemeClr val="tx1"/>
              </a:solidFill>
            </a:rPr>
            <a:t> одного </a:t>
          </a:r>
          <a:r>
            <a:rPr lang="ru-RU" sz="1800" b="1" kern="1200" dirty="0" err="1">
              <a:solidFill>
                <a:schemeClr val="tx1"/>
              </a:solidFill>
            </a:rPr>
            <a:t>кубічного</a:t>
          </a:r>
          <a:r>
            <a:rPr lang="ru-RU" sz="1800" b="1" kern="1200" dirty="0">
              <a:solidFill>
                <a:schemeClr val="tx1"/>
              </a:solidFill>
            </a:rPr>
            <a:t> сантиметра </a:t>
          </a:r>
          <a:r>
            <a:rPr lang="ru-RU" sz="1800" b="1" kern="1200" dirty="0" err="1">
              <a:solidFill>
                <a:schemeClr val="tx1"/>
              </a:solidFill>
            </a:rPr>
            <a:t>сліз</a:t>
          </a:r>
          <a:r>
            <a:rPr lang="ru-RU" sz="1800" b="1" kern="1200" dirty="0">
              <a:solidFill>
                <a:schemeClr val="tx1"/>
              </a:solidFill>
            </a:rPr>
            <a:t>.</a:t>
          </a:r>
          <a:endParaRPr lang="en-US" sz="1800" b="1" kern="1200" dirty="0">
            <a:solidFill>
              <a:schemeClr val="tx1"/>
            </a:solidFill>
          </a:endParaRPr>
        </a:p>
      </dsp:txBody>
      <dsp:txXfrm rot="10800000">
        <a:off x="677072" y="2986014"/>
        <a:ext cx="7400119" cy="574656"/>
      </dsp:txXfrm>
    </dsp:sp>
    <dsp:sp modelId="{78DF604E-DC1D-4CB1-A2F5-D9ABBC0B41A7}">
      <dsp:nvSpPr>
        <dsp:cNvPr id="0" name=""/>
        <dsp:cNvSpPr/>
      </dsp:nvSpPr>
      <dsp:spPr>
        <a:xfrm>
          <a:off x="533398" y="2971797"/>
          <a:ext cx="574656" cy="574656"/>
        </a:xfrm>
        <a:prstGeom prst="ellipse">
          <a:avLst/>
        </a:prstGeom>
        <a:blipFill>
          <a:blip xmlns:r="http://schemas.openxmlformats.org/officeDocument/2006/relationships" r:embed="rId5" cstate="print"/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64A9D-791D-4635-A568-1645F114E312}">
      <dsp:nvSpPr>
        <dsp:cNvPr id="0" name=""/>
        <dsp:cNvSpPr/>
      </dsp:nvSpPr>
      <dsp:spPr>
        <a:xfrm rot="10800000">
          <a:off x="533408" y="3732210"/>
          <a:ext cx="7543783" cy="837579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Діаметр</a:t>
          </a:r>
          <a:r>
            <a:rPr lang="ru-RU" sz="1800" b="1" kern="1200" dirty="0">
              <a:solidFill>
                <a:schemeClr val="tx1"/>
              </a:solidFill>
            </a:rPr>
            <a:t> очного </a:t>
          </a:r>
          <a:r>
            <a:rPr lang="ru-RU" sz="1800" b="1" kern="1200" dirty="0" err="1">
              <a:solidFill>
                <a:schemeClr val="tx1"/>
              </a:solidFill>
            </a:rPr>
            <a:t>яблука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приблизно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однаковий</a:t>
          </a:r>
          <a:r>
            <a:rPr lang="ru-RU" sz="1800" b="1" kern="1200" dirty="0">
              <a:solidFill>
                <a:schemeClr val="tx1"/>
              </a:solidFill>
            </a:rPr>
            <a:t> у </a:t>
          </a:r>
          <a:r>
            <a:rPr lang="ru-RU" sz="1800" b="1" kern="1200" dirty="0" err="1">
              <a:solidFill>
                <a:schemeClr val="tx1"/>
              </a:solidFill>
            </a:rPr>
            <a:t>всіх</a:t>
          </a:r>
          <a:r>
            <a:rPr lang="ru-RU" sz="1800" b="1" kern="1200" dirty="0">
              <a:solidFill>
                <a:schemeClr val="tx1"/>
              </a:solidFill>
            </a:rPr>
            <a:t> людей - </a:t>
          </a:r>
          <a:r>
            <a:rPr lang="ru-RU" sz="1800" b="1" kern="1200" dirty="0" err="1">
              <a:solidFill>
                <a:schemeClr val="tx1"/>
              </a:solidFill>
            </a:rPr>
            <a:t>близько</a:t>
          </a:r>
          <a:r>
            <a:rPr lang="ru-RU" sz="1800" b="1" kern="1200" dirty="0">
              <a:solidFill>
                <a:schemeClr val="tx1"/>
              </a:solidFill>
            </a:rPr>
            <a:t> 24 мм - </a:t>
          </a:r>
          <a:r>
            <a:rPr lang="ru-RU" sz="1800" b="1" kern="1200" dirty="0" err="1">
              <a:solidFill>
                <a:schemeClr val="tx1"/>
              </a:solidFill>
            </a:rPr>
            <a:t>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майже</a:t>
          </a:r>
          <a:r>
            <a:rPr lang="ru-RU" sz="1800" b="1" kern="1200" dirty="0">
              <a:solidFill>
                <a:schemeClr val="tx1"/>
              </a:solidFill>
            </a:rPr>
            <a:t> не </a:t>
          </a:r>
          <a:r>
            <a:rPr lang="ru-RU" sz="1800" b="1" kern="1200" dirty="0" err="1">
              <a:solidFill>
                <a:schemeClr val="tx1"/>
              </a:solidFill>
            </a:rPr>
            <a:t>змінюється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з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віком</a:t>
          </a:r>
          <a:r>
            <a:rPr lang="ru-RU" sz="1800" b="1" kern="1200" dirty="0">
              <a:solidFill>
                <a:schemeClr val="tx1"/>
              </a:solidFill>
            </a:rPr>
            <a:t>. Тому </a:t>
          </a:r>
          <a:r>
            <a:rPr lang="ru-RU" sz="1800" b="1" kern="1200" dirty="0" err="1">
              <a:solidFill>
                <a:schemeClr val="tx1"/>
              </a:solidFill>
            </a:rPr>
            <a:t>очі</a:t>
          </a:r>
          <a:r>
            <a:rPr lang="ru-RU" sz="1800" b="1" kern="1200" dirty="0">
              <a:solidFill>
                <a:schemeClr val="tx1"/>
              </a:solidFill>
            </a:rPr>
            <a:t> у </a:t>
          </a:r>
          <a:r>
            <a:rPr lang="ru-RU" sz="1800" b="1" kern="1200" dirty="0" err="1">
              <a:solidFill>
                <a:schemeClr val="tx1"/>
              </a:solidFill>
            </a:rPr>
            <a:t>дітей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здаються</a:t>
          </a:r>
          <a:r>
            <a:rPr lang="ru-RU" sz="1800" b="1" kern="1200" dirty="0">
              <a:solidFill>
                <a:schemeClr val="tx1"/>
              </a:solidFill>
            </a:rPr>
            <a:t> такими великими.</a:t>
          </a:r>
        </a:p>
      </dsp:txBody>
      <dsp:txXfrm rot="10800000">
        <a:off x="742803" y="3732210"/>
        <a:ext cx="7334388" cy="837579"/>
      </dsp:txXfrm>
    </dsp:sp>
    <dsp:sp modelId="{0D426F37-7948-426E-ACF2-2B41732E69AF}">
      <dsp:nvSpPr>
        <dsp:cNvPr id="0" name=""/>
        <dsp:cNvSpPr/>
      </dsp:nvSpPr>
      <dsp:spPr>
        <a:xfrm>
          <a:off x="533398" y="3809999"/>
          <a:ext cx="574656" cy="574656"/>
        </a:xfrm>
        <a:prstGeom prst="ellipse">
          <a:avLst/>
        </a:prstGeom>
        <a:blipFill>
          <a:blip xmlns:r="http://schemas.openxmlformats.org/officeDocument/2006/relationships" r:embed="rId6" cstate="print"/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EA5A-E2C3-4545-9423-82CB3DCF2DF9}">
      <dsp:nvSpPr>
        <dsp:cNvPr id="0" name=""/>
        <dsp:cNvSpPr/>
      </dsp:nvSpPr>
      <dsp:spPr>
        <a:xfrm rot="10800000">
          <a:off x="533408" y="4741329"/>
          <a:ext cx="754378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Чутливість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сітківки</a:t>
          </a:r>
          <a:r>
            <a:rPr lang="ru-RU" sz="1800" b="1" kern="1200" dirty="0">
              <a:solidFill>
                <a:schemeClr val="tx1"/>
              </a:solidFill>
            </a:rPr>
            <a:t> ока при </a:t>
          </a:r>
          <a:r>
            <a:rPr lang="ru-RU" sz="1800" b="1" kern="1200" dirty="0" err="1">
              <a:solidFill>
                <a:schemeClr val="tx1"/>
              </a:solidFill>
            </a:rPr>
            <a:t>переході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від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яскравого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світла</a:t>
          </a:r>
          <a:r>
            <a:rPr lang="ru-RU" sz="1800" b="1" kern="1200" dirty="0">
              <a:solidFill>
                <a:schemeClr val="tx1"/>
              </a:solidFill>
            </a:rPr>
            <a:t> до </a:t>
          </a:r>
          <a:r>
            <a:rPr lang="ru-RU" sz="1800" b="1" kern="1200" dirty="0" err="1">
              <a:solidFill>
                <a:schemeClr val="tx1"/>
              </a:solidFill>
            </a:rPr>
            <a:t>темряви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протягом</a:t>
          </a:r>
          <a:r>
            <a:rPr lang="ru-RU" sz="1800" b="1" kern="1200" dirty="0">
              <a:solidFill>
                <a:schemeClr val="tx1"/>
              </a:solidFill>
            </a:rPr>
            <a:t> 20 </a:t>
          </a:r>
          <a:r>
            <a:rPr lang="ru-RU" sz="1800" b="1" kern="1200" dirty="0" err="1">
              <a:solidFill>
                <a:schemeClr val="tx1"/>
              </a:solidFill>
            </a:rPr>
            <a:t>хвилин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зростає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майже</a:t>
          </a:r>
          <a:r>
            <a:rPr lang="ru-RU" sz="1800" b="1" kern="1200" dirty="0">
              <a:solidFill>
                <a:schemeClr val="tx1"/>
              </a:solidFill>
            </a:rPr>
            <a:t> в 130 </a:t>
          </a:r>
          <a:r>
            <a:rPr lang="ru-RU" sz="1800" b="1" kern="1200" dirty="0" err="1">
              <a:solidFill>
                <a:schemeClr val="tx1"/>
              </a:solidFill>
            </a:rPr>
            <a:t>тисяч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разів</a:t>
          </a:r>
          <a:r>
            <a:rPr lang="ru-RU" sz="1800" b="1" kern="1200" dirty="0">
              <a:solidFill>
                <a:schemeClr val="tx1"/>
              </a:solidFill>
            </a:rPr>
            <a:t>.</a:t>
          </a:r>
        </a:p>
      </dsp:txBody>
      <dsp:txXfrm rot="10800000">
        <a:off x="677072" y="4741329"/>
        <a:ext cx="7400119" cy="574656"/>
      </dsp:txXfrm>
    </dsp:sp>
    <dsp:sp modelId="{07C84DFE-C5DE-4DF9-9DC8-0D2E322BB121}">
      <dsp:nvSpPr>
        <dsp:cNvPr id="0" name=""/>
        <dsp:cNvSpPr/>
      </dsp:nvSpPr>
      <dsp:spPr>
        <a:xfrm>
          <a:off x="533398" y="4724400"/>
          <a:ext cx="574656" cy="574656"/>
        </a:xfrm>
        <a:prstGeom prst="ellipse">
          <a:avLst/>
        </a:prstGeom>
        <a:blipFill>
          <a:blip xmlns:r="http://schemas.openxmlformats.org/officeDocument/2006/relationships" r:embed="rId7" cstate="print"/>
          <a:srcRect/>
          <a:stretch>
            <a:fillRect l="-8000" r="-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CBE21-04FE-4BEA-B425-BF6AE03B2588}">
      <dsp:nvSpPr>
        <dsp:cNvPr id="0" name=""/>
        <dsp:cNvSpPr/>
      </dsp:nvSpPr>
      <dsp:spPr>
        <a:xfrm rot="10800000">
          <a:off x="533408" y="5487525"/>
          <a:ext cx="7543783" cy="912043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</a:rPr>
            <a:t>Зазвичай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людина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моргає</a:t>
          </a:r>
          <a:r>
            <a:rPr lang="ru-RU" sz="1800" b="1" kern="1200" dirty="0">
              <a:solidFill>
                <a:schemeClr val="tx1"/>
              </a:solidFill>
            </a:rPr>
            <a:t> в </a:t>
          </a:r>
          <a:r>
            <a:rPr lang="ru-RU" sz="1800" b="1" kern="1200" dirty="0" err="1">
              <a:solidFill>
                <a:schemeClr val="tx1"/>
              </a:solidFill>
            </a:rPr>
            <a:t>середньому</a:t>
          </a:r>
          <a:r>
            <a:rPr lang="ru-RU" sz="1800" b="1" kern="1200" dirty="0">
              <a:solidFill>
                <a:schemeClr val="tx1"/>
              </a:solidFill>
            </a:rPr>
            <a:t> 25 </a:t>
          </a:r>
          <a:r>
            <a:rPr lang="ru-RU" sz="1800" b="1" kern="1200" dirty="0" err="1">
              <a:solidFill>
                <a:schemeClr val="tx1"/>
              </a:solidFill>
            </a:rPr>
            <a:t>разів</a:t>
          </a:r>
          <a:r>
            <a:rPr lang="ru-RU" sz="1800" b="1" kern="1200" dirty="0">
              <a:solidFill>
                <a:schemeClr val="tx1"/>
              </a:solidFill>
            </a:rPr>
            <a:t> на </a:t>
          </a:r>
          <a:r>
            <a:rPr lang="ru-RU" sz="1800" b="1" kern="1200" dirty="0" err="1">
              <a:solidFill>
                <a:schemeClr val="tx1"/>
              </a:solidFill>
            </a:rPr>
            <a:t>хвилину</a:t>
          </a:r>
          <a:r>
            <a:rPr lang="ru-RU" sz="1800" b="1" kern="1200" dirty="0">
              <a:solidFill>
                <a:schemeClr val="tx1"/>
              </a:solidFill>
            </a:rPr>
            <a:t>, </a:t>
          </a:r>
          <a:r>
            <a:rPr lang="ru-RU" sz="1800" b="1" kern="1200" dirty="0" err="1">
              <a:solidFill>
                <a:schemeClr val="tx1"/>
              </a:solidFill>
            </a:rPr>
            <a:t>і</a:t>
          </a:r>
          <a:r>
            <a:rPr lang="ru-RU" sz="1800" b="1" kern="1200" dirty="0">
              <a:solidFill>
                <a:schemeClr val="tx1"/>
              </a:solidFill>
            </a:rPr>
            <a:t> кожного разу </a:t>
          </a:r>
          <a:r>
            <a:rPr lang="ru-RU" sz="1800" b="1" kern="1200" dirty="0" err="1">
              <a:solidFill>
                <a:schemeClr val="tx1"/>
              </a:solidFill>
            </a:rPr>
            <a:t>очі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залишаються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закритими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дві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десяті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частки</a:t>
          </a:r>
          <a:r>
            <a:rPr lang="ru-RU" sz="1800" b="1" kern="1200" dirty="0">
              <a:solidFill>
                <a:schemeClr val="tx1"/>
              </a:solidFill>
            </a:rPr>
            <a:t> </a:t>
          </a:r>
          <a:r>
            <a:rPr lang="ru-RU" sz="1800" b="1" kern="1200" dirty="0" err="1">
              <a:solidFill>
                <a:schemeClr val="tx1"/>
              </a:solidFill>
            </a:rPr>
            <a:t>секунди</a:t>
          </a:r>
          <a:endParaRPr lang="en-US" sz="1800" b="1" kern="1200" dirty="0">
            <a:solidFill>
              <a:schemeClr val="tx1"/>
            </a:solidFill>
          </a:endParaRPr>
        </a:p>
      </dsp:txBody>
      <dsp:txXfrm rot="10800000">
        <a:off x="761419" y="5487525"/>
        <a:ext cx="7315772" cy="912043"/>
      </dsp:txXfrm>
    </dsp:sp>
    <dsp:sp modelId="{AE9C092F-0525-4363-831C-0811DCEF6DFA}">
      <dsp:nvSpPr>
        <dsp:cNvPr id="0" name=""/>
        <dsp:cNvSpPr/>
      </dsp:nvSpPr>
      <dsp:spPr>
        <a:xfrm>
          <a:off x="533398" y="5638800"/>
          <a:ext cx="574656" cy="574656"/>
        </a:xfrm>
        <a:prstGeom prst="ellipse">
          <a:avLst/>
        </a:prstGeom>
        <a:blipFill>
          <a:blip xmlns:r="http://schemas.openxmlformats.org/officeDocument/2006/relationships" r:embed="rId8"/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3ACD4-EC5E-48A2-A430-8093B22FB326}">
      <dsp:nvSpPr>
        <dsp:cNvPr id="0" name=""/>
        <dsp:cNvSpPr/>
      </dsp:nvSpPr>
      <dsp:spPr>
        <a:xfrm>
          <a:off x="575309" y="0"/>
          <a:ext cx="6553200" cy="6553200"/>
        </a:xfrm>
        <a:prstGeom prst="triangle">
          <a:avLst/>
        </a:prstGeom>
        <a:gradFill flip="none" rotWithShape="0">
          <a:gsLst>
            <a:gs pos="0">
              <a:schemeClr val="accent1">
                <a:lumMod val="50000"/>
                <a:shade val="30000"/>
                <a:satMod val="115000"/>
              </a:schemeClr>
            </a:gs>
            <a:gs pos="50000">
              <a:schemeClr val="accent1">
                <a:lumMod val="50000"/>
                <a:shade val="67500"/>
                <a:satMod val="115000"/>
              </a:schemeClr>
            </a:gs>
            <a:gs pos="100000">
              <a:schemeClr val="accent1">
                <a:lumMod val="50000"/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13C362-31CD-45CA-9AA8-F9AD6B8B6A75}">
      <dsp:nvSpPr>
        <dsp:cNvPr id="0" name=""/>
        <dsp:cNvSpPr/>
      </dsp:nvSpPr>
      <dsp:spPr>
        <a:xfrm>
          <a:off x="3851909" y="655959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latin typeface="+mn-lt"/>
            </a:rPr>
            <a:t>Вроджені</a:t>
          </a:r>
          <a:r>
            <a:rPr lang="ru-RU" sz="2400" b="1" kern="1200" dirty="0">
              <a:latin typeface="+mn-lt"/>
            </a:rPr>
            <a:t> </a:t>
          </a:r>
          <a:r>
            <a:rPr lang="ru-RU" sz="2400" b="1" kern="1200" dirty="0" err="1">
              <a:latin typeface="+mn-lt"/>
            </a:rPr>
            <a:t>зміни</a:t>
          </a:r>
          <a:r>
            <a:rPr lang="ru-RU" sz="2400" b="1" kern="1200" dirty="0">
              <a:latin typeface="+mn-lt"/>
            </a:rPr>
            <a:t> очного </a:t>
          </a:r>
          <a:r>
            <a:rPr lang="ru-RU" sz="2400" b="1" kern="1200" dirty="0" err="1">
              <a:latin typeface="+mn-lt"/>
            </a:rPr>
            <a:t>яблука</a:t>
          </a:r>
          <a:endParaRPr lang="ru-RU" sz="2400" b="1" kern="1200" dirty="0">
            <a:latin typeface="+mn-lt"/>
          </a:endParaRPr>
        </a:p>
      </dsp:txBody>
      <dsp:txXfrm>
        <a:off x="3884399" y="688449"/>
        <a:ext cx="4194600" cy="600579"/>
      </dsp:txXfrm>
    </dsp:sp>
    <dsp:sp modelId="{6169DF9F-43D9-477F-9C6C-92514A3D33AF}">
      <dsp:nvSpPr>
        <dsp:cNvPr id="0" name=""/>
        <dsp:cNvSpPr/>
      </dsp:nvSpPr>
      <dsp:spPr>
        <a:xfrm>
          <a:off x="3886199" y="1524002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/>
            <a:t>Травми</a:t>
          </a:r>
          <a:r>
            <a:rPr lang="ru-RU" sz="2800" b="1" kern="1200" dirty="0"/>
            <a:t> очей</a:t>
          </a:r>
        </a:p>
      </dsp:txBody>
      <dsp:txXfrm>
        <a:off x="3918689" y="1556492"/>
        <a:ext cx="4194600" cy="600579"/>
      </dsp:txXfrm>
    </dsp:sp>
    <dsp:sp modelId="{4B84FC91-4DF3-4140-B2DC-5139D5651355}">
      <dsp:nvSpPr>
        <dsp:cNvPr id="0" name=""/>
        <dsp:cNvSpPr/>
      </dsp:nvSpPr>
      <dsp:spPr>
        <a:xfrm>
          <a:off x="3886199" y="2286001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/>
            <a:t>Інфекційнезахворювання</a:t>
          </a:r>
          <a:endParaRPr lang="ru-RU" sz="2400" b="1" kern="1200" dirty="0"/>
        </a:p>
      </dsp:txBody>
      <dsp:txXfrm>
        <a:off x="3918689" y="2318491"/>
        <a:ext cx="4194600" cy="600579"/>
      </dsp:txXfrm>
    </dsp:sp>
    <dsp:sp modelId="{F972E2D3-7B4D-417F-9B53-EC8D92EA3105}">
      <dsp:nvSpPr>
        <dsp:cNvPr id="0" name=""/>
        <dsp:cNvSpPr/>
      </dsp:nvSpPr>
      <dsp:spPr>
        <a:xfrm>
          <a:off x="3861110" y="3124200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/>
            <a:t>Тривала</a:t>
          </a:r>
          <a:r>
            <a:rPr lang="ru-RU" sz="2400" b="1" kern="1200" dirty="0"/>
            <a:t> робота за </a:t>
          </a:r>
          <a:r>
            <a:rPr lang="ru-RU" sz="2400" b="1" kern="1200" dirty="0" err="1"/>
            <a:t>комп'ютері</a:t>
          </a:r>
          <a:endParaRPr lang="ru-RU" sz="2400" b="1" kern="1200" dirty="0"/>
        </a:p>
      </dsp:txBody>
      <dsp:txXfrm>
        <a:off x="3893600" y="3156690"/>
        <a:ext cx="4194600" cy="600579"/>
      </dsp:txXfrm>
    </dsp:sp>
    <dsp:sp modelId="{56D2D5B5-AC03-43AD-8F77-2F4E06708EF3}">
      <dsp:nvSpPr>
        <dsp:cNvPr id="0" name=""/>
        <dsp:cNvSpPr/>
      </dsp:nvSpPr>
      <dsp:spPr>
        <a:xfrm>
          <a:off x="3853912" y="3962399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 err="1"/>
            <a:t>Погане</a:t>
          </a:r>
          <a:r>
            <a:rPr lang="ru-RU" sz="2700" b="1" kern="1200" dirty="0"/>
            <a:t> </a:t>
          </a:r>
          <a:r>
            <a:rPr lang="ru-RU" sz="2700" b="1" kern="1200" dirty="0" err="1"/>
            <a:t>освітлення</a:t>
          </a:r>
          <a:endParaRPr lang="ru-RU" sz="2700" b="1" kern="1200" dirty="0"/>
        </a:p>
      </dsp:txBody>
      <dsp:txXfrm>
        <a:off x="3886402" y="3994889"/>
        <a:ext cx="4194600" cy="600579"/>
      </dsp:txXfrm>
    </dsp:sp>
    <dsp:sp modelId="{B1A87862-C5B0-49C0-B70B-8D50C85C6C34}">
      <dsp:nvSpPr>
        <dsp:cNvPr id="0" name=""/>
        <dsp:cNvSpPr/>
      </dsp:nvSpPr>
      <dsp:spPr>
        <a:xfrm>
          <a:off x="3886199" y="4772810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Недотримання</a:t>
          </a:r>
          <a:r>
            <a:rPr lang="uk-UA" sz="2400" b="1" kern="1200" baseline="0" dirty="0"/>
            <a:t> правил гігієни</a:t>
          </a:r>
          <a:endParaRPr lang="ru-RU" sz="2400" b="1" kern="1200" dirty="0"/>
        </a:p>
      </dsp:txBody>
      <dsp:txXfrm>
        <a:off x="3918689" y="4805300"/>
        <a:ext cx="4194600" cy="600579"/>
      </dsp:txXfrm>
    </dsp:sp>
    <dsp:sp modelId="{935575F5-F1D1-48D8-9CDF-937FDD461B26}">
      <dsp:nvSpPr>
        <dsp:cNvPr id="0" name=""/>
        <dsp:cNvSpPr/>
      </dsp:nvSpPr>
      <dsp:spPr>
        <a:xfrm>
          <a:off x="3886199" y="5600700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 err="1"/>
            <a:t>Читання</a:t>
          </a:r>
          <a:r>
            <a:rPr lang="ru-RU" sz="2700" b="1" kern="1200" dirty="0"/>
            <a:t> </a:t>
          </a:r>
          <a:r>
            <a:rPr lang="ru-RU" sz="2700" b="1" kern="1200" dirty="0" err="1"/>
            <a:t>лежачи</a:t>
          </a:r>
          <a:endParaRPr lang="ru-RU" sz="2700" b="1" kern="1200" dirty="0"/>
        </a:p>
      </dsp:txBody>
      <dsp:txXfrm>
        <a:off x="3918689" y="5633190"/>
        <a:ext cx="4194600" cy="600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w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uk.wikipedia.org/wiki/%D0%9A%D0%B0%D1%82%D0%B0%D1%80%D0%B0%D0%BA%D1%82%D0%B0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24743"/>
          </a:xfrm>
        </p:spPr>
        <p:txBody>
          <a:bodyPr>
            <a:normAutofit/>
          </a:bodyPr>
          <a:lstStyle/>
          <a:p>
            <a:r>
              <a:rPr lang="uk-UA" dirty="0"/>
              <a:t>Зорова сенсорна система. Будова ока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pcwalls.ru/repository/eye/www.pcwalls.ru_4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577200" cy="5680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Будова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/>
              <a:t>Міститься в орбіті – очній ямці черепа</a:t>
            </a:r>
            <a:endParaRPr lang="ru-RU" sz="2800" dirty="0"/>
          </a:p>
        </p:txBody>
      </p:sp>
      <p:pic>
        <p:nvPicPr>
          <p:cNvPr id="22530" name="Picture 2" descr="http://headanatomy.narod2.ru/cherep/orbita/orbita.jpg?rand=270372448917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46949" cy="5693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Будова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6926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sz="2800" dirty="0"/>
              <a:t>4 прямі м</a:t>
            </a:r>
            <a:r>
              <a:rPr lang="en-US" sz="2800" dirty="0"/>
              <a:t>’</a:t>
            </a:r>
            <a:r>
              <a:rPr lang="uk-UA" sz="2800" dirty="0"/>
              <a:t>язи і 2 косі забезпечують кріплення ока в орбіті</a:t>
            </a:r>
          </a:p>
          <a:p>
            <a:pPr algn="ctr">
              <a:buNone/>
            </a:pPr>
            <a:r>
              <a:rPr lang="uk-UA" sz="2800" dirty="0"/>
              <a:t> і рухи в різних напрямках</a:t>
            </a:r>
            <a:endParaRPr lang="ru-RU" sz="2800" dirty="0"/>
          </a:p>
        </p:txBody>
      </p:sp>
      <p:pic>
        <p:nvPicPr>
          <p:cNvPr id="23556" name="Picture 4" descr="http://upload.wikimedia.org/wikipedia/commons/thumb/6/66/Eye_movements_abductors_arrow.jpg/120px-Eye_movements_abductors_arr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2985056" cy="2736304"/>
          </a:xfrm>
          <a:prstGeom prst="rect">
            <a:avLst/>
          </a:prstGeom>
          <a:noFill/>
        </p:spPr>
      </p:pic>
      <p:pic>
        <p:nvPicPr>
          <p:cNvPr id="23558" name="Picture 6" descr="http://upload.wikimedia.org/wikipedia/commons/thumb/9/95/Eye_movements_adductors.jpg/120px-Eye_movements_adducto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84984"/>
            <a:ext cx="2952328" cy="2706303"/>
          </a:xfrm>
          <a:prstGeom prst="rect">
            <a:avLst/>
          </a:prstGeom>
          <a:noFill/>
        </p:spPr>
      </p:pic>
      <p:pic>
        <p:nvPicPr>
          <p:cNvPr id="23562" name="Picture 10" descr="http://upload.wikimedia.org/wikipedia/commons/thumb/1/13/Eye_movements_elevators.jpg/120px-Eye_movements_elevato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548680"/>
            <a:ext cx="2952328" cy="2706304"/>
          </a:xfrm>
          <a:prstGeom prst="rect">
            <a:avLst/>
          </a:prstGeom>
          <a:noFill/>
        </p:spPr>
      </p:pic>
      <p:pic>
        <p:nvPicPr>
          <p:cNvPr id="23564" name="Picture 12" descr="http://upload.wikimedia.org/wikipedia/commons/thumb/2/22/Eye_movements_depressors.jpg/120px-Eye_movements_depresso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284984"/>
            <a:ext cx="2985056" cy="2736304"/>
          </a:xfrm>
          <a:prstGeom prst="rect">
            <a:avLst/>
          </a:prstGeom>
          <a:noFill/>
        </p:spPr>
      </p:pic>
      <p:pic>
        <p:nvPicPr>
          <p:cNvPr id="23566" name="Picture 14" descr="http://upload.wikimedia.org/wikipedia/commons/thumb/7/77/Eye_movements_lateral_rot.jpg/120px-Eye_movements_lateral_ro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20688"/>
            <a:ext cx="2808312" cy="2574288"/>
          </a:xfrm>
          <a:prstGeom prst="rect">
            <a:avLst/>
          </a:prstGeom>
          <a:noFill/>
        </p:spPr>
      </p:pic>
      <p:pic>
        <p:nvPicPr>
          <p:cNvPr id="23568" name="Picture 16" descr="http://upload.wikimedia.org/wikipedia/commons/thumb/6/6c/Eye_movements_medial_rot.jpg/120px-Eye_movements_medial_ro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212976"/>
            <a:ext cx="2987824" cy="2738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Будова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/>
              <a:t>У нормі обидва ока рухаються синхронно</a:t>
            </a:r>
            <a:endParaRPr lang="ru-RU" sz="2800" dirty="0"/>
          </a:p>
        </p:txBody>
      </p:sp>
      <p:pic>
        <p:nvPicPr>
          <p:cNvPr id="40962" name="Picture 2" descr="http://99px.ru/sstorage/56/2013/01/image_561401131744226381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385281" cy="5538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Зовнішня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sz="2800" dirty="0"/>
              <a:t>Склера непрозора, з колагеновими й еластичними волокнами</a:t>
            </a:r>
            <a:endParaRPr lang="ru-RU" sz="2800" dirty="0"/>
          </a:p>
        </p:txBody>
      </p:sp>
      <p:pic>
        <p:nvPicPr>
          <p:cNvPr id="25602" name="Picture 2" descr="http://www.optix.su/res/uploads/images/clip_image001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5762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1052736"/>
            <a:ext cx="10081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66901">
            <a:off x="6435707" y="1845484"/>
            <a:ext cx="16430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068960"/>
            <a:ext cx="12744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961103">
            <a:off x="6156354" y="4280919"/>
            <a:ext cx="1656184" cy="92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519243">
            <a:off x="5372142" y="4804538"/>
            <a:ext cx="1248445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157192"/>
            <a:ext cx="20882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376" y="29969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5301208"/>
            <a:ext cx="20665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797152"/>
            <a:ext cx="16561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077072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212976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2564904"/>
            <a:ext cx="17064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556792"/>
            <a:ext cx="19225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48680"/>
            <a:ext cx="136815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7643027">
            <a:off x="6012160" y="1628800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876256" y="980728"/>
            <a:ext cx="1515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Склера </a:t>
            </a:r>
            <a:endParaRPr lang="ru-RU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Зовнішня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2800" dirty="0"/>
              <a:t>Рогівка прозора, без кровоносних судин,                                                                   містить багато механорецепторів</a:t>
            </a:r>
            <a:endParaRPr lang="ru-RU" sz="2800" dirty="0"/>
          </a:p>
        </p:txBody>
      </p:sp>
      <p:pic>
        <p:nvPicPr>
          <p:cNvPr id="25602" name="Picture 2" descr="http://www.optix.su/res/uploads/images/clip_image001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56886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1052736"/>
            <a:ext cx="10081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66901">
            <a:off x="6435707" y="1845484"/>
            <a:ext cx="16430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068960"/>
            <a:ext cx="12744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961103">
            <a:off x="6156354" y="4280919"/>
            <a:ext cx="1656184" cy="92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519243">
            <a:off x="5372142" y="4804538"/>
            <a:ext cx="1248445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157192"/>
            <a:ext cx="20882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376" y="29969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5301208"/>
            <a:ext cx="20665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797152"/>
            <a:ext cx="16561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077072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212976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2564904"/>
            <a:ext cx="17064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556792"/>
            <a:ext cx="19225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48680"/>
            <a:ext cx="136815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779683">
            <a:off x="1910065" y="1925304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1340768"/>
            <a:ext cx="1526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Рогівка </a:t>
            </a:r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Зовнішня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2800" dirty="0"/>
              <a:t>Рогівка – перша лінза ока із дуже сильною </a:t>
            </a:r>
            <a:r>
              <a:rPr lang="uk-UA" sz="2800" dirty="0" err="1"/>
              <a:t>світлозаломлювальною</a:t>
            </a:r>
            <a:r>
              <a:rPr lang="uk-UA" sz="2800" dirty="0"/>
              <a:t> здатністю</a:t>
            </a:r>
            <a:endParaRPr lang="ru-RU" sz="2800" dirty="0"/>
          </a:p>
        </p:txBody>
      </p:sp>
      <p:pic>
        <p:nvPicPr>
          <p:cNvPr id="32770" name="Picture 2" descr="http://www.lasik.ru/upload/medialibrary/e65/phv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731" y="548680"/>
            <a:ext cx="6297759" cy="56886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8592999">
            <a:off x="3100318" y="1704220"/>
            <a:ext cx="1163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Рогівка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836712"/>
            <a:ext cx="1534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dirty="0"/>
              <a:t>Операційний</a:t>
            </a:r>
          </a:p>
          <a:p>
            <a:pPr algn="r"/>
            <a:r>
              <a:rPr lang="uk-UA" dirty="0"/>
              <a:t>розріз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6732240" y="1196752"/>
            <a:ext cx="72008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707904" y="5013176"/>
            <a:ext cx="38622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2400" dirty="0"/>
              <a:t>Під час хірургічних втручань</a:t>
            </a:r>
          </a:p>
          <a:p>
            <a:pPr algn="r"/>
            <a:r>
              <a:rPr lang="uk-UA" sz="2400" dirty="0"/>
              <a:t> рогівка заживає сама</a:t>
            </a:r>
          </a:p>
          <a:p>
            <a:pPr algn="r"/>
            <a:r>
              <a:rPr lang="uk-UA" sz="2400" dirty="0"/>
              <a:t> без зашивання</a:t>
            </a:r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Допоміжний захисний апарат ока</a:t>
            </a:r>
            <a:endParaRPr lang="ru-RU" sz="3200" dirty="0"/>
          </a:p>
        </p:txBody>
      </p:sp>
      <p:pic>
        <p:nvPicPr>
          <p:cNvPr id="26626" name="Picture 2" descr="http://www.medweb.ru/upload/news/3-9-12/%D0%B3%D0%BB%D0%B0%D0%B7%20%D1%80%D0%B8%D1%81%20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493485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8" y="764704"/>
            <a:ext cx="3233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Брова</a:t>
            </a:r>
            <a:r>
              <a:rPr lang="uk-UA" dirty="0"/>
              <a:t> затримують піт із лоба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852936"/>
            <a:ext cx="1418456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628800"/>
            <a:ext cx="226774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988840"/>
            <a:ext cx="2570897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Слізна залоза </a:t>
            </a:r>
          </a:p>
          <a:p>
            <a:r>
              <a:rPr lang="uk-UA" dirty="0"/>
              <a:t>виробляє слізну рідину, </a:t>
            </a:r>
          </a:p>
          <a:p>
            <a:r>
              <a:rPr lang="uk-UA" dirty="0"/>
              <a:t>яка зволожує й </a:t>
            </a:r>
          </a:p>
          <a:p>
            <a:r>
              <a:rPr lang="uk-UA" dirty="0"/>
              <a:t>очищає рогівку 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 rot="1401400">
            <a:off x="2136886" y="2171781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1124744"/>
            <a:ext cx="144016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996553" y="1412776"/>
            <a:ext cx="21474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2400" dirty="0"/>
              <a:t>Слізні протоки</a:t>
            </a:r>
          </a:p>
          <a:p>
            <a:pPr algn="r"/>
            <a:r>
              <a:rPr lang="uk-UA" dirty="0"/>
              <a:t>збирають зайву</a:t>
            </a:r>
          </a:p>
          <a:p>
            <a:pPr algn="r"/>
            <a:r>
              <a:rPr lang="uk-UA" dirty="0"/>
              <a:t>слізну рідину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68344" y="3789040"/>
            <a:ext cx="12024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66050" y="4437112"/>
            <a:ext cx="257795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2400" dirty="0"/>
              <a:t>Слізний канал</a:t>
            </a:r>
          </a:p>
          <a:p>
            <a:pPr algn="r"/>
            <a:r>
              <a:rPr lang="uk-UA" sz="2400" dirty="0"/>
              <a:t> </a:t>
            </a:r>
            <a:r>
              <a:rPr lang="uk-UA" dirty="0"/>
              <a:t>відводить слізну рідину</a:t>
            </a:r>
          </a:p>
          <a:p>
            <a:pPr algn="r"/>
            <a:r>
              <a:rPr lang="uk-UA" dirty="0"/>
              <a:t> у носову порожнину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6588224" y="4221088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A1300CF-BCA7-42A3-939E-E90E9B74F25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>
                <a:solidFill>
                  <a:srgbClr val="00B050"/>
                </a:solidFill>
              </a:rPr>
              <a:t>Функції слізної рідини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D0A8807-18AC-4D1C-B7AD-2F9910116212}"/>
              </a:ext>
            </a:extLst>
          </p:cNvPr>
          <p:cNvSpPr txBox="1">
            <a:spLocks/>
          </p:cNvSpPr>
          <p:nvPr/>
        </p:nvSpPr>
        <p:spPr>
          <a:xfrm>
            <a:off x="179512" y="105273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Зволожує</a:t>
            </a:r>
            <a:r>
              <a:rPr lang="ru-RU" dirty="0"/>
              <a:t> </a:t>
            </a:r>
            <a:r>
              <a:rPr lang="ru-RU" dirty="0" err="1"/>
              <a:t>кон'юнктиву</a:t>
            </a:r>
            <a:r>
              <a:rPr lang="ru-RU" dirty="0"/>
              <a:t> (тонка прозора мембрана,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вистилає</a:t>
            </a:r>
            <a:r>
              <a:rPr lang="ru-RU" dirty="0"/>
              <a:t> </a:t>
            </a:r>
            <a:r>
              <a:rPr lang="ru-RU" dirty="0" err="1"/>
              <a:t>внутрішню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повік</a:t>
            </a:r>
            <a:r>
              <a:rPr lang="ru-RU" dirty="0"/>
              <a:t> і </a:t>
            </a:r>
            <a:r>
              <a:rPr lang="ru-RU" dirty="0" err="1"/>
              <a:t>зовнішню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 очного </a:t>
            </a:r>
            <a:r>
              <a:rPr lang="ru-RU" dirty="0" err="1"/>
              <a:t>яблука</a:t>
            </a:r>
            <a:r>
              <a:rPr lang="ru-RU" dirty="0"/>
              <a:t>) </a:t>
            </a:r>
          </a:p>
          <a:p>
            <a:r>
              <a:rPr lang="ru-RU" dirty="0" err="1"/>
              <a:t>Діє</a:t>
            </a:r>
            <a:r>
              <a:rPr lang="ru-RU" dirty="0"/>
              <a:t> як </a:t>
            </a:r>
            <a:r>
              <a:rPr lang="ru-RU" dirty="0" err="1"/>
              <a:t>м'який</a:t>
            </a:r>
            <a:r>
              <a:rPr lang="ru-RU" dirty="0"/>
              <a:t> антисептик </a:t>
            </a:r>
          </a:p>
          <a:p>
            <a:r>
              <a:rPr lang="ru-RU" dirty="0" err="1"/>
              <a:t>Вимиває</a:t>
            </a:r>
            <a:r>
              <a:rPr lang="ru-RU" dirty="0"/>
              <a:t> пил і </a:t>
            </a:r>
            <a:r>
              <a:rPr lang="ru-RU" dirty="0" err="1"/>
              <a:t>дрібні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endParaRPr lang="ru-RU" dirty="0"/>
          </a:p>
        </p:txBody>
      </p:sp>
      <p:pic>
        <p:nvPicPr>
          <p:cNvPr id="4" name="Picture 4" descr="2042012042_l">
            <a:extLst>
              <a:ext uri="{FF2B5EF4-FFF2-40B4-BE49-F238E27FC236}">
                <a16:creationId xmlns:a16="http://schemas.microsoft.com/office/drawing/2014/main" id="{40896F17-FA80-42F0-9B97-4D436925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2900" y="3273425"/>
            <a:ext cx="37211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B34AC1-EC59-45A6-AFD3-E2CF0B05AA72}"/>
              </a:ext>
            </a:extLst>
          </p:cNvPr>
          <p:cNvSpPr txBox="1"/>
          <p:nvPr/>
        </p:nvSpPr>
        <p:spPr>
          <a:xfrm>
            <a:off x="850900" y="4787137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Склад </a:t>
            </a:r>
            <a:r>
              <a:rPr lang="ru-RU" sz="2400" dirty="0" err="1"/>
              <a:t>слізної</a:t>
            </a:r>
            <a:r>
              <a:rPr lang="ru-RU" sz="2400" dirty="0"/>
              <a:t> </a:t>
            </a:r>
            <a:r>
              <a:rPr lang="ru-RU" sz="2400" dirty="0" err="1"/>
              <a:t>рідини</a:t>
            </a:r>
            <a:r>
              <a:rPr lang="ru-RU" sz="2400" dirty="0"/>
              <a:t>: </a:t>
            </a:r>
          </a:p>
          <a:p>
            <a:r>
              <a:rPr lang="ru-RU" sz="2400" dirty="0"/>
              <a:t>97,8% - вода </a:t>
            </a:r>
          </a:p>
          <a:p>
            <a:r>
              <a:rPr lang="ru-RU" sz="2400" dirty="0"/>
              <a:t>1,4% - </a:t>
            </a:r>
            <a:r>
              <a:rPr lang="ru-RU" sz="2400" dirty="0" err="1"/>
              <a:t>органічні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 </a:t>
            </a:r>
          </a:p>
          <a:p>
            <a:r>
              <a:rPr lang="ru-RU" sz="2400" dirty="0"/>
              <a:t>0,8% - </a:t>
            </a:r>
            <a:r>
              <a:rPr lang="ru-RU" sz="2400" dirty="0" err="1"/>
              <a:t>мінеральні</a:t>
            </a:r>
            <a:r>
              <a:rPr lang="ru-RU" sz="2400" dirty="0"/>
              <a:t> </a:t>
            </a:r>
            <a:r>
              <a:rPr lang="ru-RU" sz="2400" dirty="0" err="1"/>
              <a:t>солі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17248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Допоміжний захисний апарат ока</a:t>
            </a:r>
            <a:endParaRPr lang="ru-RU" sz="3200" dirty="0"/>
          </a:p>
        </p:txBody>
      </p:sp>
      <p:pic>
        <p:nvPicPr>
          <p:cNvPr id="29698" name="Picture 2" descr="https://myhealth.alberta.ca/health/_layouts/healthwise/media/medical/hw/h9991343_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577167" cy="55938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228184" y="4437112"/>
            <a:ext cx="2520280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6237288"/>
            <a:ext cx="822960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uk-UA" dirty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556792"/>
            <a:ext cx="1224136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1484784"/>
            <a:ext cx="2002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Верхня повіка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4437112"/>
            <a:ext cx="196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Нижня повіка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 rot="1752126">
            <a:off x="2704731" y="3896646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Вії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5589240"/>
            <a:ext cx="82547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dirty="0"/>
              <a:t>Повіки зовні вкриті ніжною шкірою, </a:t>
            </a:r>
          </a:p>
          <a:p>
            <a:pPr algn="ctr"/>
            <a:r>
              <a:rPr lang="uk-UA" sz="2400" dirty="0"/>
              <a:t>зсередини – слизовою </a:t>
            </a:r>
            <a:r>
              <a:rPr lang="uk-UA" sz="2400" dirty="0" err="1"/>
              <a:t>кон</a:t>
            </a:r>
            <a:r>
              <a:rPr lang="en-US" sz="2400" dirty="0"/>
              <a:t>’</a:t>
            </a:r>
            <a:r>
              <a:rPr lang="uk-UA" sz="2400" dirty="0" err="1"/>
              <a:t>юнктивою</a:t>
            </a:r>
            <a:r>
              <a:rPr lang="uk-UA" sz="2400" dirty="0"/>
              <a:t> (переходить на рогівку)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4437112"/>
            <a:ext cx="1861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/>
              <a:t>Кон</a:t>
            </a:r>
            <a:r>
              <a:rPr lang="en-US" sz="2400" dirty="0"/>
              <a:t>’</a:t>
            </a:r>
            <a:r>
              <a:rPr lang="uk-UA" sz="2400" dirty="0" err="1"/>
              <a:t>юнктива</a:t>
            </a:r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Допоміжний захисний апарат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uk-UA" sz="2800" dirty="0"/>
              <a:t>Моргання – захисний рефлекс – відбувається кожні 8…12с  </a:t>
            </a:r>
            <a:endParaRPr lang="ru-RU" sz="2800" dirty="0"/>
          </a:p>
        </p:txBody>
      </p:sp>
      <p:pic>
        <p:nvPicPr>
          <p:cNvPr id="30722" name="Picture 2" descr="http://glaz.uz/wp-content/uploads/2012/11/glaz-pravi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560840" cy="5685755"/>
          </a:xfrm>
          <a:prstGeom prst="rect">
            <a:avLst/>
          </a:prstGeom>
          <a:noFill/>
        </p:spPr>
      </p:pic>
      <p:sp>
        <p:nvSpPr>
          <p:cNvPr id="5" name="Двойная стрелка вверх/вниз 4"/>
          <p:cNvSpPr/>
          <p:nvPr/>
        </p:nvSpPr>
        <p:spPr>
          <a:xfrm>
            <a:off x="3995936" y="620688"/>
            <a:ext cx="504056" cy="856112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войная стрелка вверх/вниз 5"/>
          <p:cNvSpPr/>
          <p:nvPr/>
        </p:nvSpPr>
        <p:spPr>
          <a:xfrm>
            <a:off x="4283968" y="4365104"/>
            <a:ext cx="360040" cy="64008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8A776E-2485-48AA-AC64-31B9F51C4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48" y="620688"/>
            <a:ext cx="7651703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4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Допоміжний захисний апарат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2800" dirty="0"/>
              <a:t>Дотик до рогівки чи різке наближення якогось предмета теж спричиняє моргання</a:t>
            </a:r>
            <a:endParaRPr lang="ru-RU" sz="2800" dirty="0"/>
          </a:p>
        </p:txBody>
      </p:sp>
      <p:pic>
        <p:nvPicPr>
          <p:cNvPr id="31746" name="Picture 2" descr="http://t2.gstatic.com/images?q=tbn:ANd9GcQD50WuHiJwF__q92X3RDALhyfojZzfuD08lFsR27wek-yxMVRXb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7217"/>
            <a:ext cx="9144000" cy="5650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/>
              <a:t> Судинна оболонка виконує функцію живлення</a:t>
            </a:r>
            <a:endParaRPr lang="ru-RU" sz="2800" dirty="0"/>
          </a:p>
        </p:txBody>
      </p:sp>
      <p:pic>
        <p:nvPicPr>
          <p:cNvPr id="25602" name="Picture 2" descr="http://www.optix.su/res/uploads/images/clip_image001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5762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1052736"/>
            <a:ext cx="10081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66901">
            <a:off x="6435707" y="1845484"/>
            <a:ext cx="16430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068960"/>
            <a:ext cx="12744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961103">
            <a:off x="6156354" y="4280919"/>
            <a:ext cx="1656184" cy="92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519243">
            <a:off x="5372142" y="4804538"/>
            <a:ext cx="1248445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157192"/>
            <a:ext cx="20882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376" y="29969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5301208"/>
            <a:ext cx="20665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797152"/>
            <a:ext cx="16561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077072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212976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2564904"/>
            <a:ext cx="17064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556792"/>
            <a:ext cx="19225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48680"/>
            <a:ext cx="136815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516216" y="1124744"/>
            <a:ext cx="18557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/>
              <a:t>Судинна </a:t>
            </a:r>
          </a:p>
          <a:p>
            <a:pPr algn="ctr"/>
            <a:r>
              <a:rPr lang="uk-UA" sz="3200" dirty="0"/>
              <a:t>оболонка</a:t>
            </a:r>
            <a:endParaRPr lang="ru-RU" sz="3200" dirty="0"/>
          </a:p>
        </p:txBody>
      </p:sp>
      <p:sp>
        <p:nvSpPr>
          <p:cNvPr id="20" name="Стрелка вправо 19"/>
          <p:cNvSpPr/>
          <p:nvPr/>
        </p:nvSpPr>
        <p:spPr>
          <a:xfrm rot="9258747">
            <a:off x="6166044" y="2259627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sz="2800" dirty="0"/>
              <a:t>Спереду судинна оболонка переходить у війчасте тіло</a:t>
            </a:r>
            <a:endParaRPr lang="ru-RU" sz="2800" dirty="0"/>
          </a:p>
        </p:txBody>
      </p:sp>
      <p:pic>
        <p:nvPicPr>
          <p:cNvPr id="25602" name="Picture 2" descr="http://www.optix.su/res/uploads/images/clip_image001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5762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1052736"/>
            <a:ext cx="10081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66901">
            <a:off x="6435707" y="1845484"/>
            <a:ext cx="16430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068960"/>
            <a:ext cx="12744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961103">
            <a:off x="6156354" y="4280919"/>
            <a:ext cx="1656184" cy="92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519243">
            <a:off x="5372142" y="4804538"/>
            <a:ext cx="1248445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157192"/>
            <a:ext cx="20882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376" y="29969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5301208"/>
            <a:ext cx="20665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797152"/>
            <a:ext cx="16561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077072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212976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2564904"/>
            <a:ext cx="17064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556792"/>
            <a:ext cx="19225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48680"/>
            <a:ext cx="136815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4653136"/>
            <a:ext cx="2417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Війчасте тіло</a:t>
            </a:r>
            <a:endParaRPr lang="ru-RU" sz="3200" dirty="0"/>
          </a:p>
        </p:txBody>
      </p:sp>
      <p:sp>
        <p:nvSpPr>
          <p:cNvPr id="20" name="Стрелка вправо 19"/>
          <p:cNvSpPr/>
          <p:nvPr/>
        </p:nvSpPr>
        <p:spPr>
          <a:xfrm rot="16479969">
            <a:off x="2744284" y="4153244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72008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sz="2800" dirty="0"/>
              <a:t>Війчасте тіло має гладенький війчастий м</a:t>
            </a:r>
            <a:r>
              <a:rPr lang="en-US" sz="2800" dirty="0"/>
              <a:t>’</a:t>
            </a:r>
            <a:r>
              <a:rPr lang="uk-UA" sz="2800" dirty="0"/>
              <a:t>яз і війчасті </a:t>
            </a:r>
            <a:r>
              <a:rPr lang="uk-UA" sz="2800" dirty="0" err="1"/>
              <a:t>зв</a:t>
            </a:r>
            <a:r>
              <a:rPr lang="en-US" sz="2800" dirty="0"/>
              <a:t>’</a:t>
            </a:r>
            <a:r>
              <a:rPr lang="uk-UA" sz="2800" dirty="0" err="1"/>
              <a:t>язки</a:t>
            </a:r>
            <a:r>
              <a:rPr lang="uk-UA" sz="2800" dirty="0"/>
              <a:t>, </a:t>
            </a:r>
          </a:p>
          <a:p>
            <a:pPr algn="ctr">
              <a:buNone/>
            </a:pPr>
            <a:r>
              <a:rPr lang="uk-UA" sz="2800" dirty="0"/>
              <a:t>що прикріплюються до краю кришталика</a:t>
            </a:r>
            <a:endParaRPr lang="ru-RU" sz="2800" dirty="0"/>
          </a:p>
        </p:txBody>
      </p:sp>
      <p:pic>
        <p:nvPicPr>
          <p:cNvPr id="33796" name="Picture 4" descr="&amp;Zcy;&amp;rcy;&amp;icy;&amp;tcy;&amp;iecy;&amp;lcy;&amp;softcy;&amp;ncy;&amp;ycy;&amp;jcy; &amp;acy;&amp;ncy;&amp;acy;&amp;lcy;&amp;icy;&amp;zcy;&amp;acy;&amp;tcy;&amp;ocy;&amp;rcy;. &amp;Icy;&amp;zcy;&amp;mcy;&amp;iecy;&amp;ncy;&amp;iecy;&amp;ncy;&amp;icy;&amp;iecy; &amp;kcy;&amp;rcy;&amp;icy;&amp;vcy;&amp;icy;&amp;zcy;&amp;ncy;&amp;ycy; &amp;khcy;&amp;rcy;&amp;ucy;&amp;scy;&amp;tcy;&amp;acy;&amp;lcy;&amp;icy;&amp;kcy;&amp;acy;: C&amp;vcy;&amp;iecy;&amp;rcy;&amp;khcy;&amp;ucy; &amp;rcy;&amp;iecy;&amp;scy;&amp;ncy;&amp;icy;&amp;chcy;&amp;ncy;&amp;acy;&amp;yacy; &amp;mcy;&amp;ycy;&amp;shcy;&amp;tscy;&amp;acy; &amp;rcy;&amp;acy;&amp;scy;&amp;scy;&amp;lcy;&amp;acy;&amp;bcy;&amp;lcy;&amp;iecy;&amp;ncy;&amp;acy;, &amp;vcy;&amp;ncy;&amp;icy;&amp;zcy;&amp;ucy; — &amp;scy;&amp;ocy;&amp;kcy;&amp;rcy;&amp;acy;&amp;shchcy;&amp;iecy;&amp;ncy;&amp;acy;. &amp;Acy;&amp;kcy;&amp;kcy;&amp;ocy;&amp;mcy;&amp;ocy;&amp;dcy;&amp;acy;&amp;tscy;&amp;icy;&amp;yacy; &amp;ocy;&amp;scy;&amp;ucy;&amp;shchcy;&amp;iecy;&amp;scy;&amp;tcy;&amp;vcy;&amp;lcy;&amp;yacy;&amp;iecy;&amp;tcy;&amp;scy;&amp;yacy; &amp;zcy;&amp;acy; &amp;scy;&amp;chcy;&amp;iecy;&amp;tcy; &amp;scy;&amp;ocy;&amp;kcy;&amp;rcy;&amp;acy;&amp;shchcy;&amp;iecy;&amp;ncy;&amp;icy;&amp;yacy; &amp;rcy;&amp;iecy;&amp;scy;&amp;ncy;&amp;icy;&amp;chcy;&amp;ncy;&amp;ocy;&amp;jcy; &amp;mcy;&amp;ycy;&amp;shcy;&amp;tscy;&amp;ycy;, &amp;pcy;&amp;rcy;&amp;icy; &amp;ecy;&amp;tcy;&amp;ocy;&amp;mcy; &amp;rcy;&amp;acy;&amp;scy;&amp;scy;&amp;lcy;&amp;acy;&amp;bcy;&amp;lcy;&amp;yacy;&amp;yucy;&amp;tcy;&amp;scy;&amp;yacy; &amp;tscy;&amp;icy;&amp;ncy;&amp;ncy;&amp;ocy;&amp;vcy;&amp;ycy; &amp;scy;&amp;vcy;&amp;yacy;&amp;zcy;&amp;kcy;&amp;icy; &amp;icy; &amp;khcy;&amp;rcy;&amp;ucy;&amp;scy;&amp;tcy;&amp;acy;&amp;lcy;&amp;icy;&amp;kcy;, &amp;vcy; &amp;scy;&amp;icy;&amp;lcy;&amp;ucy; &amp;pcy;&amp;rcy;&amp;icy;&amp;rcy;&amp;ocy;&amp;dcy;&amp;ncy;&amp;ocy;&amp;jcy; &amp;ucy;&amp;pcy;&amp;rcy;&amp;ucy;&amp;gcy;&amp;ocy;&amp;scy;&amp;tcy;&amp;icy;, &amp;scy;&amp;tcy;&amp;acy;&amp;ncy;&amp;ocy;&amp;vcy;&amp;icy;&amp;tcy;&amp;scy;&amp;yacy; &amp;bcy;&amp;ocy;&amp;lcy;&amp;iecy;&amp;iecy; &amp;vcy;&amp;ycy;&amp;pcy;&amp;ucy;&amp;kcy;&amp;lcy;&amp;ycy;&amp;mcy;. &amp;Kcy;&amp;ocy;&amp;gcy;&amp;dcy;&amp;acy; &amp;chcy;&amp;iecy;&amp;lcy;&amp;ocy;&amp;vcy;&amp;iecy;&amp;kcy; &amp;scy;&amp;mcy;&amp;ocy;&amp;tcy;&amp;rcy;&amp;icy;&amp;tcy; &amp;vcy;&amp;dcy;&amp;acy;&amp;lcy;&amp;softcy;, &amp;rcy;&amp;iecy;&amp;scy;&amp;ncy;&amp;icy;&amp;chcy;&amp;ncy;&amp;acy;&amp;yacy; &amp;mcy;&amp;ycy;&amp;shcy;&amp;tscy;&amp;acy; …. &amp;Gcy;&amp;lcy;&amp;acy;&amp;zcy; &amp;ocy;&amp;tcy;&amp;dcy;&amp;ycy;&amp;khcy;&amp;acy;&amp;iecy;&amp;tcy;, &amp;pcy;&amp;rcy;&amp;icy; &amp;ecy;&amp;tcy;&amp;ocy;&amp;mcy; &amp;tscy;&amp;icy;&amp;ncy;&amp;ncy;&amp;ocy;&amp;vcy;&amp;ycy; &amp;scy;&amp;vcy;&amp;yacy;&amp;zcy;&amp;kcy;&amp;icy; &amp;ncy;&amp;acy;&amp;tcy;&amp;yacy;&amp;ncy;&amp;ucy;&amp;tcy;&amp;ycy; &amp;icy; &amp;khcy;&amp;rcy;&amp;ucy;&amp;scy;&amp;tcy;&amp;acy;&amp;lcy;&amp;icy;&amp;kcy; &amp;ucy;&amp;pcy;&amp;lcy;&amp;ocy;&amp;shchcy;&amp;acy;&amp;iecy;&amp;tcy;&amp;scy;&amp;ya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070466" cy="52818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75856" y="908720"/>
            <a:ext cx="27671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dirty="0"/>
              <a:t>Війчастий м</a:t>
            </a:r>
            <a:r>
              <a:rPr lang="en-US" sz="2400" dirty="0"/>
              <a:t>’</a:t>
            </a:r>
            <a:r>
              <a:rPr lang="uk-UA" sz="2400" dirty="0"/>
              <a:t>яз </a:t>
            </a:r>
          </a:p>
          <a:p>
            <a:pPr algn="ctr"/>
            <a:r>
              <a:rPr lang="uk-UA" sz="2400" dirty="0"/>
              <a:t>розслаблений, </a:t>
            </a:r>
          </a:p>
          <a:p>
            <a:pPr algn="ctr"/>
            <a:endParaRPr lang="uk-UA" sz="2400" dirty="0"/>
          </a:p>
          <a:p>
            <a:pPr algn="ctr"/>
            <a:r>
              <a:rPr lang="uk-UA" sz="2400" dirty="0"/>
              <a:t>кришталик плоский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3573016"/>
            <a:ext cx="27077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dirty="0"/>
              <a:t>Війчастий м</a:t>
            </a:r>
            <a:r>
              <a:rPr lang="en-US" sz="2400" dirty="0"/>
              <a:t>’</a:t>
            </a:r>
            <a:r>
              <a:rPr lang="uk-UA" sz="2400" dirty="0"/>
              <a:t>яз </a:t>
            </a:r>
          </a:p>
          <a:p>
            <a:pPr algn="ctr"/>
            <a:r>
              <a:rPr lang="uk-UA" sz="2400" dirty="0"/>
              <a:t>скорочений, </a:t>
            </a:r>
          </a:p>
          <a:p>
            <a:pPr algn="ctr"/>
            <a:endParaRPr lang="uk-UA" sz="2400" dirty="0"/>
          </a:p>
          <a:p>
            <a:pPr algn="ctr"/>
            <a:r>
              <a:rPr lang="uk-UA" sz="2400" dirty="0"/>
              <a:t>кришталик круглий</a:t>
            </a: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/>
              <a:t>Райдужка – передня частина судинної </a:t>
            </a:r>
            <a:r>
              <a:rPr lang="uk-UA" sz="2800" dirty="0" err="1"/>
              <a:t>облонки</a:t>
            </a:r>
            <a:endParaRPr lang="ru-RU" sz="2800" dirty="0"/>
          </a:p>
        </p:txBody>
      </p:sp>
      <p:pic>
        <p:nvPicPr>
          <p:cNvPr id="25602" name="Picture 2" descr="http://www.optix.su/res/uploads/images/clip_image001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5762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1052736"/>
            <a:ext cx="10081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66901">
            <a:off x="6435707" y="1845484"/>
            <a:ext cx="16430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068960"/>
            <a:ext cx="12744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961103">
            <a:off x="6156354" y="4280919"/>
            <a:ext cx="1656184" cy="92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519243">
            <a:off x="5372142" y="4804538"/>
            <a:ext cx="1248445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157192"/>
            <a:ext cx="20882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376" y="29969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5301208"/>
            <a:ext cx="20665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797152"/>
            <a:ext cx="16561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077072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212976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2564904"/>
            <a:ext cx="17064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556792"/>
            <a:ext cx="19225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48680"/>
            <a:ext cx="136815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1484784"/>
            <a:ext cx="198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Райдужка </a:t>
            </a:r>
            <a:endParaRPr lang="ru-RU" sz="3200" dirty="0"/>
          </a:p>
        </p:txBody>
      </p:sp>
      <p:sp>
        <p:nvSpPr>
          <p:cNvPr id="20" name="Стрелка вправо 19"/>
          <p:cNvSpPr/>
          <p:nvPr/>
        </p:nvSpPr>
        <p:spPr>
          <a:xfrm rot="1649965">
            <a:off x="2058461" y="2271560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2800" dirty="0"/>
              <a:t>Райдужка місить пігменти (чорні, коричневі, жовті), які зумовлюють колір очей</a:t>
            </a:r>
            <a:endParaRPr lang="ru-RU" sz="2800" dirty="0"/>
          </a:p>
        </p:txBody>
      </p:sp>
      <p:pic>
        <p:nvPicPr>
          <p:cNvPr id="35842" name="Picture 2" descr="http://www.lasik.ru/upload/medialibrary/e65/phv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6288561" cy="56803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9203888">
            <a:off x="2887192" y="3501739"/>
            <a:ext cx="1516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Райдужка</a:t>
            </a:r>
            <a:r>
              <a:rPr lang="uk-UA" dirty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sz="2800" dirty="0"/>
              <a:t>Зіниця – отвір у райдужці, через який світло потрапляє усередину ока</a:t>
            </a:r>
            <a:endParaRPr lang="ru-RU" sz="2800" dirty="0"/>
          </a:p>
        </p:txBody>
      </p:sp>
      <p:pic>
        <p:nvPicPr>
          <p:cNvPr id="37890" name="Picture 2" descr="http://www.tekku.ru/wp-content/uploads/2011/07/eye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272808" cy="5735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122413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2800" dirty="0"/>
              <a:t>Завдяки гладеньким м</a:t>
            </a:r>
            <a:r>
              <a:rPr lang="en-US" sz="2800" dirty="0"/>
              <a:t>’</a:t>
            </a:r>
            <a:r>
              <a:rPr lang="uk-UA" sz="2800" dirty="0"/>
              <a:t>язам райдужки </a:t>
            </a:r>
          </a:p>
          <a:p>
            <a:pPr algn="ctr">
              <a:buNone/>
            </a:pPr>
            <a:r>
              <a:rPr lang="uk-UA" sz="2800" dirty="0"/>
              <a:t>зіниця</a:t>
            </a:r>
          </a:p>
          <a:p>
            <a:pPr algn="ctr">
              <a:buNone/>
            </a:pPr>
            <a:r>
              <a:rPr lang="uk-UA" sz="2800" dirty="0"/>
              <a:t> у темряві розширюється, на світлі звужується</a:t>
            </a:r>
            <a:endParaRPr lang="ru-RU" sz="2800" dirty="0"/>
          </a:p>
        </p:txBody>
      </p:sp>
      <p:pic>
        <p:nvPicPr>
          <p:cNvPr id="38916" name="Picture 4" descr="http://telegraf.com.ua/files/2013/01/glaz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09" y="836712"/>
            <a:ext cx="9148409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72008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sz="2800" dirty="0"/>
              <a:t>М</a:t>
            </a:r>
            <a:r>
              <a:rPr lang="en-US" sz="2800" dirty="0"/>
              <a:t>’</a:t>
            </a:r>
            <a:r>
              <a:rPr lang="uk-UA" sz="2800" dirty="0"/>
              <a:t>язами райдужки керує ВНС: </a:t>
            </a:r>
          </a:p>
          <a:p>
            <a:pPr algn="ctr">
              <a:buNone/>
            </a:pPr>
            <a:r>
              <a:rPr lang="uk-UA" sz="2800" dirty="0"/>
              <a:t>збудження ПНС звужує зіниці, збудження СНС - розширює</a:t>
            </a:r>
            <a:endParaRPr lang="ru-RU" sz="2800" dirty="0"/>
          </a:p>
        </p:txBody>
      </p:sp>
      <p:pic>
        <p:nvPicPr>
          <p:cNvPr id="39938" name="Picture 2" descr="http://cs5917.userapi.com/v5917929/911/E0WZVNdBIh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6554021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877272"/>
            <a:ext cx="9144000" cy="8640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/>
              <a:t>Про виникненні почуття страху зіниці розширюються. Реакції обох зіниць </a:t>
            </a:r>
            <a:r>
              <a:rPr lang="uk-UA" sz="2800" dirty="0" err="1"/>
              <a:t>співдружні</a:t>
            </a:r>
            <a:endParaRPr lang="ru-RU" sz="2800" dirty="0"/>
          </a:p>
        </p:txBody>
      </p:sp>
      <p:pic>
        <p:nvPicPr>
          <p:cNvPr id="41986" name="Picture 2" descr="http://cs5739.userapi.com/u162285651/-14/x_c84784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067944" cy="5149296"/>
          </a:xfrm>
          <a:prstGeom prst="rect">
            <a:avLst/>
          </a:prstGeom>
          <a:noFill/>
        </p:spPr>
      </p:pic>
      <p:pic>
        <p:nvPicPr>
          <p:cNvPr id="41988" name="Picture 4" descr="http://okulistka.ru/wp-content/uploads/2009/06/eye-giacobbe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00" y="1268760"/>
            <a:ext cx="5067300" cy="3771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Зоровий аналізатор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/>
              <a:t>Дає людині понад 90% інформації</a:t>
            </a:r>
            <a:endParaRPr lang="ru-RU" sz="2800" dirty="0"/>
          </a:p>
        </p:txBody>
      </p:sp>
      <p:pic>
        <p:nvPicPr>
          <p:cNvPr id="14338" name="Picture 2" descr="http://2.bp.blogspot.com/-Ozw_19MOZw0/UAz4-yNQCWI/AAAAAAAAA7w/htiof27pYAM/s1600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68987" cy="5684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Середня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/>
              <a:t>Зіничний рефлекс</a:t>
            </a:r>
            <a:endParaRPr lang="ru-RU" sz="2800" dirty="0"/>
          </a:p>
        </p:txBody>
      </p:sp>
      <p:pic>
        <p:nvPicPr>
          <p:cNvPr id="49154" name="Picture 2" descr="&amp;Fcy;&amp;acy;&amp;jcy;&amp;lcy;:Eye dilat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1828"/>
            <a:ext cx="9144000" cy="5229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Внутрішня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6926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sz="2800" dirty="0"/>
              <a:t>Сітківка – частина ЦНС, винесена на периферію.</a:t>
            </a:r>
          </a:p>
          <a:p>
            <a:pPr algn="ctr">
              <a:buNone/>
            </a:pPr>
            <a:r>
              <a:rPr lang="uk-UA" sz="2800" dirty="0"/>
              <a:t> Сприймає світло і створює нервовий імпульс</a:t>
            </a:r>
            <a:endParaRPr lang="ru-RU" sz="2800" dirty="0"/>
          </a:p>
        </p:txBody>
      </p:sp>
      <p:pic>
        <p:nvPicPr>
          <p:cNvPr id="25602" name="Picture 2" descr="http://www.optix.su/res/uploads/images/clip_image001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5762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1052736"/>
            <a:ext cx="10081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66901">
            <a:off x="6435707" y="1845484"/>
            <a:ext cx="16430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068960"/>
            <a:ext cx="12744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961103">
            <a:off x="6156354" y="4280919"/>
            <a:ext cx="1656184" cy="92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519243">
            <a:off x="5372142" y="4804538"/>
            <a:ext cx="1248445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157192"/>
            <a:ext cx="20882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376" y="29969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5301208"/>
            <a:ext cx="20665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797152"/>
            <a:ext cx="16561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077072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212976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2564904"/>
            <a:ext cx="17064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556792"/>
            <a:ext cx="19225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48680"/>
            <a:ext cx="136815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2354676">
            <a:off x="5877654" y="3989311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876256" y="4293096"/>
            <a:ext cx="1614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Сітківка </a:t>
            </a:r>
            <a:endParaRPr lang="ru-RU" sz="3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Внутрішня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sz="2800" dirty="0"/>
              <a:t>Кришталик – прозоре тіло, підвішене на </a:t>
            </a:r>
            <a:r>
              <a:rPr lang="uk-UA" sz="2800" dirty="0" err="1"/>
              <a:t>зв</a:t>
            </a:r>
            <a:r>
              <a:rPr lang="en-US" sz="2800" dirty="0"/>
              <a:t>’</a:t>
            </a:r>
            <a:r>
              <a:rPr lang="uk-UA" sz="2800" dirty="0" err="1"/>
              <a:t>язках</a:t>
            </a:r>
            <a:r>
              <a:rPr lang="uk-UA" sz="2800" dirty="0"/>
              <a:t> до війчастого тіла</a:t>
            </a:r>
            <a:endParaRPr lang="ru-RU" sz="2800" dirty="0"/>
          </a:p>
        </p:txBody>
      </p:sp>
      <p:pic>
        <p:nvPicPr>
          <p:cNvPr id="25602" name="Picture 2" descr="http://www.optix.su/res/uploads/images/clip_image001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5762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1052736"/>
            <a:ext cx="10081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66901">
            <a:off x="6435707" y="1845484"/>
            <a:ext cx="16430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068960"/>
            <a:ext cx="12744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961103">
            <a:off x="6156354" y="4280919"/>
            <a:ext cx="1656184" cy="92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519243">
            <a:off x="5372142" y="4804538"/>
            <a:ext cx="1248445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157192"/>
            <a:ext cx="20882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376" y="29969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5301208"/>
            <a:ext cx="20665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797152"/>
            <a:ext cx="16561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077072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212976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2564904"/>
            <a:ext cx="17064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556792"/>
            <a:ext cx="19225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48680"/>
            <a:ext cx="136815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39552" y="4005064"/>
            <a:ext cx="221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Кришталик </a:t>
            </a:r>
            <a:endParaRPr lang="ru-RU" sz="3200" dirty="0"/>
          </a:p>
        </p:txBody>
      </p:sp>
      <p:sp>
        <p:nvSpPr>
          <p:cNvPr id="20" name="Стрелка вправо 19"/>
          <p:cNvSpPr/>
          <p:nvPr/>
        </p:nvSpPr>
        <p:spPr>
          <a:xfrm rot="17854766">
            <a:off x="2484114" y="3718482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Внутрішня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sz="2800" dirty="0"/>
              <a:t>Кришталик є другою (після рогівки) лінзою, не містить судин і нервів</a:t>
            </a:r>
            <a:endParaRPr lang="ru-RU" sz="2800" dirty="0"/>
          </a:p>
        </p:txBody>
      </p:sp>
      <p:pic>
        <p:nvPicPr>
          <p:cNvPr id="4" name="Picture 2" descr="http://www.lasik.ru/upload/medialibrary/e65/phv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6288561" cy="56803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27569" y="3244334"/>
            <a:ext cx="1705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Кришталик </a:t>
            </a:r>
            <a:endParaRPr lang="ru-RU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Внутрішня оболонка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sz="2800" dirty="0"/>
              <a:t>Прозора драглиста маса без судин і нервів, третя лінза</a:t>
            </a:r>
            <a:endParaRPr lang="ru-RU" sz="2800" dirty="0"/>
          </a:p>
        </p:txBody>
      </p:sp>
      <p:pic>
        <p:nvPicPr>
          <p:cNvPr id="25602" name="Picture 2" descr="http://www.optix.su/res/uploads/images/clip_image001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5762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1052736"/>
            <a:ext cx="10081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66901">
            <a:off x="6435707" y="1845484"/>
            <a:ext cx="16430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068960"/>
            <a:ext cx="12744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961103">
            <a:off x="6156354" y="4280919"/>
            <a:ext cx="1656184" cy="92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519243">
            <a:off x="5372142" y="4804538"/>
            <a:ext cx="1248445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157192"/>
            <a:ext cx="20882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376" y="29969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5301208"/>
            <a:ext cx="20665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797152"/>
            <a:ext cx="16561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077072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212976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2564904"/>
            <a:ext cx="17064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556792"/>
            <a:ext cx="19225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48680"/>
            <a:ext cx="136815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35896" y="2564904"/>
            <a:ext cx="24976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/>
              <a:t>Склоподібне </a:t>
            </a:r>
          </a:p>
          <a:p>
            <a:pPr algn="ctr"/>
            <a:r>
              <a:rPr lang="uk-UA" sz="3200" dirty="0"/>
              <a:t>тіло</a:t>
            </a:r>
            <a:endParaRPr lang="ru-RU" sz="3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Зорові провідні шляхи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37312"/>
            <a:ext cx="9144000" cy="504056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uk-UA" sz="2800" dirty="0"/>
              <a:t>Аксони нервових клітин сітківки (1 000 000) утворюють зоровий нерв</a:t>
            </a:r>
            <a:endParaRPr lang="ru-RU" sz="2800" dirty="0"/>
          </a:p>
        </p:txBody>
      </p:sp>
      <p:pic>
        <p:nvPicPr>
          <p:cNvPr id="25602" name="Picture 2" descr="http://www.optix.su/res/uploads/images/clip_image001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6" cy="5762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00192" y="1052736"/>
            <a:ext cx="10081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66901">
            <a:off x="6435707" y="1845484"/>
            <a:ext cx="16430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3068960"/>
            <a:ext cx="12744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961103">
            <a:off x="6156354" y="4280919"/>
            <a:ext cx="1656184" cy="92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519243">
            <a:off x="5372142" y="4804538"/>
            <a:ext cx="1248445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157192"/>
            <a:ext cx="20882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376" y="29969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5301208"/>
            <a:ext cx="20665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797152"/>
            <a:ext cx="165618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077072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212976"/>
            <a:ext cx="1778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2564904"/>
            <a:ext cx="17064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556792"/>
            <a:ext cx="192251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48680"/>
            <a:ext cx="1368152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546814" y="2780928"/>
            <a:ext cx="2597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Зоровий нерв</a:t>
            </a:r>
            <a:endParaRPr lang="ru-RU" sz="3200" dirty="0"/>
          </a:p>
        </p:txBody>
      </p:sp>
      <p:sp>
        <p:nvSpPr>
          <p:cNvPr id="20" name="Стрелка вправо 19"/>
          <p:cNvSpPr/>
          <p:nvPr/>
        </p:nvSpPr>
        <p:spPr>
          <a:xfrm rot="9455141">
            <a:off x="6602475" y="3389363"/>
            <a:ext cx="978408" cy="268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Зорові провідні шляхи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sz="2800" dirty="0"/>
              <a:t>Зоровий нерв через отвір очної ямки заходить у порожнину черепа</a:t>
            </a:r>
            <a:endParaRPr lang="ru-RU" sz="2800" dirty="0"/>
          </a:p>
        </p:txBody>
      </p:sp>
      <p:pic>
        <p:nvPicPr>
          <p:cNvPr id="43010" name="Picture 2" descr="http://img194.imageshack.us/img194/2801/skull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76672"/>
            <a:ext cx="3402566" cy="5434243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2915816" y="2780928"/>
            <a:ext cx="978408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Зорові провідні шляхи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/>
              <a:t> </a:t>
            </a:r>
            <a:endParaRPr lang="ru-RU" sz="2800" dirty="0"/>
          </a:p>
        </p:txBody>
      </p:sp>
      <p:pic>
        <p:nvPicPr>
          <p:cNvPr id="4" name="Picture 2" descr="http://illuminationstudios.com/wp-content/uploads/2011/10/opticNe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48680"/>
            <a:ext cx="5313111" cy="63093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16216" y="2636912"/>
            <a:ext cx="277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/>
              <a:t>Зоровий нерв</a:t>
            </a:r>
            <a:endParaRPr lang="ru-RU" sz="3200" dirty="0"/>
          </a:p>
        </p:txBody>
      </p:sp>
      <p:sp>
        <p:nvSpPr>
          <p:cNvPr id="6" name="Стрелка вправо 5"/>
          <p:cNvSpPr/>
          <p:nvPr/>
        </p:nvSpPr>
        <p:spPr>
          <a:xfrm rot="9434751">
            <a:off x="5615566" y="3282967"/>
            <a:ext cx="978408" cy="1570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1340768"/>
            <a:ext cx="24212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Зорове </a:t>
            </a:r>
          </a:p>
          <a:p>
            <a:r>
              <a:rPr lang="uk-UA" sz="3200" dirty="0"/>
              <a:t>   перехрестя</a:t>
            </a:r>
            <a:endParaRPr lang="ru-RU" sz="3200" dirty="0"/>
          </a:p>
        </p:txBody>
      </p:sp>
      <p:sp>
        <p:nvSpPr>
          <p:cNvPr id="8" name="Стрелка вправо 7"/>
          <p:cNvSpPr/>
          <p:nvPr/>
        </p:nvSpPr>
        <p:spPr>
          <a:xfrm rot="7814158">
            <a:off x="4785651" y="2695313"/>
            <a:ext cx="1873132" cy="1727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2492896"/>
            <a:ext cx="176041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200" dirty="0"/>
              <a:t>Зоровий </a:t>
            </a:r>
          </a:p>
          <a:p>
            <a:pPr algn="r"/>
            <a:r>
              <a:rPr lang="uk-UA" sz="3200" dirty="0"/>
              <a:t>тракт</a:t>
            </a:r>
            <a:endParaRPr lang="ru-RU" sz="32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2555776" y="3212976"/>
            <a:ext cx="1626480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Центральна частина зорового аналізатора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uk-UA" sz="2800" dirty="0"/>
              <a:t>Кора обох великих півкуль отримує інформацію з обох очей</a:t>
            </a:r>
            <a:endParaRPr lang="ru-RU" sz="2800" dirty="0"/>
          </a:p>
        </p:txBody>
      </p:sp>
      <p:pic>
        <p:nvPicPr>
          <p:cNvPr id="51202" name="Picture 2" descr="http://kineziolog.bodhy.ru/sites/default/files/VisualPathw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5843495" cy="56886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4077072"/>
            <a:ext cx="1440160" cy="1778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5943600"/>
            <a:ext cx="1152128" cy="221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2708920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1844824"/>
            <a:ext cx="98640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2348880"/>
            <a:ext cx="720080" cy="62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199999">
            <a:off x="3828372" y="2819687"/>
            <a:ext cx="720080" cy="410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2276872"/>
            <a:ext cx="31690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/>
              <a:t>Частина нервових волокон </a:t>
            </a:r>
          </a:p>
          <a:p>
            <a:r>
              <a:rPr lang="uk-UA" sz="2000" dirty="0"/>
              <a:t>з лівого (правого) ока </a:t>
            </a:r>
          </a:p>
          <a:p>
            <a:r>
              <a:rPr lang="uk-UA" sz="2000" dirty="0"/>
              <a:t>потрапляє </a:t>
            </a:r>
          </a:p>
          <a:p>
            <a:r>
              <a:rPr lang="uk-UA" sz="2000" dirty="0"/>
              <a:t>в </a:t>
            </a:r>
            <a:r>
              <a:rPr lang="uk-UA" sz="2000" b="1" dirty="0"/>
              <a:t>однойменну</a:t>
            </a:r>
            <a:r>
              <a:rPr lang="uk-UA" sz="2000" dirty="0"/>
              <a:t> півкулю 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08104" y="2636912"/>
            <a:ext cx="329622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2000" dirty="0"/>
              <a:t>Частина волокон </a:t>
            </a:r>
          </a:p>
          <a:p>
            <a:pPr algn="r"/>
            <a:r>
              <a:rPr lang="uk-UA" sz="2000" dirty="0"/>
              <a:t>в місці зорового перехрестя </a:t>
            </a:r>
          </a:p>
          <a:p>
            <a:pPr algn="r"/>
            <a:r>
              <a:rPr lang="uk-UA" sz="2000" dirty="0"/>
              <a:t>переходить </a:t>
            </a:r>
          </a:p>
          <a:p>
            <a:pPr algn="r"/>
            <a:r>
              <a:rPr lang="uk-UA" sz="2000" dirty="0"/>
              <a:t>у </a:t>
            </a:r>
            <a:r>
              <a:rPr lang="uk-UA" sz="2000" b="1" dirty="0"/>
              <a:t>протилежну</a:t>
            </a:r>
            <a:r>
              <a:rPr lang="uk-UA" sz="2000" dirty="0"/>
              <a:t> півкулю </a:t>
            </a:r>
            <a:endParaRPr lang="ru-RU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97ABBA2-15E2-4C77-AFB8-936AA7110B5C}"/>
              </a:ext>
            </a:extLst>
          </p:cNvPr>
          <p:cNvGraphicFramePr/>
          <p:nvPr/>
        </p:nvGraphicFramePr>
        <p:xfrm>
          <a:off x="304800" y="152400"/>
          <a:ext cx="86106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F2B7A0A-88DB-439E-840D-A49D01CC46CE}"/>
              </a:ext>
            </a:extLst>
          </p:cNvPr>
          <p:cNvSpPr/>
          <p:nvPr/>
        </p:nvSpPr>
        <p:spPr>
          <a:xfrm rot="16200000">
            <a:off x="-1629209" y="2848409"/>
            <a:ext cx="4486549" cy="92333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1430"/>
                <a:solidFill>
                  <a:srgbClr val="303C1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Це</a:t>
            </a:r>
            <a:r>
              <a:rPr lang="ru-RU" sz="5400" b="1" dirty="0">
                <a:ln w="11430"/>
                <a:solidFill>
                  <a:srgbClr val="303C1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b="1" dirty="0" err="1">
                <a:ln w="11430"/>
                <a:solidFill>
                  <a:srgbClr val="303C1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цікаво</a:t>
            </a:r>
            <a:r>
              <a:rPr lang="ru-RU" sz="5400" b="1" dirty="0">
                <a:ln w="11430"/>
                <a:solidFill>
                  <a:srgbClr val="303C1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!</a:t>
            </a:r>
            <a:endParaRPr lang="en-US" sz="5400" b="1" dirty="0">
              <a:ln w="11430"/>
              <a:solidFill>
                <a:srgbClr val="303C1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15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Зоровий аналізатор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/>
              <a:t>Краще один раз побачити…</a:t>
            </a:r>
            <a:endParaRPr lang="ru-RU" sz="2800" dirty="0"/>
          </a:p>
        </p:txBody>
      </p:sp>
      <p:pic>
        <p:nvPicPr>
          <p:cNvPr id="15362" name="Picture 2" descr="http://bigpicture.ru/wp-content/uploads/2010/08/1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6" y="476672"/>
            <a:ext cx="9131934" cy="5760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F2D1040-FCDC-4524-AB5B-65D77CBE7933}"/>
              </a:ext>
            </a:extLst>
          </p:cNvPr>
          <p:cNvGraphicFramePr/>
          <p:nvPr/>
        </p:nvGraphicFramePr>
        <p:xfrm>
          <a:off x="228600" y="152400"/>
          <a:ext cx="86868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806F1F24-7FBD-43AF-9162-C830ED21301E}"/>
              </a:ext>
            </a:extLst>
          </p:cNvPr>
          <p:cNvSpPr/>
          <p:nvPr/>
        </p:nvSpPr>
        <p:spPr>
          <a:xfrm>
            <a:off x="228600" y="228600"/>
            <a:ext cx="3886200" cy="6468484"/>
          </a:xfrm>
          <a:prstGeom prst="triangle">
            <a:avLst>
              <a:gd name="adj" fmla="val 98605"/>
            </a:avLst>
          </a:prstGeom>
          <a:gradFill flip="none" rotWithShape="1">
            <a:gsLst>
              <a:gs pos="0">
                <a:srgbClr val="4D7FBB">
                  <a:shade val="30000"/>
                  <a:satMod val="115000"/>
                </a:srgbClr>
              </a:gs>
              <a:gs pos="50000">
                <a:srgbClr val="4D7FBB">
                  <a:shade val="67500"/>
                  <a:satMod val="115000"/>
                </a:srgbClr>
              </a:gs>
              <a:gs pos="100000">
                <a:srgbClr val="4D7FBB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Причини </a:t>
            </a:r>
            <a:r>
              <a:rPr lang="ru-RU" sz="2800" b="1" dirty="0" err="1">
                <a:solidFill>
                  <a:schemeClr val="tx1"/>
                </a:solidFill>
              </a:rPr>
              <a:t>порушення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зору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C:\Users\Qosmio\AppData\Local\Microsoft\Windows\Temporary Internet Files\Content.IE5\HLNOD41X\MC900326566[1].wmf">
            <a:extLst>
              <a:ext uri="{FF2B5EF4-FFF2-40B4-BE49-F238E27FC236}">
                <a16:creationId xmlns:a16="http://schemas.microsoft.com/office/drawing/2014/main" id="{EB7C93B1-F451-44F6-B2B7-ED8232E84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4953000"/>
            <a:ext cx="139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57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FD29A1-C7BD-4656-9333-7587986B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" y="1135868"/>
            <a:ext cx="2743200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5C6BB3-617B-4913-B5A5-31CF64DBA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84"/>
          <a:stretch/>
        </p:blipFill>
        <p:spPr>
          <a:xfrm>
            <a:off x="6469685" y="3081084"/>
            <a:ext cx="2567417" cy="1640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5ECE3-2F2A-4BE7-AD73-0120E8377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37" r="10000" b="14063"/>
          <a:stretch/>
        </p:blipFill>
        <p:spPr>
          <a:xfrm>
            <a:off x="377687" y="5029200"/>
            <a:ext cx="2388704" cy="152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D829B5-C034-405F-87E7-2986F5F1A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000375"/>
            <a:ext cx="64865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i="1" u="sng" dirty="0" err="1">
                <a:solidFill>
                  <a:srgbClr val="7030A0"/>
                </a:solidFill>
                <a:latin typeface="Calibri" pitchFamily="34" charset="0"/>
              </a:rPr>
              <a:t>Кон'юнктивіт</a:t>
            </a:r>
            <a:r>
              <a:rPr lang="ru-RU" b="1" i="1" u="sng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-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запалення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кон'юнктиви-слизової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оболонки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повік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і очного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яблука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.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Характеризується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світлобоязню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почуттям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печіння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тяжкості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в очах.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Вранці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вії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склеюються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слизовими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виділеннями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.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Захворювання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викликається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головним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чином,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інфекцією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або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шкідливими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фізичними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і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хімічними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itchFamily="34" charset="0"/>
              </a:rPr>
              <a:t>впливами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.</a:t>
            </a:r>
            <a:endParaRPr lang="en-US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A96A02-352A-45DF-87E8-D4A5C35C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8" y="5172075"/>
            <a:ext cx="622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u="sng" dirty="0" err="1">
                <a:solidFill>
                  <a:srgbClr val="0070C0"/>
                </a:solidFill>
                <a:latin typeface="Calibri" pitchFamily="34" charset="0"/>
              </a:rPr>
              <a:t>Запалення</a:t>
            </a:r>
            <a:r>
              <a:rPr lang="ru-RU" b="1" u="sng" dirty="0">
                <a:solidFill>
                  <a:srgbClr val="0070C0"/>
                </a:solidFill>
                <a:latin typeface="Calibri" pitchFamily="34" charset="0"/>
              </a:rPr>
              <a:t> краю </a:t>
            </a:r>
            <a:r>
              <a:rPr lang="ru-RU" b="1" u="sng" dirty="0" err="1">
                <a:solidFill>
                  <a:srgbClr val="0070C0"/>
                </a:solidFill>
                <a:latin typeface="Calibri" pitchFamily="34" charset="0"/>
              </a:rPr>
              <a:t>повіки</a:t>
            </a:r>
            <a:r>
              <a:rPr lang="ru-RU" b="1" u="sng" dirty="0">
                <a:solidFill>
                  <a:srgbClr val="0070C0"/>
                </a:solidFill>
                <a:latin typeface="Calibri" pitchFamily="34" charset="0"/>
              </a:rPr>
              <a:t>-блефарит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</a:rPr>
              <a:t>.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Простий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 (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лускатий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) блефарит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вражає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найчастіше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 маленьких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дітей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: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краї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повік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 у них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товщають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 і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покриваються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жовтуватими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 корочками,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головним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 чином у кутках </a:t>
            </a:r>
            <a:r>
              <a:rPr lang="ru-RU" b="1" dirty="0" err="1">
                <a:solidFill>
                  <a:srgbClr val="0070C0"/>
                </a:solidFill>
                <a:latin typeface="Calibri" pitchFamily="34" charset="0"/>
              </a:rPr>
              <a:t>вій</a:t>
            </a:r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.</a:t>
            </a: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DA7D7C-5061-4F31-A23B-4FB9FB6A60B3}"/>
              </a:ext>
            </a:extLst>
          </p:cNvPr>
          <p:cNvSpPr/>
          <p:nvPr/>
        </p:nvSpPr>
        <p:spPr>
          <a:xfrm>
            <a:off x="2286000" y="360797"/>
            <a:ext cx="5467394" cy="923330"/>
          </a:xfrm>
          <a:prstGeom prst="rect">
            <a:avLst/>
          </a:prstGeom>
          <a:noFill/>
        </p:spPr>
        <p:txBody>
          <a:bodyPr wrap="none">
            <a:prstTxWarp prst="textCurve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Захворювання</a:t>
            </a:r>
            <a:r>
              <a:rPr lang="ru-RU" sz="5400" b="1" dirty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очей</a:t>
            </a:r>
            <a:endParaRPr lang="en-US" sz="5400" b="1" dirty="0">
              <a:ln w="11430"/>
              <a:gradFill flip="none" rotWithShape="1"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" name="Picture 2" descr="C:\Users\Qosmio\Pictures\Анимационные картинки для презентаций. Часть 2\Люди\2_1.gif">
            <a:extLst>
              <a:ext uri="{FF2B5EF4-FFF2-40B4-BE49-F238E27FC236}">
                <a16:creationId xmlns:a16="http://schemas.microsoft.com/office/drawing/2014/main" id="{C54E17A7-BEEF-4DE2-87B3-7CACE46BE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203200"/>
            <a:ext cx="12382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87FD9A-0991-4009-A03D-883EE1692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338" y="1546225"/>
            <a:ext cx="54022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i="1" u="sng" dirty="0" err="1">
                <a:solidFill>
                  <a:srgbClr val="00B050"/>
                </a:solidFill>
                <a:latin typeface="Calibri" pitchFamily="34" charset="0"/>
              </a:rPr>
              <a:t>Ячмінь</a:t>
            </a:r>
            <a:r>
              <a:rPr lang="ru-RU" b="1" i="1" u="sng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-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це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запалення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волосяної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цибулини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або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сальної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залози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що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знаходиться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на краю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повіки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.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Запалення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викликають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такі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мікроорганізми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як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стафілококи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пневмококи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 і </a:t>
            </a:r>
            <a:r>
              <a:rPr lang="ru-RU" b="1" dirty="0" err="1">
                <a:solidFill>
                  <a:srgbClr val="00B050"/>
                </a:solidFill>
                <a:latin typeface="Calibri" pitchFamily="34" charset="0"/>
              </a:rPr>
              <a:t>стрептококи</a:t>
            </a: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.</a:t>
            </a:r>
            <a:endParaRPr lang="en-US" b="1" dirty="0">
              <a:solidFill>
                <a:srgbClr val="00B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465DFB2C-9316-4F74-B9B3-CE464F3FF13B}"/>
              </a:ext>
            </a:extLst>
          </p:cNvPr>
          <p:cNvSpPr txBox="1">
            <a:spLocks/>
          </p:cNvSpPr>
          <p:nvPr/>
        </p:nvSpPr>
        <p:spPr>
          <a:xfrm>
            <a:off x="484644" y="292596"/>
            <a:ext cx="8174712" cy="23225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dirty="0" err="1">
                <a:solidFill>
                  <a:srgbClr val="C00000"/>
                </a:solidFill>
              </a:rPr>
              <a:t>Цікаво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знати,що</a:t>
            </a:r>
            <a:r>
              <a:rPr lang="ru-RU" sz="2800" dirty="0">
                <a:solidFill>
                  <a:srgbClr val="C00000"/>
                </a:solidFill>
              </a:rPr>
              <a:t>…. </a:t>
            </a:r>
            <a:r>
              <a:rPr lang="ru-RU" sz="2000" dirty="0" err="1"/>
              <a:t>Помутніння</a:t>
            </a:r>
            <a:r>
              <a:rPr lang="ru-RU" sz="2000" dirty="0"/>
              <a:t> </a:t>
            </a:r>
            <a:r>
              <a:rPr lang="ru-RU" sz="2000" dirty="0" err="1"/>
              <a:t>кришталика</a:t>
            </a:r>
            <a:r>
              <a:rPr lang="ru-RU" sz="2000" dirty="0"/>
              <a:t> </a:t>
            </a:r>
            <a:r>
              <a:rPr lang="ru-RU" sz="2000" dirty="0" err="1"/>
              <a:t>спричиняє</a:t>
            </a:r>
            <a:r>
              <a:rPr lang="ru-RU" sz="2000" dirty="0"/>
              <a:t> </a:t>
            </a:r>
            <a:r>
              <a:rPr lang="ru-RU" sz="2000" dirty="0" err="1"/>
              <a:t>захворювання</a:t>
            </a:r>
            <a:r>
              <a:rPr lang="ru-RU" sz="2000" dirty="0"/>
              <a:t> </a:t>
            </a:r>
            <a:r>
              <a:rPr lang="ru-RU" sz="2000" dirty="0">
                <a:hlinkClick r:id="rId2" tooltip="Катаракта"/>
              </a:rPr>
              <a:t>катаракту</a:t>
            </a:r>
            <a:r>
              <a:rPr lang="ru-RU" sz="2000" dirty="0"/>
              <a:t>. Причиною </a:t>
            </a:r>
            <a:r>
              <a:rPr lang="ru-RU" sz="2000" dirty="0" err="1"/>
              <a:t>виникнення</a:t>
            </a:r>
            <a:r>
              <a:rPr lang="ru-RU" sz="2000" dirty="0"/>
              <a:t> </a:t>
            </a:r>
            <a:r>
              <a:rPr lang="ru-RU" sz="2000" dirty="0" err="1"/>
              <a:t>катаракти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бути </a:t>
            </a:r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обміну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, </a:t>
            </a:r>
            <a:r>
              <a:rPr lang="ru-RU" sz="2000" dirty="0" err="1"/>
              <a:t>травми</a:t>
            </a:r>
            <a:r>
              <a:rPr lang="ru-RU" sz="2000" dirty="0"/>
              <a:t>, </a:t>
            </a:r>
            <a:r>
              <a:rPr lang="ru-RU" sz="2000" dirty="0" err="1"/>
              <a:t>радіоактивне</a:t>
            </a:r>
            <a:r>
              <a:rPr lang="ru-RU" sz="2000" dirty="0"/>
              <a:t> </a:t>
            </a:r>
            <a:r>
              <a:rPr lang="ru-RU" sz="2000" dirty="0" err="1"/>
              <a:t>опромінення</a:t>
            </a:r>
            <a:r>
              <a:rPr lang="ru-RU" sz="2000" dirty="0"/>
              <a:t>. </a:t>
            </a:r>
            <a:r>
              <a:rPr lang="ru-RU" sz="2000" dirty="0" err="1"/>
              <a:t>Лікування</a:t>
            </a:r>
            <a:r>
              <a:rPr lang="ru-RU" sz="2000" dirty="0"/>
              <a:t> </a:t>
            </a:r>
            <a:r>
              <a:rPr lang="ru-RU" sz="2000" dirty="0" err="1"/>
              <a:t>катаракти</a:t>
            </a:r>
            <a:r>
              <a:rPr lang="ru-RU" sz="2000" dirty="0"/>
              <a:t> </a:t>
            </a:r>
            <a:r>
              <a:rPr lang="ru-RU" sz="2000" dirty="0" err="1"/>
              <a:t>потребує</a:t>
            </a:r>
            <a:r>
              <a:rPr lang="ru-RU" sz="2000" dirty="0"/>
              <a:t> </a:t>
            </a:r>
            <a:r>
              <a:rPr lang="ru-RU" sz="2000" dirty="0" err="1"/>
              <a:t>хірургічного</a:t>
            </a:r>
            <a:r>
              <a:rPr lang="ru-RU" sz="2000" dirty="0"/>
              <a:t> </a:t>
            </a:r>
            <a:r>
              <a:rPr lang="ru-RU" sz="2000" dirty="0" err="1"/>
              <a:t>втручання</a:t>
            </a:r>
            <a:r>
              <a:rPr lang="ru-RU" sz="2000" dirty="0"/>
              <a:t> з </a:t>
            </a:r>
            <a:r>
              <a:rPr lang="ru-RU" sz="2000" dirty="0" err="1"/>
              <a:t>видаленням</a:t>
            </a:r>
            <a:r>
              <a:rPr lang="ru-RU" sz="2000" dirty="0"/>
              <a:t> </a:t>
            </a:r>
            <a:r>
              <a:rPr lang="ru-RU" sz="2000" dirty="0" err="1"/>
              <a:t>помутнілого</a:t>
            </a:r>
            <a:r>
              <a:rPr lang="ru-RU" sz="2000" dirty="0"/>
              <a:t> </a:t>
            </a:r>
            <a:r>
              <a:rPr lang="ru-RU" sz="2000" dirty="0" err="1"/>
              <a:t>кришталика</a:t>
            </a:r>
            <a:r>
              <a:rPr lang="ru-RU" sz="2000" dirty="0"/>
              <a:t> та </a:t>
            </a:r>
            <a:r>
              <a:rPr lang="ru-RU" sz="2000" dirty="0" err="1"/>
              <a:t>заміною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на </a:t>
            </a:r>
            <a:r>
              <a:rPr lang="ru-RU" sz="2000" dirty="0" err="1"/>
              <a:t>штучний</a:t>
            </a:r>
            <a:r>
              <a:rPr lang="ru-RU" sz="2000" dirty="0"/>
              <a:t>. </a:t>
            </a:r>
            <a:r>
              <a:rPr lang="ru-RU" sz="2000" dirty="0" err="1"/>
              <a:t>Тепер</a:t>
            </a:r>
            <a:r>
              <a:rPr lang="ru-RU" sz="2000" dirty="0"/>
              <a:t> </a:t>
            </a:r>
            <a:r>
              <a:rPr lang="ru-RU" sz="2000" dirty="0" err="1"/>
              <a:t>таке</a:t>
            </a:r>
            <a:r>
              <a:rPr lang="ru-RU" sz="2000" dirty="0"/>
              <a:t> </a:t>
            </a:r>
            <a:r>
              <a:rPr lang="ru-RU" sz="2000" dirty="0" err="1"/>
              <a:t>оперативне</a:t>
            </a:r>
            <a:r>
              <a:rPr lang="ru-RU" sz="2000" dirty="0"/>
              <a:t> </a:t>
            </a:r>
            <a:r>
              <a:rPr lang="ru-RU" sz="2000" dirty="0" err="1"/>
              <a:t>втручання</a:t>
            </a:r>
            <a:r>
              <a:rPr lang="ru-RU" sz="2000" dirty="0"/>
              <a:t> є </a:t>
            </a:r>
            <a:r>
              <a:rPr lang="ru-RU" sz="2000" dirty="0" err="1"/>
              <a:t>безболісним</a:t>
            </a:r>
            <a:r>
              <a:rPr lang="ru-RU" sz="2000" dirty="0"/>
              <a:t> </a:t>
            </a:r>
            <a:r>
              <a:rPr lang="ru-RU" sz="2000" dirty="0" err="1"/>
              <a:t>завдяки</a:t>
            </a:r>
            <a:r>
              <a:rPr lang="ru-RU" sz="2000" dirty="0"/>
              <a:t> </a:t>
            </a:r>
            <a:r>
              <a:rPr lang="ru-RU" sz="2000" dirty="0" err="1"/>
              <a:t>лазерній</a:t>
            </a:r>
            <a:r>
              <a:rPr lang="ru-RU" sz="2000" dirty="0"/>
              <a:t> </a:t>
            </a:r>
            <a:r>
              <a:rPr lang="ru-RU" sz="2000" dirty="0" err="1"/>
              <a:t>хірургії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FD3FA9-2683-4E5F-957F-5226C01D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564904"/>
            <a:ext cx="5257428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68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35F7FC-91AF-4CEC-ABDE-1AD748E36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980728"/>
            <a:ext cx="9107488" cy="228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4FBE47-F6D4-47A0-9D0E-E155F874B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066524"/>
            <a:ext cx="4752528" cy="20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30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7AF6EB8-DC0E-4192-BF7B-EBF9F6A5310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490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dirty="0">
                <a:solidFill>
                  <a:srgbClr val="00B050"/>
                </a:solidFill>
                <a:latin typeface="Georgia" pitchFamily="18" charset="0"/>
              </a:rPr>
              <a:t>Дальтонізм</a:t>
            </a:r>
            <a:endParaRPr lang="ru-RU" sz="40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9B69ED0-54F0-4F53-B933-783BC1370A99}"/>
              </a:ext>
            </a:extLst>
          </p:cNvPr>
          <p:cNvSpPr txBox="1">
            <a:spLocks/>
          </p:cNvSpPr>
          <p:nvPr/>
        </p:nvSpPr>
        <p:spPr>
          <a:xfrm>
            <a:off x="457200" y="908050"/>
            <a:ext cx="8229600" cy="2881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/>
              <a:t>До 14 місяців у новонароджених дівчаток і до 16 місяців у хлопчиків спостерігається період повного несприйняття кольорів. Формування відчуття кольору закінчується до 7,5 років у дівчаток і до 8 років у хлопчиків. </a:t>
            </a:r>
          </a:p>
          <a:p>
            <a:pPr>
              <a:lnSpc>
                <a:spcPct val="90000"/>
              </a:lnSpc>
            </a:pPr>
            <a:r>
              <a:rPr lang="ru-RU" sz="2400" b="1"/>
              <a:t>Близько 10% чоловіків і менше 1% жінок мають дефект колірного зору (нерозрізнення червоного і зеленого кольорів або, рідше, синього; може бути повне нерозрізнення кольорів)</a:t>
            </a:r>
            <a:endParaRPr lang="ru-RU" sz="2400" b="1">
              <a:solidFill>
                <a:srgbClr val="254061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53248D8-E8AC-4237-9EFD-FA904FCD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3860800"/>
            <a:ext cx="37115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0_7f7c1_d41ee07_XL">
            <a:extLst>
              <a:ext uri="{FF2B5EF4-FFF2-40B4-BE49-F238E27FC236}">
                <a16:creationId xmlns:a16="http://schemas.microsoft.com/office/drawing/2014/main" id="{6BBE001B-34DC-46D9-AD59-FB83EF18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13086"/>
          <a:stretch>
            <a:fillRect/>
          </a:stretch>
        </p:blipFill>
        <p:spPr bwMode="auto">
          <a:xfrm>
            <a:off x="107950" y="3644900"/>
            <a:ext cx="4608513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603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4D7B51-7485-4535-84A8-7187CF004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74800"/>
            <a:ext cx="77724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b="1">
                <a:solidFill>
                  <a:schemeClr val="hlink"/>
                </a:solidFill>
                <a:latin typeface="Calibri" pitchFamily="34" charset="0"/>
              </a:rPr>
              <a:t>Дальтонізм, нездатність правильно визначати ті або інші кольори, може мати спадкову природу або бути викликаним захворюванням зорового нерва або сітківки.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>
                <a:solidFill>
                  <a:schemeClr val="hlink"/>
                </a:solidFill>
                <a:latin typeface="Calibri" pitchFamily="34" charset="0"/>
              </a:rPr>
              <a:t>Спадковий дальтонізм зустрічається частіше, вражає обидва ока і не погіршується з часом. Цей варіант дальтонізму в різного ступеня вираженості присутня у 8% чоловіків і 0.4% жінок. Спадковий дальтонізм пов'язаний з </a:t>
            </a:r>
            <a:r>
              <a:rPr lang="en-US" sz="2000" b="1">
                <a:solidFill>
                  <a:schemeClr val="hlink"/>
                </a:solidFill>
                <a:latin typeface="Calibri" pitchFamily="34" charset="0"/>
              </a:rPr>
              <a:t>X-</a:t>
            </a:r>
            <a:r>
              <a:rPr lang="ru-RU" sz="2000" b="1">
                <a:solidFill>
                  <a:schemeClr val="hlink"/>
                </a:solidFill>
                <a:latin typeface="Calibri" pitchFamily="34" charset="0"/>
              </a:rPr>
              <a:t>хромосомою і практично завжди передається від матері-носія гена до сина.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E5A96-7A60-4CC9-8769-703EF07C1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5341938"/>
            <a:ext cx="914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AB90096-6A44-426D-AA93-EEE2100B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5332413"/>
            <a:ext cx="10175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5F3E23-5694-4C8B-B7BA-58C0E524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7338" y="5310188"/>
            <a:ext cx="105727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0FD82B9-C90B-4DA0-A40F-9DDB2901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8" y="5349875"/>
            <a:ext cx="10302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B1A570-8BD3-43E9-BDBB-233E29F74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321425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hlink"/>
                </a:solidFill>
                <a:latin typeface="Calibri" pitchFamily="34" charset="0"/>
              </a:rPr>
              <a:t>Які цифри ти бачиш на малюнках?</a:t>
            </a:r>
            <a:endParaRPr lang="en-US" b="1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4C82BF38-4D56-47E4-9336-6BE14DFE3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5232539"/>
            <a:ext cx="1132527" cy="1132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F75F0B7-09AB-4691-8CB9-25B8170ED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5199093"/>
            <a:ext cx="1066800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F218E90-E903-4B00-B066-C3BB27595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3914" y="5216824"/>
            <a:ext cx="1104900" cy="1104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28FE6A5-2CBF-4B80-BCA5-4BB57FE36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00" y="353952"/>
            <a:ext cx="5181600" cy="1220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FB0C995B-0352-4085-85CB-BFC322CDE1A0}"/>
              </a:ext>
            </a:extLst>
          </p:cNvPr>
          <p:cNvSpPr/>
          <p:nvPr/>
        </p:nvSpPr>
        <p:spPr>
          <a:xfrm>
            <a:off x="1170929" y="257873"/>
            <a:ext cx="5094088" cy="1200329"/>
          </a:xfrm>
          <a:prstGeom prst="rect">
            <a:avLst/>
          </a:prstGeom>
          <a:noFill/>
        </p:spPr>
        <p:txBody>
          <a:bodyPr wrap="none">
            <a:prstTxWarp prst="textCurve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 err="1">
                <a:ln w="11430"/>
                <a:blipFill dpi="0" rotWithShape="1">
                  <a:blip r:embed="rId10"/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Дальтонізм</a:t>
            </a:r>
            <a:endParaRPr lang="en-US" sz="7200" b="1" dirty="0">
              <a:ln w="11430"/>
              <a:blipFill dpi="0" rotWithShape="1">
                <a:blip r:embed="rId10"/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81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8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7296A-0227-4326-A6D7-F13081EA4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00742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Дальтон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був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протанопом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(не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розрізняв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червоний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колір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), але не знав про свою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колірну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сліпоту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до 26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років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. У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нього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були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три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брати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і сестра, і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двоє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з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братів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страждали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кольоросліпотой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на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червоний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колір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. Дальтон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докладно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описав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свій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сімейний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дефект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зору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в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невеликій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книзі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.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Завдяки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його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публікації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і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з'явилося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слово «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дальтонізм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», яке на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довгі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роки стало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синонімом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не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тільки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описаної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ним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аномалії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зору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в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червоній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області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спектру, але і будь-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якого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порушення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колірного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chemeClr val="hlink"/>
                </a:solidFill>
                <a:latin typeface="Calibri" pitchFamily="34" charset="0"/>
              </a:rPr>
              <a:t>зору</a:t>
            </a:r>
            <a:r>
              <a:rPr lang="ru-RU" sz="2000" b="1" dirty="0">
                <a:solidFill>
                  <a:schemeClr val="hlink"/>
                </a:solidFill>
                <a:latin typeface="Calibri" pitchFamily="34" charset="0"/>
              </a:rPr>
              <a:t>.</a:t>
            </a:r>
            <a:endParaRPr lang="en-US" sz="20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1D996FF-B7A1-47DA-A9B7-CE95C5AF3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212976"/>
            <a:ext cx="2664296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3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88916-DE09-4F87-AB08-838D80AB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657225"/>
            <a:ext cx="24384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B245AC-C06E-4AE6-B63B-FB5BDC63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500" y="1511300"/>
            <a:ext cx="239077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425C67-48A1-4201-AB17-0C8EEE8A2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410200"/>
            <a:ext cx="2667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Дейтанопія-знижене сприйняття зеленого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B6CBF-ACE8-4B50-B8F6-58D7B768CC6F}"/>
              </a:ext>
            </a:extLst>
          </p:cNvPr>
          <p:cNvSpPr txBox="1"/>
          <p:nvPr/>
        </p:nvSpPr>
        <p:spPr>
          <a:xfrm>
            <a:off x="1190625" y="3913188"/>
            <a:ext cx="16954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rgbClr val="FF0000"/>
                </a:solidFill>
                <a:latin typeface="+mn-lt"/>
                <a:cs typeface="+mn-cs"/>
              </a:rPr>
              <a:t>Норм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альне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сприйняття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00B9DF7-262C-4A0C-9539-7562B3AF71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2270125"/>
            <a:ext cx="24193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FDCD3B-7D44-4E6F-8F4D-8DACFEB13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683125"/>
            <a:ext cx="251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92D050"/>
                </a:solidFill>
                <a:latin typeface="Calibri" pitchFamily="34" charset="0"/>
              </a:rPr>
              <a:t>Протанопія-знижене сприйняття червоного</a:t>
            </a:r>
            <a:endParaRPr lang="en-US" b="1">
              <a:solidFill>
                <a:srgbClr val="92D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5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450DEB-579B-4310-A13E-499F3B8BFB5E}"/>
              </a:ext>
            </a:extLst>
          </p:cNvPr>
          <p:cNvSpPr/>
          <p:nvPr/>
        </p:nvSpPr>
        <p:spPr>
          <a:xfrm rot="697613" flipH="1">
            <a:off x="642910" y="1428736"/>
            <a:ext cx="7929618" cy="34163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Бережіть</a:t>
            </a:r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ru-RU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життя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Як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Зіницю</a:t>
            </a:r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ока!</a:t>
            </a:r>
          </a:p>
        </p:txBody>
      </p:sp>
      <p:pic>
        <p:nvPicPr>
          <p:cNvPr id="3" name="Picture 3" descr="Розробки уроків до теми &quot;Сприйняття інформації нервовою системою. Сенсорні системи.&quot; для 9 кл.">
            <a:extLst>
              <a:ext uri="{FF2B5EF4-FFF2-40B4-BE49-F238E27FC236}">
                <a16:creationId xmlns:a16="http://schemas.microsoft.com/office/drawing/2014/main" id="{D9AF6E7A-F1BB-43A5-B2D6-9F3DA2D1C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3049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54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Зоровий аналізатор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sz="2800" dirty="0"/>
              <a:t>Периферична частина – око з паличками і колбочками </a:t>
            </a:r>
            <a:endParaRPr lang="ru-RU" sz="2800" dirty="0"/>
          </a:p>
        </p:txBody>
      </p:sp>
      <p:pic>
        <p:nvPicPr>
          <p:cNvPr id="16386" name="Picture 2" descr="http://lekpravda.com/wp-content/uploads/2012/12/Eye-bion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6545872" cy="5722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0"/>
            <a:ext cx="2818656" cy="1628800"/>
          </a:xfrm>
        </p:spPr>
        <p:txBody>
          <a:bodyPr>
            <a:noAutofit/>
          </a:bodyPr>
          <a:lstStyle/>
          <a:p>
            <a:r>
              <a:rPr lang="uk-UA" sz="3200" dirty="0"/>
              <a:t>Зоровий </a:t>
            </a:r>
            <a:br>
              <a:rPr lang="uk-UA" sz="3200" dirty="0"/>
            </a:br>
            <a:r>
              <a:rPr lang="uk-UA" sz="3200" dirty="0"/>
              <a:t>аналізатор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8104" y="2492896"/>
            <a:ext cx="3635896" cy="2664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dirty="0"/>
              <a:t>    Провідний шлях – зорові нерви,  </a:t>
            </a:r>
          </a:p>
          <a:p>
            <a:pPr>
              <a:buNone/>
            </a:pPr>
            <a:endParaRPr lang="uk-UA" sz="2800" dirty="0"/>
          </a:p>
          <a:p>
            <a:pPr>
              <a:buNone/>
            </a:pPr>
            <a:r>
              <a:rPr lang="uk-UA" sz="2800" dirty="0"/>
              <a:t>    які перехрещуються біля основи мозку</a:t>
            </a:r>
            <a:endParaRPr lang="ru-RU" sz="2800" dirty="0"/>
          </a:p>
        </p:txBody>
      </p:sp>
      <p:pic>
        <p:nvPicPr>
          <p:cNvPr id="18434" name="Picture 2" descr="http://illuminationstudios.com/wp-content/uploads/2011/10/opticNe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75158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Зоровий аналізатор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93296"/>
            <a:ext cx="8229600" cy="76470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2800" dirty="0"/>
              <a:t>Центральна частина – центри </a:t>
            </a:r>
          </a:p>
          <a:p>
            <a:pPr algn="ctr">
              <a:buNone/>
            </a:pPr>
            <a:r>
              <a:rPr lang="uk-UA" sz="2800" dirty="0"/>
              <a:t>середнього мозку, таламуса і потиличної ділянки кори</a:t>
            </a:r>
            <a:endParaRPr lang="ru-RU" sz="2800" dirty="0"/>
          </a:p>
        </p:txBody>
      </p:sp>
      <p:pic>
        <p:nvPicPr>
          <p:cNvPr id="19458" name="Picture 2" descr="http://12cranialnerves.files.wordpress.com/2012/04/optic_pathway-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6203815" cy="56166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732240" y="476672"/>
            <a:ext cx="1728192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5805264"/>
            <a:ext cx="5256584" cy="338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Зоровий аналізатор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79208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2800" dirty="0"/>
              <a:t>Сприймає колір, величину, форму, розташування і відстань </a:t>
            </a:r>
          </a:p>
          <a:p>
            <a:pPr algn="ctr">
              <a:buNone/>
            </a:pPr>
            <a:r>
              <a:rPr lang="uk-UA" sz="2800" dirty="0"/>
              <a:t>між предметами, напрям і швидкість їхнього руху</a:t>
            </a:r>
            <a:endParaRPr lang="ru-RU" sz="2800" dirty="0"/>
          </a:p>
        </p:txBody>
      </p:sp>
      <p:pic>
        <p:nvPicPr>
          <p:cNvPr id="20482" name="Picture 2" descr="http://doseng.org/uploads/posts/2010-08/1283225523_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300634" cy="5392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uk-UA" sz="3200" dirty="0"/>
              <a:t>Будова ока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800" dirty="0"/>
              <a:t>d </a:t>
            </a:r>
            <a:r>
              <a:rPr lang="uk-UA" sz="2800" dirty="0"/>
              <a:t>= 24мм, </a:t>
            </a:r>
            <a:r>
              <a:rPr lang="en-US" sz="2800" dirty="0"/>
              <a:t>m</a:t>
            </a:r>
            <a:r>
              <a:rPr lang="uk-UA" sz="2800" dirty="0"/>
              <a:t> = 7…8г  </a:t>
            </a:r>
            <a:r>
              <a:rPr lang="en-US" sz="2800" dirty="0"/>
              <a:t> </a:t>
            </a:r>
            <a:endParaRPr lang="ru-RU" sz="2800" dirty="0"/>
          </a:p>
        </p:txBody>
      </p:sp>
      <p:pic>
        <p:nvPicPr>
          <p:cNvPr id="21506" name="Picture 2" descr="http://www.igry-razuma.ru/images/product_images/popup_images/3214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548680"/>
            <a:ext cx="5652120" cy="5652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1179</Words>
  <Application>Microsoft Office PowerPoint</Application>
  <PresentationFormat>Экран (4:3)</PresentationFormat>
  <Paragraphs>184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Georgia</vt:lpstr>
      <vt:lpstr>Wingdings</vt:lpstr>
      <vt:lpstr>Тема Office</vt:lpstr>
      <vt:lpstr>Зорова сенсорна система. Будова ока</vt:lpstr>
      <vt:lpstr>Презентация PowerPoint</vt:lpstr>
      <vt:lpstr>Зоровий аналізатор</vt:lpstr>
      <vt:lpstr>Зоровий аналізатор</vt:lpstr>
      <vt:lpstr>Зоровий аналізатор</vt:lpstr>
      <vt:lpstr>Зоровий  аналізатор</vt:lpstr>
      <vt:lpstr>Зоровий аналізатор</vt:lpstr>
      <vt:lpstr>Зоровий аналізатор</vt:lpstr>
      <vt:lpstr>Будова ока</vt:lpstr>
      <vt:lpstr>Будова ока</vt:lpstr>
      <vt:lpstr>Будова ока</vt:lpstr>
      <vt:lpstr>Будова ока</vt:lpstr>
      <vt:lpstr>Зовнішня оболонка ока</vt:lpstr>
      <vt:lpstr>Зовнішня оболонка ока</vt:lpstr>
      <vt:lpstr>Зовнішня оболонка ока</vt:lpstr>
      <vt:lpstr>Допоміжний захисний апарат ока</vt:lpstr>
      <vt:lpstr>Презентация PowerPoint</vt:lpstr>
      <vt:lpstr>Допоміжний захисний апарат ока</vt:lpstr>
      <vt:lpstr>Допоміжний захисний апарат ока</vt:lpstr>
      <vt:lpstr>Допоміжний захисний апарат ока</vt:lpstr>
      <vt:lpstr>Середня оболонка ока</vt:lpstr>
      <vt:lpstr>Середня оболонка ока</vt:lpstr>
      <vt:lpstr>Середня ока</vt:lpstr>
      <vt:lpstr>Середня оболонка ока</vt:lpstr>
      <vt:lpstr>Середня оболонка ока</vt:lpstr>
      <vt:lpstr>Середня оболонка ока</vt:lpstr>
      <vt:lpstr>Середня оболонка ока</vt:lpstr>
      <vt:lpstr>Середня оболонка ока</vt:lpstr>
      <vt:lpstr>Середня оболонка ока</vt:lpstr>
      <vt:lpstr>Середня оболонка ока</vt:lpstr>
      <vt:lpstr>Внутрішня оболонка ока</vt:lpstr>
      <vt:lpstr>Внутрішня оболонка ока</vt:lpstr>
      <vt:lpstr>Внутрішня оболонка ока</vt:lpstr>
      <vt:lpstr>Внутрішня оболонка ока</vt:lpstr>
      <vt:lpstr>Зорові провідні шляхи</vt:lpstr>
      <vt:lpstr>Зорові провідні шляхи</vt:lpstr>
      <vt:lpstr>Зорові провідні шляхи</vt:lpstr>
      <vt:lpstr>Центральна частина зорового аналізатора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Зорова сенсорна система. Будова ока</dc:title>
  <dc:creator>User</dc:creator>
  <cp:lastModifiedBy>Kostya</cp:lastModifiedBy>
  <cp:revision>43</cp:revision>
  <dcterms:created xsi:type="dcterms:W3CDTF">2013-03-10T06:37:23Z</dcterms:created>
  <dcterms:modified xsi:type="dcterms:W3CDTF">2022-04-24T18:01:31Z</dcterms:modified>
</cp:coreProperties>
</file>