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3063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1623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084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11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0785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199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5737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260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874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2866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755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69302-7564-4F19-BDBD-D4D8B0CB0159}" type="datetimeFigureOut">
              <a:rPr lang="uk-UA" smtClean="0"/>
              <a:t>14.01.2019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19022-7926-4198-9ECA-9316BC422D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7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>
            <a:alpha val="81961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762000" y="533400"/>
            <a:ext cx="10744200" cy="1470025"/>
          </a:xfrm>
        </p:spPr>
        <p:txBody>
          <a:bodyPr>
            <a:noAutofit/>
          </a:bodyPr>
          <a:lstStyle/>
          <a:p>
            <a:r>
              <a:rPr lang="uk-UA" sz="5400" b="1" dirty="0" smtClean="0">
                <a:solidFill>
                  <a:schemeClr val="accent3">
                    <a:lumMod val="50000"/>
                  </a:schemeClr>
                </a:solidFill>
              </a:rPr>
              <a:t>Пер</a:t>
            </a: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</a:rPr>
              <a:t>ш</a:t>
            </a:r>
            <a:r>
              <a:rPr lang="uk-UA" sz="5400" b="1" dirty="0" smtClean="0">
                <a:solidFill>
                  <a:schemeClr val="accent3">
                    <a:lumMod val="50000"/>
                  </a:schemeClr>
                </a:solidFill>
              </a:rPr>
              <a:t>оцвіти-вісники весни</a:t>
            </a:r>
            <a:endParaRPr lang="uk-UA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7800" y="1638300"/>
            <a:ext cx="6172200" cy="1447800"/>
          </a:xfrm>
        </p:spPr>
        <p:txBody>
          <a:bodyPr/>
          <a:lstStyle/>
          <a:p>
            <a:endParaRPr lang="uk-UA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 descr="I believed they made the sound of little bells tinkling.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362200"/>
            <a:ext cx="3848100" cy="3848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741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81000"/>
            <a:ext cx="34290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solidFill>
                  <a:srgbClr val="7030A0"/>
                </a:solidFill>
              </a:rPr>
              <a:t>Щороку першими проявами весни є поява </a:t>
            </a:r>
            <a:r>
              <a:rPr lang="uk-UA" sz="2400" dirty="0" smtClean="0">
                <a:solidFill>
                  <a:srgbClr val="7030A0"/>
                </a:solidFill>
              </a:rPr>
              <a:t>першоцвітів</a:t>
            </a:r>
            <a:r>
              <a:rPr lang="en-US" sz="2400" dirty="0" smtClean="0">
                <a:solidFill>
                  <a:srgbClr val="7030A0"/>
                </a:solidFill>
                <a:latin typeface="Algerian" panose="04020705040A02060702" pitchFamily="82" charset="0"/>
              </a:rPr>
              <a:t>.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rgbClr val="7030A0"/>
                </a:solidFill>
              </a:rPr>
              <a:t>Під </a:t>
            </a:r>
            <a:r>
              <a:rPr lang="uk-UA" sz="2400" dirty="0">
                <a:solidFill>
                  <a:srgbClr val="7030A0"/>
                </a:solidFill>
              </a:rPr>
              <a:t>назвою першоцвіти (первоцвіти, ефемероїди) біологи об’єднують ранньовесняні квіти, що розпускаються ще до появи листків на деревах. </a:t>
            </a:r>
          </a:p>
        </p:txBody>
      </p:sp>
      <p:pic>
        <p:nvPicPr>
          <p:cNvPr id="2050" name="Picture 2" descr="Drahobrat - krokusy - 01 (In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9" y="304800"/>
            <a:ext cx="4452251" cy="29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36 Likes, 1 Comments - Catherine Cee (@cathrinskey) on Instagram: âLovely snowdrops next to the beck One of my favourite flowers #snowdrops #springiscomingâ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998" y="3449320"/>
            <a:ext cx="3516351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671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-571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/>
            </a:r>
            <a:br>
              <a:rPr lang="uk-UA" dirty="0"/>
            </a:br>
            <a:r>
              <a:rPr lang="uk-UA" b="1" dirty="0" err="1" smtClean="0">
                <a:solidFill>
                  <a:schemeClr val="accent3">
                    <a:lumMod val="50000"/>
                  </a:schemeClr>
                </a:solidFill>
              </a:rPr>
              <a:t>Підсніжник</a:t>
            </a:r>
            <a:endParaRPr lang="uk-UA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64172"/>
            <a:ext cx="8229600" cy="1981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У народі </a:t>
            </a:r>
            <a:r>
              <a:rPr lang="uk-UA" dirty="0" err="1">
                <a:solidFill>
                  <a:schemeClr val="accent3">
                    <a:lumMod val="50000"/>
                  </a:schemeClr>
                </a:solidFill>
              </a:rPr>
              <a:t>підсніжник</a:t>
            </a:r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 називають молочною квіткою або сніговим дзвіночком. Ця квітка є багаторічною цибулинною рослиною, яка росте у листяних лісах та чагарниках у Карпатах та західних лісових та лісостепових районах. Є дуже цінною декоративною рослиною з отруйною цибулиною.</a:t>
            </a:r>
          </a:p>
        </p:txBody>
      </p:sp>
      <p:pic>
        <p:nvPicPr>
          <p:cNvPr id="3074" name="Picture 2" descr="collage_Ð¿ÑÐ´ÑÐ½ÑÐ¶Ð½Ð¸Ð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38400"/>
            <a:ext cx="6362700" cy="3050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8600" y="5489234"/>
            <a:ext cx="8763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Сьогодні в багатьох місцях, де ця квітка росла у великій кількості, вона зникає або вже зникла внаслідок діяльності людини. Тому </a:t>
            </a:r>
            <a:r>
              <a:rPr lang="uk-UA" sz="2400" dirty="0" err="1">
                <a:solidFill>
                  <a:schemeClr val="accent3">
                    <a:lumMod val="50000"/>
                  </a:schemeClr>
                </a:solidFill>
              </a:rPr>
              <a:t>підсніжник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 потребує охорони та занесений до </a:t>
            </a:r>
            <a:r>
              <a:rPr lang="uk-UA" sz="2400" dirty="0">
                <a:solidFill>
                  <a:srgbClr val="FF0000"/>
                </a:solidFill>
              </a:rPr>
              <a:t>Червоної книги.</a:t>
            </a:r>
          </a:p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1517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accent3">
                    <a:lumMod val="50000"/>
                  </a:schemeClr>
                </a:solidFill>
              </a:rPr>
              <a:t>Шафран </a:t>
            </a:r>
            <a:r>
              <a:rPr lang="uk-UA" b="1" dirty="0" err="1">
                <a:solidFill>
                  <a:schemeClr val="accent3">
                    <a:lumMod val="50000"/>
                  </a:schemeClr>
                </a:solidFill>
              </a:rPr>
              <a:t>Гейфеля</a:t>
            </a:r>
            <a:r>
              <a:rPr lang="uk-UA" b="1" dirty="0">
                <a:solidFill>
                  <a:schemeClr val="accent3">
                    <a:lumMod val="50000"/>
                  </a:schemeClr>
                </a:solidFill>
              </a:rPr>
              <a:t> або Крокус</a:t>
            </a:r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uk-UA" dirty="0">
                <a:solidFill>
                  <a:schemeClr val="accent3">
                    <a:lumMod val="50000"/>
                  </a:schemeClr>
                </a:solidFill>
              </a:rPr>
            </a:b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209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На гірських луках і галявинах, на степових і кам’янистих схилах з березня до середини квітня радує людське око крокус. У народі ці квіти називають </a:t>
            </a:r>
            <a:r>
              <a:rPr lang="uk-UA" sz="2400" dirty="0" err="1">
                <a:solidFill>
                  <a:schemeClr val="accent3">
                    <a:lumMod val="50000"/>
                  </a:schemeClr>
                </a:solidFill>
              </a:rPr>
              <a:t>брандушками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, маслянками або </a:t>
            </a:r>
            <a:r>
              <a:rPr lang="uk-UA" sz="2400" dirty="0" err="1">
                <a:solidFill>
                  <a:schemeClr val="accent3">
                    <a:lumMod val="50000"/>
                  </a:schemeClr>
                </a:solidFill>
              </a:rPr>
              <a:t>серенками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. Територія розповсюдження – Карпати та Поділля (Тернопільська, Хмельницька і частково Вінницька області).</a:t>
            </a:r>
          </a:p>
        </p:txBody>
      </p:sp>
      <p:pic>
        <p:nvPicPr>
          <p:cNvPr id="4098" name="Picture 2" descr="Drahobrat - krokusy - 08 (Hubi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335392"/>
            <a:ext cx="4191000" cy="290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Drahobrat - krokusy - 14 (Hubi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335392"/>
            <a:ext cx="3905249" cy="286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4042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Рябець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шаховий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або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дикий тюльпан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3">
                    <a:lumMod val="50000"/>
                  </a:schemeClr>
                </a:solidFill>
              </a:rPr>
            </a:b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8150" y="12954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Тендітні, незвичні дзвоники, що похилились додолу застеляють долини у заплаві 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річок. 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Цвітіння рябчика шахового є своєрідним чудом природи. Це яскраве явище можна спостерігати в заплавах річки Дністер, неподалік села </a:t>
            </a:r>
            <a:r>
              <a:rPr lang="uk-UA" sz="2400" dirty="0" err="1">
                <a:solidFill>
                  <a:schemeClr val="accent3">
                    <a:lumMod val="50000"/>
                  </a:schemeClr>
                </a:solidFill>
              </a:rPr>
              <a:t>Надітичі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, що на Львівщині. Там знаходиться ціле поле з дикими тюльпанами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uk-UA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122" name="Picture 2" descr="collage_ÑÑÐ±ÑÐ¸Ðº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7600"/>
            <a:ext cx="7429500" cy="297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1837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accent3">
                    <a:lumMod val="50000"/>
                  </a:schemeClr>
                </a:solidFill>
              </a:rPr>
              <a:t>Сон-трава</a:t>
            </a:r>
            <a:r>
              <a:rPr lang="uk-UA" b="1" dirty="0"/>
              <a:t> 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Свою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назву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цей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первоцвіт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дістав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через те,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що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його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квітки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в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негоду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і холод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закриті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наче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сплять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або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через те,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що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використовували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це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зілля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в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народній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медицині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як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снодіючий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засіб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На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території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України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налічується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декілька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видів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цих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квітів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, і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всі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вони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занесені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до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Червоної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книги.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Цвіте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з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квітня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по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травень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uk-UA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146" name="Picture 2" descr="Son-trava - 06 (In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743199"/>
            <a:ext cx="5181600" cy="3877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6236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Ці рослини підлягають суворій охороні згідно з Положенням про </a:t>
            </a:r>
            <a:r>
              <a:rPr lang="uk-UA" sz="2400" b="1" dirty="0" smtClean="0">
                <a:solidFill>
                  <a:srgbClr val="FF0000"/>
                </a:solidFill>
              </a:rPr>
              <a:t>Червону книгу 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України. Їх не можна зривати, викопувати чи в інший спосіб використовувати частини цих рослин. Продавати дикоростучі рослини забороняється. Згідно зі ст. 90 Кодексу України про адміністративні правопорушення знищення видів рослин, які занесені до </a:t>
            </a:r>
            <a:r>
              <a:rPr lang="uk-UA" sz="2400" b="1" dirty="0" smtClean="0">
                <a:solidFill>
                  <a:srgbClr val="FF0000"/>
                </a:solidFill>
              </a:rPr>
              <a:t>Червоної книги 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України, тягне за собою накладання штрафу на громадян від 340 до 510 </a:t>
            </a:r>
            <a:r>
              <a:rPr lang="uk-UA" sz="2400" b="1" dirty="0" err="1" smtClean="0">
                <a:solidFill>
                  <a:schemeClr val="accent3">
                    <a:lumMod val="50000"/>
                  </a:schemeClr>
                </a:solidFill>
              </a:rPr>
              <a:t>грн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 з конфіскацією незаконно добутого. За незаконне придбання та збут об’єктів рослинного світу, занесених до </a:t>
            </a:r>
            <a:r>
              <a:rPr lang="uk-UA" sz="2400" b="1" dirty="0" smtClean="0">
                <a:solidFill>
                  <a:srgbClr val="FF0000"/>
                </a:solidFill>
              </a:rPr>
              <a:t>Червоної книги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 України, ст.88-1 </a:t>
            </a:r>
            <a:r>
              <a:rPr lang="uk-UA" sz="2400" b="1" dirty="0" err="1" smtClean="0">
                <a:solidFill>
                  <a:schemeClr val="accent3">
                    <a:lumMod val="50000"/>
                  </a:schemeClr>
                </a:solidFill>
              </a:rPr>
              <a:t>КУпАП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 передбачено накладення штрафу від 153 до 340 грн. Крім того, за кожну знищену червонокнижну ранньоквітучу рослину розмір компенсації за шкоду становить одну мінімальну заробітну плату. </a:t>
            </a:r>
            <a:endParaRPr lang="uk-UA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730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457200"/>
            <a:ext cx="4114800" cy="6172200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В європейських країнах, зривання та продаж червонокнижних квітів несе не тільки великі фінансові штрафи, але й позбавлення волі. За цим суворо слідкують 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відповідні 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органи.</a:t>
            </a:r>
          </a:p>
          <a:p>
            <a:pPr marL="0" indent="0" fontAlgn="base">
              <a:buNone/>
            </a:pP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Первоцвіти прекрасні, але тільки в природі, адже зірвані квіти «живуть» лише кілька днів. З вини людей, їх на Землі з кожним роком стає все менше і менше. </a:t>
            </a:r>
            <a:r>
              <a:rPr lang="uk-UA" sz="2400" i="1" dirty="0">
                <a:solidFill>
                  <a:schemeClr val="accent3">
                    <a:lumMod val="50000"/>
                  </a:schemeClr>
                </a:solidFill>
              </a:rPr>
              <a:t> 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Зривання певних видів весняних 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квітів 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забирає шанс у майбутніх поколінь бачити їх у живій природі.</a:t>
            </a:r>
          </a:p>
          <a:p>
            <a:pPr marL="0" indent="0">
              <a:buNone/>
            </a:pPr>
            <a:endParaRPr lang="uk-UA" sz="2400" dirty="0"/>
          </a:p>
        </p:txBody>
      </p:sp>
      <p:pic>
        <p:nvPicPr>
          <p:cNvPr id="7170" name="Picture 2" descr="Snowdrops ..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609600"/>
            <a:ext cx="3661928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779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1600" y="2438400"/>
            <a:ext cx="3581400" cy="1143000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chemeClr val="accent4">
                    <a:lumMod val="50000"/>
                  </a:schemeClr>
                </a:solidFill>
              </a:rPr>
              <a:t>Не зривайте і не купуйте первоцвітів!</a:t>
            </a:r>
            <a:br>
              <a:rPr lang="uk-UA" sz="48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uk-UA" sz="48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uk-UA" sz="48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uk-UA" sz="4800" b="1" dirty="0" smtClean="0">
                <a:solidFill>
                  <a:schemeClr val="accent4">
                    <a:lumMod val="50000"/>
                  </a:schemeClr>
                </a:solidFill>
              </a:rPr>
              <a:t>Бережіть і любіть природу!</a:t>
            </a:r>
            <a:endParaRPr lang="uk-UA" sz="4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8194" name="Picture 2" descr="Snowdrop at sunse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4373563" cy="4373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49573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456</Words>
  <Application>Microsoft Office PowerPoint</Application>
  <PresentationFormat>Екран (4:3)</PresentationFormat>
  <Paragraphs>18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Algerian</vt:lpstr>
      <vt:lpstr>Arial</vt:lpstr>
      <vt:lpstr>Calibri</vt:lpstr>
      <vt:lpstr>Тема Office</vt:lpstr>
      <vt:lpstr>Першоцвіти-вісники весни</vt:lpstr>
      <vt:lpstr>Презентація PowerPoint</vt:lpstr>
      <vt:lpstr> Підсніжник</vt:lpstr>
      <vt:lpstr>Шафран Гейфеля або Крокус </vt:lpstr>
      <vt:lpstr>Рябець шаховий або дикий тюльпан </vt:lpstr>
      <vt:lpstr>Сон-трава  </vt:lpstr>
      <vt:lpstr>Презентація PowerPoint</vt:lpstr>
      <vt:lpstr>Презентація PowerPoint</vt:lpstr>
      <vt:lpstr>Не зривайте і не купуйте первоцвітів!  Бережіть і любіть природу!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Першоцвіти-вісники весни</dc:title>
  <dc:creator>Пользователь Windows</dc:creator>
  <cp:lastModifiedBy>Орися Книшук</cp:lastModifiedBy>
  <cp:revision>6</cp:revision>
  <dcterms:created xsi:type="dcterms:W3CDTF">2018-03-25T16:39:55Z</dcterms:created>
  <dcterms:modified xsi:type="dcterms:W3CDTF">2019-01-14T21:47:31Z</dcterms:modified>
</cp:coreProperties>
</file>