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3" r:id="rId5"/>
    <p:sldId id="257" r:id="rId6"/>
    <p:sldId id="267" r:id="rId7"/>
    <p:sldId id="268" r:id="rId8"/>
    <p:sldId id="269" r:id="rId9"/>
    <p:sldId id="265" r:id="rId10"/>
    <p:sldId id="270" r:id="rId11"/>
    <p:sldId id="271" r:id="rId12"/>
    <p:sldId id="272" r:id="rId13"/>
    <p:sldId id="266" r:id="rId14"/>
    <p:sldId id="258" r:id="rId15"/>
    <p:sldId id="259" r:id="rId16"/>
    <p:sldId id="273" r:id="rId17"/>
    <p:sldId id="274" r:id="rId18"/>
    <p:sldId id="277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ід прикриттям коронавірусу: в Україні зростає фінансове шахрайство |  новини ЛІГА.Money"/>
          <p:cNvPicPr>
            <a:picLocks noChangeAspect="1" noChangeArrowheads="1"/>
          </p:cNvPicPr>
          <p:nvPr/>
        </p:nvPicPr>
        <p:blipFill>
          <a:blip r:embed="rId2">
            <a:lum bright="52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857364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Тема </a:t>
            </a:r>
            <a:r>
              <a:rPr lang="uk-UA" sz="4800" b="1" i="1" dirty="0" err="1" smtClean="0">
                <a:solidFill>
                  <a:srgbClr val="FF0000"/>
                </a:solidFill>
              </a:rPr>
              <a:t>“Фінансова</a:t>
            </a:r>
            <a:r>
              <a:rPr lang="uk-UA" sz="4800" b="1" i="1" dirty="0" smtClean="0">
                <a:solidFill>
                  <a:srgbClr val="FF0000"/>
                </a:solidFill>
              </a:rPr>
              <a:t> безпека </a:t>
            </a:r>
          </a:p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та </a:t>
            </a:r>
            <a:r>
              <a:rPr lang="uk-UA" sz="4800" b="1" i="1" dirty="0" err="1" smtClean="0">
                <a:solidFill>
                  <a:srgbClr val="FF0000"/>
                </a:solidFill>
              </a:rPr>
              <a:t>шахрайство”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631503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2022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0024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</a:t>
            </a:r>
            <a:r>
              <a:rPr lang="uk-UA" sz="2400" b="1" i="1" dirty="0" smtClean="0"/>
              <a:t>Фармінг</a:t>
            </a:r>
            <a:r>
              <a:rPr lang="uk-UA" sz="2400" i="1" dirty="0" smtClean="0"/>
              <a:t> – шахрайська схема таємного перенаправлення користувача з надійної </a:t>
            </a:r>
            <a:r>
              <a:rPr lang="en-US" sz="2400" i="1" dirty="0" smtClean="0"/>
              <a:t>IP-</a:t>
            </a:r>
            <a:r>
              <a:rPr lang="uk-UA" sz="2400" i="1" dirty="0" smtClean="0"/>
              <a:t>адреси (унікальної адреси в комп’ютерній мережі) на хибну.</a:t>
            </a:r>
            <a:endParaRPr lang="uk-UA" sz="2400" i="1" dirty="0"/>
          </a:p>
        </p:txBody>
      </p:sp>
      <p:sp>
        <p:nvSpPr>
          <p:cNvPr id="5" name="Овал 4"/>
          <p:cNvSpPr/>
          <p:nvPr/>
        </p:nvSpPr>
        <p:spPr>
          <a:xfrm>
            <a:off x="285720" y="357166"/>
            <a:ext cx="4357718" cy="13573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Фармінг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Что такое фарминг и как с ним бороть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6500826" cy="285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Пособие для начинающих | Как стать этичным хакер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023" y="71414"/>
            <a:ext cx="28960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500042"/>
            <a:ext cx="4500594" cy="17145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err="1" smtClean="0">
                <a:solidFill>
                  <a:srgbClr val="FF0000"/>
                </a:solidFill>
              </a:rPr>
              <a:t>Хакерство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57174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вид </a:t>
            </a:r>
            <a:r>
              <a:rPr lang="ru-RU" sz="2400" i="1" dirty="0" err="1" smtClean="0"/>
              <a:t>шахрайства</a:t>
            </a:r>
            <a:r>
              <a:rPr lang="ru-RU" sz="2400" i="1" dirty="0" smtClean="0"/>
              <a:t>, коли </a:t>
            </a:r>
            <a:r>
              <a:rPr lang="ru-RU" sz="2400" i="1" dirty="0" err="1" smtClean="0"/>
              <a:t>зловмисники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намагаються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отримати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несанкціонований</a:t>
            </a:r>
            <a:r>
              <a:rPr lang="ru-RU" sz="2400" i="1" dirty="0" smtClean="0"/>
              <a:t> доступ до </a:t>
            </a:r>
            <a:r>
              <a:rPr lang="ru-RU" sz="2400" i="1" dirty="0" err="1" smtClean="0"/>
              <a:t>комп’ютерних</a:t>
            </a:r>
            <a:r>
              <a:rPr lang="ru-RU" sz="2400" i="1" dirty="0" smtClean="0"/>
              <a:t> систем, </a:t>
            </a:r>
            <a:r>
              <a:rPr lang="ru-RU" sz="2400" i="1" dirty="0" err="1" smtClean="0"/>
              <a:t>зазвичай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метою </a:t>
            </a:r>
            <a:r>
              <a:rPr lang="ru-RU" sz="2400" i="1" dirty="0" err="1" smtClean="0"/>
              <a:t>отримання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персональних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даних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власника</a:t>
            </a:r>
            <a:r>
              <a:rPr lang="ru-RU" sz="2400" i="1" dirty="0" smtClean="0"/>
              <a:t> грошей. Для </a:t>
            </a:r>
            <a:r>
              <a:rPr lang="ru-RU" sz="2400" i="1" dirty="0" err="1" smtClean="0"/>
              <a:t>цього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шахраї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використовують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шкідливі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програми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віруси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шифрувальники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тощо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pic>
        <p:nvPicPr>
          <p:cNvPr id="29698" name="Picture 2" descr="История возникновения хакеров. Хорошие и плохие хакеры - UDark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900"/>
            <a:ext cx="3316346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Турецкие хакеры мстят Китаю за надпись с упоминанием Арар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613580"/>
            <a:ext cx="3867127" cy="217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СБУ затримала відомого на весь світ хакера | Українська прав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857760"/>
            <a:ext cx="343899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71414"/>
            <a:ext cx="8715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	В </a:t>
            </a:r>
            <a:r>
              <a:rPr lang="ru-RU" sz="2000" i="1" dirty="0" err="1" smtClean="0"/>
              <a:t>окрему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категорію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можна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зарахувати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види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шахрайства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належать до </a:t>
            </a:r>
            <a:r>
              <a:rPr lang="ru-RU" sz="2000" i="1" dirty="0" err="1" smtClean="0"/>
              <a:t>соціальної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інженерії</a:t>
            </a:r>
            <a:r>
              <a:rPr lang="ru-RU" sz="2000" i="1" dirty="0" smtClean="0"/>
              <a:t> – науки,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вивчає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людську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поведінку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чинники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неї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впливають</a:t>
            </a:r>
            <a:r>
              <a:rPr lang="ru-RU" sz="2000" i="1" dirty="0" smtClean="0"/>
              <a:t>.</a:t>
            </a:r>
            <a:endParaRPr lang="uk-UA" sz="2000" i="1" dirty="0"/>
          </a:p>
        </p:txBody>
      </p:sp>
      <p:pic>
        <p:nvPicPr>
          <p:cNvPr id="6" name="Picture 2" descr="Як в українців виманюють гроші та портрет фінансового шахрая. ІНФОГРАФІКА -  Міс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97015"/>
            <a:ext cx="7072330" cy="527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08642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Соціальні методи крадіжки персональних даних</a:t>
            </a:r>
            <a:endParaRPr lang="uk-UA" sz="3200" b="1" i="1" dirty="0"/>
          </a:p>
        </p:txBody>
      </p:sp>
      <p:sp>
        <p:nvSpPr>
          <p:cNvPr id="5" name="Овал 4"/>
          <p:cNvSpPr/>
          <p:nvPr/>
        </p:nvSpPr>
        <p:spPr>
          <a:xfrm>
            <a:off x="714348" y="1857364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Фішинг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71736" y="3357562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Вішинг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00496" y="5000636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</a:rPr>
              <a:t>Sms</a:t>
            </a:r>
            <a:r>
              <a:rPr lang="uk-UA" sz="3600" b="1" i="1" dirty="0" err="1" smtClean="0">
                <a:solidFill>
                  <a:srgbClr val="FF0000"/>
                </a:solidFill>
              </a:rPr>
              <a:t>-фішинг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57488" y="135729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4429124" y="278605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4500570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4" descr="Підгледів пін-код і зняв гроші із чужої картки. Кримінал - Новини Рівного  та області — Рівне Вечірн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00108"/>
            <a:ext cx="310994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В США девять лет за хакерство получил американец российского происхожд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5" y="4310090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Аферисти придумали новий спосіб крадіжки грошей з банківських карт - новини  суспільства | Стай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142844" y="142852"/>
            <a:ext cx="4500594" cy="164307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err="1" smtClean="0">
                <a:solidFill>
                  <a:srgbClr val="FF0000"/>
                </a:solidFill>
              </a:rPr>
              <a:t>Фішинг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b="1" i="1" dirty="0" err="1" smtClean="0"/>
              <a:t>Фішинг</a:t>
            </a:r>
            <a:r>
              <a:rPr lang="ru-RU" sz="2400" dirty="0" smtClean="0"/>
              <a:t> –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шахрайства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користуються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злочинці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обманним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розкрити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надалі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рахунків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Не зацепись: &quot;Фишинг&quot; — популярное оружие для кибератак - : деловой  новостной сайт Дело Укра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5435448" cy="305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удьте бдительны! Все виды мошенничества, связанные с COVID‑19 - Радио 1.  Новости - Радио 1: Главные новости Подмоск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286280" cy="265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285720" y="142852"/>
            <a:ext cx="4500594" cy="13573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err="1" smtClean="0">
                <a:solidFill>
                  <a:srgbClr val="FF0000"/>
                </a:solidFill>
              </a:rPr>
              <a:t>Вішинг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68136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/>
              <a:t>	</a:t>
            </a:r>
            <a:r>
              <a:rPr lang="uk-UA" sz="2200" b="1" i="1" dirty="0" err="1" smtClean="0"/>
              <a:t>Вішинг</a:t>
            </a:r>
            <a:r>
              <a:rPr lang="uk-UA" sz="2200" b="1" i="1" dirty="0" smtClean="0"/>
              <a:t> (голосовий </a:t>
            </a:r>
            <a:r>
              <a:rPr lang="uk-UA" sz="2200" b="1" i="1" dirty="0" err="1" smtClean="0"/>
              <a:t>фішинг</a:t>
            </a:r>
            <a:r>
              <a:rPr lang="uk-UA" sz="2200" b="1" i="1" dirty="0" smtClean="0"/>
              <a:t>) </a:t>
            </a:r>
            <a:r>
              <a:rPr lang="uk-UA" sz="2200" dirty="0" smtClean="0"/>
              <a:t>– </a:t>
            </a:r>
            <a:r>
              <a:rPr lang="uk-UA" sz="2200" i="1" dirty="0" smtClean="0"/>
              <a:t>телефонне шахрайство, пов’язане з виманюванням реквізитів платіжних карток або іншої інформації для незаконного заволодіння коштами жертви, зокрема примушування до переказу коштів на картку злодіїв.</a:t>
            </a:r>
            <a:endParaRPr lang="uk-UA" sz="2200" i="1" dirty="0"/>
          </a:p>
        </p:txBody>
      </p:sp>
      <p:pic>
        <p:nvPicPr>
          <p:cNvPr id="2050" name="Picture 2" descr="Что такое вишинг и как от него защититься? | Лаборатория Касперс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96302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214290"/>
            <a:ext cx="4500594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FF0000"/>
                </a:solidFill>
              </a:rPr>
              <a:t>Sms</a:t>
            </a:r>
            <a:r>
              <a:rPr lang="uk-UA" sz="4400" b="1" i="1" dirty="0" err="1" smtClean="0">
                <a:solidFill>
                  <a:srgbClr val="FF0000"/>
                </a:solidFill>
              </a:rPr>
              <a:t>-фішинг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	Набирає обертів ще один вид телефонного шахрайства – </a:t>
            </a:r>
            <a:r>
              <a:rPr lang="en-US" sz="2000" b="1" i="1" dirty="0" smtClean="0"/>
              <a:t>sms-</a:t>
            </a:r>
            <a:r>
              <a:rPr lang="uk-UA" sz="2000" b="1" i="1" dirty="0" err="1" smtClean="0"/>
              <a:t>фішинг</a:t>
            </a:r>
            <a:r>
              <a:rPr lang="uk-UA" sz="2000" b="1" i="1" dirty="0" smtClean="0"/>
              <a:t>, </a:t>
            </a:r>
            <a:r>
              <a:rPr lang="uk-UA" sz="2000" i="1" dirty="0" smtClean="0"/>
              <a:t>також відомий як </a:t>
            </a:r>
            <a:r>
              <a:rPr lang="uk-UA" sz="2000" b="1" i="1" dirty="0" err="1" smtClean="0"/>
              <a:t>смішинг</a:t>
            </a:r>
            <a:r>
              <a:rPr lang="uk-UA" sz="2000" b="1" i="1" dirty="0" smtClean="0"/>
              <a:t>.</a:t>
            </a:r>
          </a:p>
          <a:p>
            <a:pPr algn="just"/>
            <a:r>
              <a:rPr lang="uk-UA" sz="2000" i="1" dirty="0" smtClean="0"/>
              <a:t>	Шахраї розсилають </a:t>
            </a:r>
            <a:r>
              <a:rPr lang="en-US" sz="2000" i="1" dirty="0" smtClean="0"/>
              <a:t>sms-</a:t>
            </a:r>
            <a:r>
              <a:rPr lang="uk-UA" sz="2000" i="1" dirty="0" smtClean="0"/>
              <a:t>повідомлення, що містять посилання на </a:t>
            </a:r>
            <a:r>
              <a:rPr lang="uk-UA" sz="2000" i="1" dirty="0" err="1" smtClean="0"/>
              <a:t>фішингові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веб-сайти</a:t>
            </a:r>
            <a:r>
              <a:rPr lang="uk-UA" sz="2000" i="1" dirty="0" smtClean="0"/>
              <a:t>. Знову ж таки, коли людина переходить за посиланням і вводить там свої</a:t>
            </a:r>
          </a:p>
          <a:p>
            <a:pPr algn="just"/>
            <a:r>
              <a:rPr lang="uk-UA" sz="2000" i="1" dirty="0" smtClean="0"/>
              <a:t>персональні дані, вона автоматично передає їх зловмисникам. Вам</a:t>
            </a:r>
            <a:endParaRPr lang="uk-UA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58" t="26367" r="49487" b="41406"/>
          <a:stretch>
            <a:fillRect/>
          </a:stretch>
        </p:blipFill>
        <p:spPr bwMode="auto">
          <a:xfrm>
            <a:off x="4597977" y="3500438"/>
            <a:ext cx="436421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Пользователи в Израиле подверглись новой фишинг-ата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3643314"/>
            <a:ext cx="407196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Як свідчить опитування </a:t>
            </a:r>
            <a:r>
              <a:rPr lang="en-US" sz="2400" i="1" dirty="0" smtClean="0"/>
              <a:t>gemiusAdHoc, </a:t>
            </a:r>
            <a:r>
              <a:rPr lang="uk-UA" sz="2400" i="1" dirty="0" smtClean="0"/>
              <a:t>проведене компанією </a:t>
            </a:r>
            <a:r>
              <a:rPr lang="en-US" sz="2400" i="1" dirty="0" smtClean="0"/>
              <a:t>Gemius, 77% </a:t>
            </a:r>
            <a:r>
              <a:rPr lang="uk-UA" sz="2400" i="1" dirty="0" smtClean="0"/>
              <a:t>українських інтернет-користувачів віком від 14 до 69 років, які мають платіжну картку, знають, що нікому не можна повідомляти реквізити картки та секретні коди з </a:t>
            </a:r>
            <a:r>
              <a:rPr lang="en-US" sz="2400" i="1" dirty="0" err="1" smtClean="0"/>
              <a:t>sms</a:t>
            </a:r>
            <a:r>
              <a:rPr lang="uk-UA" sz="2400" i="1" dirty="0" err="1" smtClean="0"/>
              <a:t>-повідомлень</a:t>
            </a:r>
            <a:r>
              <a:rPr lang="uk-UA" sz="2400" i="1" dirty="0" smtClean="0"/>
              <a:t> від банку. Попри це 76% українців у розмові з телефонним злодієм розголошують цю інформацію.</a:t>
            </a:r>
            <a:endParaRPr lang="uk-UA" sz="2400" i="1" dirty="0"/>
          </a:p>
        </p:txBody>
      </p:sp>
      <p:pic>
        <p:nvPicPr>
          <p:cNvPr id="30722" name="Picture 2" descr="Шахраї телефонують, надсилають СМС і електронні листи – Ассоциация 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64347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Smishing и как защитить себя от SMS-фишин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929090" cy="287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Новини України: Будьте обережні Шахраї надсилають СМСки від Нацбан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42852"/>
            <a:ext cx="646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 smtClean="0"/>
              <a:t>Махінації з обміном валют</a:t>
            </a:r>
            <a:endParaRPr lang="uk-UA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	</a:t>
            </a:r>
            <a:r>
              <a:rPr lang="uk-UA" sz="2800" b="1" i="1" dirty="0" smtClean="0">
                <a:solidFill>
                  <a:srgbClr val="FF0000"/>
                </a:solidFill>
              </a:rPr>
              <a:t>Щоб обміняти готівкову валюту безпечно, потрібно: </a:t>
            </a:r>
            <a:endParaRPr lang="uk-UA" sz="2000" b="1" i="1" dirty="0" smtClean="0"/>
          </a:p>
          <a:p>
            <a:pPr algn="just"/>
            <a:r>
              <a:rPr lang="uk-UA" sz="2000" i="1" dirty="0" smtClean="0"/>
              <a:t>• звернутися до каси банку або законного обмінного пункту (перевірити, чи обраний вами пункт обміну валют є законним, тобто має ліцензію на здійснення цієї діяльності, можна на веб-сайті Національного банку України – в Реєстрі приміщень, у яких здійснюється діяльність із обміну валют); </a:t>
            </a:r>
          </a:p>
          <a:p>
            <a:pPr algn="just"/>
            <a:r>
              <a:rPr lang="uk-UA" sz="2000" i="1" dirty="0" smtClean="0"/>
              <a:t>• отримати чек та перевірити, чи отримана вами сума є правильною; </a:t>
            </a:r>
          </a:p>
          <a:p>
            <a:pPr algn="just"/>
            <a:r>
              <a:rPr lang="uk-UA" sz="2000" i="1" dirty="0" smtClean="0"/>
              <a:t>• перерахувати гроші, не відходячи від віконця каси чи обмінного пункту.</a:t>
            </a:r>
            <a:endParaRPr lang="uk-UA" sz="2000" i="1" dirty="0"/>
          </a:p>
        </p:txBody>
      </p:sp>
      <p:pic>
        <p:nvPicPr>
          <p:cNvPr id="32770" name="Picture 2" descr="Курс валют на сегодня, 21.10.2020 - курс гривна доллар евро злотый рубль -  Журнал Ден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48986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Вся правда про нове валютне регулювання — Мінф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38576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В Україні за шахрайство передбачена </a:t>
            </a:r>
            <a:r>
              <a:rPr lang="uk-UA" sz="2400" b="1" i="1" dirty="0" smtClean="0"/>
              <a:t>адміністративна відповідальність </a:t>
            </a:r>
            <a:r>
              <a:rPr lang="uk-UA" sz="2400" dirty="0" smtClean="0"/>
              <a:t>(у випадку його здійснення у дрібному розмірі) та </a:t>
            </a:r>
            <a:r>
              <a:rPr lang="uk-UA" sz="2400" b="1" i="1" dirty="0" smtClean="0"/>
              <a:t>кримінальна відповідальність </a:t>
            </a:r>
            <a:r>
              <a:rPr lang="uk-UA" sz="2400" dirty="0" smtClean="0"/>
              <a:t>(за вчинення шахрайства у великому розмірі). Покарання може варіюватися від штрафу в розмірі 30 неоподатковуваних мінімумів доходів громадян та аж до 12 років позбавлення волі з конфіскацією майна.</a:t>
            </a:r>
            <a:endParaRPr lang="uk-UA" sz="2400" dirty="0"/>
          </a:p>
        </p:txBody>
      </p:sp>
      <p:pic>
        <p:nvPicPr>
          <p:cNvPr id="5" name="Picture 6" descr="Найпоширеніші шахрайства з банківськими картками: як не попасти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0719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шахрайство, електронно-обчислювальна техніка, службове становище, суміжні  склади злочинів, кваліфікуючі ознаки шахрайства | Науковий бл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379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/>
              <a:t>Махінації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розіграшами</a:t>
            </a:r>
            <a:r>
              <a:rPr lang="ru-RU" sz="3600" b="1" i="1" dirty="0" smtClean="0"/>
              <a:t> та лотереями</a:t>
            </a:r>
            <a:endParaRPr lang="uk-UA" sz="3600" b="1" i="1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 l="25256" t="25390" r="52233" b="48242"/>
          <a:stretch>
            <a:fillRect/>
          </a:stretch>
        </p:blipFill>
        <p:spPr bwMode="auto">
          <a:xfrm>
            <a:off x="214281" y="3643314"/>
            <a:ext cx="41222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Італійська лотерея розігрує € 172.7 млн, українці можуть брати участь у  розіграші - новини Еспресо TV | Украї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223" y="3643314"/>
            <a:ext cx="45736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928670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	</a:t>
            </a:r>
            <a:r>
              <a:rPr lang="ru-RU" sz="2000" i="1" dirty="0" err="1" smtClean="0"/>
              <a:t>Продовжуючи</a:t>
            </a:r>
            <a:r>
              <a:rPr lang="ru-RU" sz="2000" i="1" dirty="0" smtClean="0"/>
              <a:t> тему </a:t>
            </a:r>
            <a:r>
              <a:rPr lang="ru-RU" sz="2000" i="1" dirty="0" err="1" smtClean="0"/>
              <a:t>шахрайства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Інтернеті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варто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згадати</a:t>
            </a:r>
            <a:r>
              <a:rPr lang="ru-RU" sz="2000" i="1" dirty="0" smtClean="0"/>
              <a:t> про </a:t>
            </a:r>
            <a:r>
              <a:rPr lang="ru-RU" sz="2000" i="1" dirty="0" err="1" smtClean="0"/>
              <a:t>листи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зміст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зводиться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однієї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фрази</a:t>
            </a:r>
            <a:r>
              <a:rPr lang="ru-RU" sz="2000" i="1" dirty="0" smtClean="0"/>
              <a:t>: «</a:t>
            </a:r>
            <a:r>
              <a:rPr lang="ru-RU" sz="2000" i="1" dirty="0" err="1" smtClean="0"/>
              <a:t>Вітаємо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виграли</a:t>
            </a:r>
            <a:r>
              <a:rPr lang="ru-RU" sz="2000" i="1" dirty="0" smtClean="0"/>
              <a:t>!» </a:t>
            </a:r>
          </a:p>
          <a:p>
            <a:pPr algn="just"/>
            <a:r>
              <a:rPr lang="ru-RU" sz="2000" i="1" dirty="0" smtClean="0"/>
              <a:t>	На </a:t>
            </a:r>
            <a:r>
              <a:rPr lang="ru-RU" sz="2000" i="1" dirty="0" err="1" smtClean="0"/>
              <a:t>електронну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пошту</a:t>
            </a:r>
            <a:r>
              <a:rPr lang="ru-RU" sz="2000" i="1" dirty="0" smtClean="0"/>
              <a:t> приходить </a:t>
            </a:r>
            <a:r>
              <a:rPr lang="ru-RU" sz="2000" i="1" dirty="0" err="1" smtClean="0"/>
              <a:t>повідомлення</a:t>
            </a:r>
            <a:r>
              <a:rPr lang="ru-RU" sz="2000" i="1" dirty="0" smtClean="0"/>
              <a:t> про </a:t>
            </a:r>
            <a:r>
              <a:rPr lang="ru-RU" sz="2000" i="1" dirty="0" err="1" smtClean="0"/>
              <a:t>виграш</a:t>
            </a:r>
            <a:r>
              <a:rPr lang="ru-RU" sz="2000" i="1" dirty="0" smtClean="0"/>
              <a:t> у рамках </a:t>
            </a:r>
            <a:r>
              <a:rPr lang="ru-RU" sz="2000" i="1" dirty="0" err="1" smtClean="0"/>
              <a:t>рекламної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акції</a:t>
            </a:r>
            <a:r>
              <a:rPr lang="ru-RU" sz="2000" i="1" dirty="0" smtClean="0"/>
              <a:t>. Лист, </a:t>
            </a:r>
            <a:r>
              <a:rPr lang="ru-RU" sz="2000" i="1" dirty="0" err="1" smtClean="0"/>
              <a:t>найімовірніше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підписаний</a:t>
            </a:r>
            <a:r>
              <a:rPr lang="ru-RU" sz="2000" i="1" dirty="0" smtClean="0"/>
              <a:t> великою </a:t>
            </a:r>
            <a:r>
              <a:rPr lang="ru-RU" sz="2000" i="1" dirty="0" err="1" smtClean="0"/>
              <a:t>компанією</a:t>
            </a:r>
            <a:r>
              <a:rPr lang="ru-RU" sz="2000" i="1" dirty="0" smtClean="0"/>
              <a:t>, тому все </a:t>
            </a:r>
            <a:r>
              <a:rPr lang="ru-RU" sz="2000" i="1" dirty="0" err="1" smtClean="0"/>
              <a:t>виглядає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досить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правдоподібно</a:t>
            </a:r>
            <a:r>
              <a:rPr lang="ru-RU" sz="2000" i="1" dirty="0" smtClean="0"/>
              <a:t>. За номером, </a:t>
            </a:r>
            <a:r>
              <a:rPr lang="ru-RU" sz="2000" i="1" dirty="0" err="1" smtClean="0"/>
              <a:t>зазначеним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листі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людина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телефонує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представнику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компанії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пропонує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клієнту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оплатити</a:t>
            </a:r>
            <a:r>
              <a:rPr lang="ru-RU" sz="2000" i="1" dirty="0" smtClean="0"/>
              <a:t> товар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пересилку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щоб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отримати</a:t>
            </a:r>
            <a:r>
              <a:rPr lang="ru-RU" sz="2000" i="1" dirty="0" smtClean="0"/>
              <a:t> приз. У </a:t>
            </a:r>
            <a:r>
              <a:rPr lang="ru-RU" sz="2000" i="1" dirty="0" err="1" smtClean="0"/>
              <a:t>результаті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людина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нічого</a:t>
            </a:r>
            <a:r>
              <a:rPr lang="ru-RU" sz="2000" i="1" dirty="0" smtClean="0"/>
              <a:t> не </a:t>
            </a:r>
            <a:r>
              <a:rPr lang="ru-RU" sz="2000" i="1" dirty="0" err="1" smtClean="0"/>
              <a:t>отримує</a:t>
            </a:r>
            <a:r>
              <a:rPr lang="ru-RU" sz="2000" i="1" dirty="0" smtClean="0"/>
              <a:t>.</a:t>
            </a:r>
            <a:endParaRPr lang="uk-UA" sz="20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14290"/>
            <a:ext cx="4660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/>
              <a:t>Кредити на чуже ім’я</a:t>
            </a:r>
            <a:endParaRPr lang="uk-UA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FF0000"/>
                </a:solidFill>
              </a:rPr>
              <a:t>Що робити, якщо ви дізналися, що шахраї оформили на вас кредит? </a:t>
            </a:r>
          </a:p>
          <a:p>
            <a:pPr algn="just"/>
            <a:r>
              <a:rPr lang="uk-UA" sz="2200" b="1" i="1" dirty="0" smtClean="0"/>
              <a:t>Слід: </a:t>
            </a:r>
          </a:p>
          <a:p>
            <a:pPr marL="342900" indent="-342900" algn="just">
              <a:buAutoNum type="arabicParenR"/>
            </a:pPr>
            <a:r>
              <a:rPr lang="uk-UA" sz="2200" i="1" dirty="0" smtClean="0"/>
              <a:t>звернутися до фінансової установи з відповідною заявою, поясненням ситуації та доказами, що ви стали жертвою шахраїв; </a:t>
            </a:r>
          </a:p>
          <a:p>
            <a:pPr marL="342900" indent="-342900" algn="just"/>
            <a:r>
              <a:rPr lang="uk-UA" sz="2200" i="1" dirty="0" smtClean="0"/>
              <a:t>2) звернутися до правоохоронних органів із заявою про відкриття кримінальної справи (з наданням доказів та залученням свідків); </a:t>
            </a:r>
          </a:p>
          <a:p>
            <a:pPr marL="342900" indent="-342900" algn="just"/>
            <a:r>
              <a:rPr lang="uk-UA" sz="2200" i="1" dirty="0" smtClean="0"/>
              <a:t>3) звернутися до суду.</a:t>
            </a:r>
            <a:endParaRPr lang="uk-UA" sz="2200" i="1" dirty="0"/>
          </a:p>
        </p:txBody>
      </p:sp>
      <p:sp>
        <p:nvSpPr>
          <p:cNvPr id="34818" name="AutoShape 2" descr="Кредити в Україні банки видаватимуть за новими вимогами | Стай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20" name="AutoShape 4" descr="Кредити в Україні банки видаватимуть за новими вимогами | Стайл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2" name="Picture 6" descr="Зростання споживчих кредитів в Україні: Добре чи небезпечно? - 112 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57232" y="-75224238"/>
            <a:ext cx="37033200" cy="24688800"/>
          </a:xfrm>
          <a:prstGeom prst="rect">
            <a:avLst/>
          </a:prstGeom>
          <a:noFill/>
        </p:spPr>
      </p:pic>
      <p:pic>
        <p:nvPicPr>
          <p:cNvPr id="34829" name="Picture 13" descr="Попит бізнесу на кредити зростає — НБУ | Економічна прав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4396788" cy="247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1" name="Picture 15" descr="НБУ затвердив нові правила реклами для кредитів банків | «Дебет-Кредит» -  Бухгалтерські нов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8" y="4429132"/>
            <a:ext cx="3357546" cy="223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4889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/>
              <a:t>Фінансові піраміди</a:t>
            </a:r>
            <a:endParaRPr lang="uk-UA" sz="4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Поширеним видом фінансового шахрайства є фінансові піраміди. </a:t>
            </a:r>
            <a:r>
              <a:rPr lang="uk-UA" sz="2400" b="1" i="1" dirty="0" smtClean="0"/>
              <a:t>Фінансова піраміда </a:t>
            </a:r>
            <a:r>
              <a:rPr lang="uk-UA" sz="2400" i="1" dirty="0" smtClean="0"/>
              <a:t>– це тип фінансового шахрайства, що передбачає виплату існуючим інвесторам фіктивних прибутків за рахунок коштів, внесених новими вкладниками/ інвесторами. </a:t>
            </a:r>
          </a:p>
          <a:p>
            <a:pPr algn="just"/>
            <a:endParaRPr lang="uk-UA" sz="2400" i="1" dirty="0"/>
          </a:p>
        </p:txBody>
      </p:sp>
      <p:pic>
        <p:nvPicPr>
          <p:cNvPr id="37890" name="Picture 2" descr="Сумнозвісна фінансова піраміда збирає &quot;лохів&quot; у Франківсь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496"/>
            <a:ext cx="449615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Чим небезпечні фінансові піраміди - FinPost"/>
          <p:cNvPicPr>
            <a:picLocks noChangeAspect="1" noChangeArrowheads="1"/>
          </p:cNvPicPr>
          <p:nvPr/>
        </p:nvPicPr>
        <p:blipFill>
          <a:blip r:embed="rId3"/>
          <a:srcRect l="23438" r="16503"/>
          <a:stretch>
            <a:fillRect/>
          </a:stretch>
        </p:blipFill>
        <p:spPr bwMode="auto">
          <a:xfrm>
            <a:off x="214282" y="3000372"/>
            <a:ext cx="389004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1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	Працює піраміда за рахунок постійного залучення клієнтів і, відповідно, грошових коштів. Дохід першим учасникам (вищого рівня) виплачується за рахунок вкладів наступних учасників (нижчого рівня).</a:t>
            </a:r>
            <a:endParaRPr lang="uk-UA" sz="2400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7452" t="35156" r="28624" b="9179"/>
          <a:stretch>
            <a:fillRect/>
          </a:stretch>
        </p:blipFill>
        <p:spPr bwMode="auto">
          <a:xfrm>
            <a:off x="1214414" y="1571612"/>
            <a:ext cx="6715172" cy="51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	На пострадянському просторі найвідомішою пірамідою була </a:t>
            </a:r>
            <a:r>
              <a:rPr lang="uk-UA" sz="2000" b="1" i="1" dirty="0" smtClean="0">
                <a:solidFill>
                  <a:srgbClr val="FF0000"/>
                </a:solidFill>
              </a:rPr>
              <a:t>славнозвісна «МММ» </a:t>
            </a:r>
            <a:r>
              <a:rPr lang="uk-UA" sz="2000" b="1" i="1" dirty="0" smtClean="0"/>
              <a:t>Сергія </a:t>
            </a:r>
            <a:r>
              <a:rPr lang="uk-UA" sz="2000" b="1" i="1" dirty="0" err="1" smtClean="0"/>
              <a:t>Мавроді</a:t>
            </a:r>
            <a:r>
              <a:rPr lang="uk-UA" sz="2000" b="1" i="1" dirty="0" smtClean="0"/>
              <a:t>, </a:t>
            </a:r>
            <a:r>
              <a:rPr lang="uk-UA" sz="2000" dirty="0" smtClean="0"/>
              <a:t>який у середині 1990-х ошукав понад мільйон жителів СНД лише за півтора роки. </a:t>
            </a:r>
          </a:p>
        </p:txBody>
      </p:sp>
      <p:pic>
        <p:nvPicPr>
          <p:cNvPr id="36870" name="Picture 6" descr="Обманутые вкладчики «МММ» пытались взыскать с Мавроди более 1 млрд рублей |  Новости | Известия | 05.04.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3714716" cy="208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MMM-2011 | сайт | Мавро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94" y="4000504"/>
            <a:ext cx="428624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Биография Сергея Мавроди - Биографии и справки - Т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00" y="1285860"/>
            <a:ext cx="4660814" cy="299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МММ — Википед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14422"/>
            <a:ext cx="3500462" cy="264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24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i="1" dirty="0" smtClean="0">
                <a:solidFill>
                  <a:prstClr val="black"/>
                </a:solidFill>
              </a:rPr>
              <a:t>	Коли йдеться про фінансові піраміди, досить часто згадують схеми </a:t>
            </a:r>
            <a:r>
              <a:rPr lang="uk-UA" sz="2000" b="1" i="1" dirty="0" err="1" smtClean="0">
                <a:solidFill>
                  <a:prstClr val="black"/>
                </a:solidFill>
              </a:rPr>
              <a:t>Понці</a:t>
            </a:r>
            <a:r>
              <a:rPr lang="uk-UA" sz="2000" b="1" i="1" dirty="0" smtClean="0">
                <a:solidFill>
                  <a:prstClr val="black"/>
                </a:solidFill>
              </a:rPr>
              <a:t>.</a:t>
            </a:r>
            <a:r>
              <a:rPr lang="uk-UA" sz="2000" i="1" dirty="0" smtClean="0">
                <a:solidFill>
                  <a:prstClr val="black"/>
                </a:solidFill>
              </a:rPr>
              <a:t> Проте, на відміну від класичних фінансових пірамід, у схемах </a:t>
            </a:r>
            <a:r>
              <a:rPr lang="uk-UA" sz="2000" i="1" dirty="0" err="1" smtClean="0">
                <a:solidFill>
                  <a:prstClr val="black"/>
                </a:solidFill>
              </a:rPr>
              <a:t>Понці</a:t>
            </a:r>
            <a:r>
              <a:rPr lang="uk-UA" sz="2000" i="1" dirty="0" smtClean="0">
                <a:solidFill>
                  <a:prstClr val="black"/>
                </a:solidFill>
              </a:rPr>
              <a:t> від інвесторів приховують той факт, що виплата винагороди відбувається за рахунок нових вкладників. Крім того, такі схеми часто передбачають, що вкладники, які отримали перші виплати, вкладуть їх знову в справу, щоб отримати ще більші прибутки.</a:t>
            </a:r>
            <a:endParaRPr lang="uk-UA" sz="2000" i="1" dirty="0">
              <a:solidFill>
                <a:prstClr val="black"/>
              </a:solidFill>
            </a:endParaRPr>
          </a:p>
        </p:txBody>
      </p:sp>
      <p:pic>
        <p:nvPicPr>
          <p:cNvPr id="38914" name="Picture 2" descr="Схема Понци: суть, признаки, практические прим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7643866" cy="416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Схеми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Понці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називаються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ім’ям</a:t>
            </a:r>
            <a:r>
              <a:rPr lang="ru-RU" sz="2400" b="1" i="1" dirty="0" smtClean="0"/>
              <a:t> Чарльза </a:t>
            </a:r>
            <a:r>
              <a:rPr lang="ru-RU" sz="2400" b="1" i="1" dirty="0" err="1" smtClean="0"/>
              <a:t>Понці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ошукав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тисячі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американців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переконавши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інвестувати</a:t>
            </a:r>
            <a:r>
              <a:rPr lang="ru-RU" sz="2400" b="1" i="1" dirty="0" smtClean="0"/>
              <a:t> в схему </a:t>
            </a:r>
            <a:r>
              <a:rPr lang="ru-RU" sz="2400" b="1" i="1" dirty="0" err="1" smtClean="0"/>
              <a:t>спекуляцій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поштовими</a:t>
            </a:r>
            <a:r>
              <a:rPr lang="ru-RU" sz="2400" b="1" i="1" dirty="0" smtClean="0"/>
              <a:t> марками в далеких 1920-х роках.</a:t>
            </a:r>
            <a:endParaRPr lang="uk-UA" sz="2400" b="1" i="1" dirty="0"/>
          </a:p>
        </p:txBody>
      </p:sp>
      <p:pic>
        <p:nvPicPr>
          <p:cNvPr id="39938" name="Picture 2" descr="Схема Понци: суть, признаки, практические примеры"/>
          <p:cNvPicPr>
            <a:picLocks noChangeAspect="1" noChangeArrowheads="1"/>
          </p:cNvPicPr>
          <p:nvPr/>
        </p:nvPicPr>
        <p:blipFill>
          <a:blip r:embed="rId2" cstate="print"/>
          <a:srcRect l="17208" r="22564"/>
          <a:stretch>
            <a:fillRect/>
          </a:stretch>
        </p:blipFill>
        <p:spPr bwMode="auto">
          <a:xfrm>
            <a:off x="6715140" y="1857364"/>
            <a:ext cx="216695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Бессмертные пирамиды. Схемы Понци живы и процвета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637470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	Найвідомішою та найбільшою у світі фінансовою пірамідою останніх десятиліть стала компанія </a:t>
            </a:r>
            <a:r>
              <a:rPr lang="en-US" sz="2000" b="1" i="1" dirty="0" err="1" smtClean="0"/>
              <a:t>Madoff</a:t>
            </a:r>
            <a:r>
              <a:rPr lang="en-US" sz="2000" b="1" i="1" dirty="0" smtClean="0"/>
              <a:t> Investment Securities </a:t>
            </a:r>
            <a:r>
              <a:rPr lang="uk-UA" sz="2000" b="1" i="1" dirty="0" smtClean="0"/>
              <a:t>Бернарда </a:t>
            </a:r>
            <a:r>
              <a:rPr lang="uk-UA" sz="2000" b="1" i="1" dirty="0" err="1" smtClean="0"/>
              <a:t>Медоффа</a:t>
            </a:r>
            <a:r>
              <a:rPr lang="uk-UA" sz="2000" b="1" i="1" dirty="0" smtClean="0"/>
              <a:t>, заснована в 1960-х роках в США. </a:t>
            </a:r>
            <a:r>
              <a:rPr lang="uk-UA" sz="2000" i="1" dirty="0" smtClean="0"/>
              <a:t>Маючи безмежну довіру, фірма збанкрутувала на піку фінансової кризи 2008 року: залучати нових інвесторів не вдавалося, коштів на виплату «прибутків» «старим» вкладникам не було. У результаті постраждали кілька мільйонів людей і великих фінансових організацій. Загальний збиток становив 65 </a:t>
            </a:r>
            <a:r>
              <a:rPr lang="uk-UA" sz="2000" i="1" dirty="0" err="1" smtClean="0"/>
              <a:t>млрд</a:t>
            </a:r>
            <a:r>
              <a:rPr lang="uk-UA" sz="2000" i="1" dirty="0" smtClean="0"/>
              <a:t> дол. США. Як мінімум один із інвесторів, що вклав у </a:t>
            </a:r>
            <a:r>
              <a:rPr lang="en-US" sz="2000" i="1" dirty="0" err="1" smtClean="0"/>
              <a:t>Madoff</a:t>
            </a:r>
            <a:r>
              <a:rPr lang="en-US" sz="2000" i="1" dirty="0" smtClean="0"/>
              <a:t> Investment Securities 1,5 </a:t>
            </a:r>
            <a:r>
              <a:rPr lang="uk-UA" sz="2000" i="1" dirty="0" err="1" smtClean="0"/>
              <a:t>млрд</a:t>
            </a:r>
            <a:r>
              <a:rPr lang="uk-UA" sz="2000" i="1" dirty="0" smtClean="0"/>
              <a:t> дол. США, покінчив життя самогубством після звістки про крах піраміди. Засновника було покарано 150-річним ув’язненням.</a:t>
            </a:r>
            <a:endParaRPr lang="uk-UA" sz="2000" i="1" dirty="0"/>
          </a:p>
        </p:txBody>
      </p:sp>
      <p:pic>
        <p:nvPicPr>
          <p:cNvPr id="40962" name="Picture 2" descr="Афера Бернарда Мэдоффа – Картина дня – Коммерсант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93" y="3500438"/>
            <a:ext cx="572029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ow Bernie Madoff enabled the US retail trading boom — Quar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54" y="342900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ід прикриттям коронавірусу: в Україні зростає фінансове шахрайство |  новини ЛІГА.Money"/>
          <p:cNvPicPr>
            <a:picLocks noChangeAspect="1" noChangeArrowheads="1"/>
          </p:cNvPicPr>
          <p:nvPr/>
        </p:nvPicPr>
        <p:blipFill>
          <a:blip r:embed="rId2">
            <a:lum bright="52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00037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FF0000"/>
                </a:solidFill>
              </a:rPr>
              <a:t>Дякую за увагу!</a:t>
            </a:r>
            <a:endParaRPr lang="uk-UA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фінансове шахрайство?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фінансове шахрай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256"/>
            <a:ext cx="2762211" cy="22097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8501122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	Фінансове шахрайство</a:t>
            </a:r>
            <a:r>
              <a:rPr lang="uk-UA" sz="2400" dirty="0" smtClean="0"/>
              <a:t> – це кримінологічне явище, що являє собою злочинну діяльність та виражається у системі кримінально-караних та легальних дій, які вчиняються шляхом обману або зловживання довірою в процесі формування, розподілу та використання грошових фондів з метою здобуття матеріальної вигоди.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286256"/>
            <a:ext cx="5715040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400" b="1" i="1" dirty="0" smtClean="0"/>
              <a:t>Крадіжка персональних даних </a:t>
            </a:r>
            <a:r>
              <a:rPr lang="uk-UA" sz="2400" dirty="0" smtClean="0"/>
              <a:t>– це незаконні дії шахраїв для отримання інформації та даних про людину, які дають змогу вкрасти її гроші. 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27489" t="46094" r="28038" b="34375"/>
          <a:stretch>
            <a:fillRect/>
          </a:stretch>
        </p:blipFill>
        <p:spPr bwMode="auto">
          <a:xfrm>
            <a:off x="396449" y="2571744"/>
            <a:ext cx="839039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400" i="1" dirty="0" smtClean="0"/>
              <a:t>Згідно з дослідженнями 17% опитаних мали справу (на власному досвіді або досвіді близьких людей) з шахрайством із платіжними картками.</a:t>
            </a:r>
          </a:p>
          <a:p>
            <a:pPr algn="just"/>
            <a:endParaRPr lang="uk-UA" sz="2400" dirty="0" smtClean="0"/>
          </a:p>
          <a:p>
            <a:pPr algn="ctr"/>
            <a:r>
              <a:rPr lang="uk-UA" sz="2400" dirty="0" smtClean="0"/>
              <a:t>	</a:t>
            </a:r>
            <a:r>
              <a:rPr lang="uk-UA" sz="2400" b="1" dirty="0" smtClean="0"/>
              <a:t>Шахрайські схеми крадіжки персональних даних поділяються на такі групи:</a:t>
            </a:r>
            <a:endParaRPr lang="uk-UA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9581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Фізична крадіжка персональних даних</a:t>
            </a:r>
            <a:endParaRPr lang="uk-UA" sz="3200" b="1" i="1" dirty="0"/>
          </a:p>
        </p:txBody>
      </p:sp>
      <p:sp>
        <p:nvSpPr>
          <p:cNvPr id="3" name="Овал 2"/>
          <p:cNvSpPr/>
          <p:nvPr/>
        </p:nvSpPr>
        <p:spPr>
          <a:xfrm>
            <a:off x="214282" y="1285860"/>
            <a:ext cx="5143536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Крадіжка картки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71736" y="2928934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Скімінг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6248" y="4786322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Шимінг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28926" y="85723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3857620" y="2500306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5500694" y="4286256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Крадіжку платіжних карток слід кваліфікувати за частиною 1 статті 357 КК України (ВС/ККС № 454/420/17 від 14.02.2019) - 0_67034100_1556624191_5cc8333fa3a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2900359" cy="189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AutoShape 4" descr="Що таке скімінг? | Блог MyWal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Що таке скімінг? | Блог MyWa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84" y="2357430"/>
            <a:ext cx="2387914" cy="163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Уловки банкоматных жуликов - «шиминг», «фишинг» и «вишинг» - Новости на  KP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350995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Як захиститися від крадіжки коштів з картки"/>
          <p:cNvPicPr>
            <a:picLocks noChangeAspect="1" noChangeArrowheads="1"/>
          </p:cNvPicPr>
          <p:nvPr/>
        </p:nvPicPr>
        <p:blipFill>
          <a:blip r:embed="rId2"/>
          <a:srcRect l="12188" t="16876" r="24062" b="10750"/>
          <a:stretch>
            <a:fillRect/>
          </a:stretch>
        </p:blipFill>
        <p:spPr bwMode="auto">
          <a:xfrm>
            <a:off x="285720" y="2357430"/>
            <a:ext cx="3429024" cy="389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496" y="357166"/>
            <a:ext cx="4929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	Під час цього виду шахрайства злочинці викрадають платіжну картку людини або використовують загублену нею картку у своїх особистих цілях. Незаконно отримавши платіжну картку жертви, шахраї знімають кошти в банкоматі або намагаються розрахуватися карткою в торговельних мережах або Інтернеті.</a:t>
            </a:r>
            <a:endParaRPr lang="uk-UA" sz="2000" i="1" dirty="0"/>
          </a:p>
        </p:txBody>
      </p:sp>
      <p:sp>
        <p:nvSpPr>
          <p:cNvPr id="5" name="Овал 4"/>
          <p:cNvSpPr/>
          <p:nvPr/>
        </p:nvSpPr>
        <p:spPr>
          <a:xfrm>
            <a:off x="71406" y="285728"/>
            <a:ext cx="3929090" cy="17145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Крадіжка картки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357562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Одразу після оформлення картки підключитися до послуг: </a:t>
            </a:r>
          </a:p>
          <a:p>
            <a:pPr algn="just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інформування та постійно переглядати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sms-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 від свого банку;</a:t>
            </a:r>
          </a:p>
          <a:p>
            <a:pPr algn="just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інтернет-банкінгу та контролювати в ньому свої рахунки та операції.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428604"/>
            <a:ext cx="3643338" cy="17859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err="1" smtClean="0">
                <a:solidFill>
                  <a:srgbClr val="FF0000"/>
                </a:solidFill>
              </a:rPr>
              <a:t>Скімінг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85728"/>
            <a:ext cx="48577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/>
              <a:t>	</a:t>
            </a:r>
            <a:r>
              <a:rPr lang="uk-UA" sz="2800" b="1" i="1" dirty="0" err="1" smtClean="0"/>
              <a:t>Скімінг</a:t>
            </a:r>
            <a:r>
              <a:rPr lang="uk-UA" sz="2800" b="1" i="1" dirty="0" smtClean="0"/>
              <a:t> платіжної картки </a:t>
            </a:r>
            <a:r>
              <a:rPr lang="uk-UA" sz="2400" i="1" dirty="0" smtClean="0"/>
              <a:t>– крадіжка даних із платіжної картки за допомогою пристроїв, установлених ззовні банкоматів для зчитування інформації з платіжної картки.</a:t>
            </a:r>
            <a:endParaRPr lang="uk-UA" sz="24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5256" t="37109" r="54429" b="26758"/>
          <a:stretch>
            <a:fillRect/>
          </a:stretch>
        </p:blipFill>
        <p:spPr bwMode="auto">
          <a:xfrm>
            <a:off x="285720" y="2714620"/>
            <a:ext cx="392909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AutoShape 4" descr="Крадіжка з платіжної картки в середньому становить 2500 грн | РБК-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6" name="AutoShape 6" descr="Крадіжка з платіжної картки в середньому становить 2500 грн | РБК-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2" descr="ОБЕРЕЖНО – ФІНАНСОВЕ ШАХРАЙСТВО! - Криворізький економічний інститу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095752" cy="30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14488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У </a:t>
            </a:r>
            <a:r>
              <a:rPr lang="ru-RU" sz="2400" i="1" dirty="0" err="1" smtClean="0"/>
              <a:t>світі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поширюються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нові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пристрої</a:t>
            </a:r>
            <a:r>
              <a:rPr lang="ru-RU" sz="2400" i="1" dirty="0" smtClean="0"/>
              <a:t> – </a:t>
            </a:r>
            <a:r>
              <a:rPr lang="ru-RU" sz="2400" b="1" i="1" dirty="0" err="1" smtClean="0"/>
              <a:t>шимери</a:t>
            </a:r>
            <a:r>
              <a:rPr lang="ru-RU" sz="2400" b="1" i="1" dirty="0" smtClean="0"/>
              <a:t>. </a:t>
            </a:r>
            <a:r>
              <a:rPr lang="ru-RU" sz="2400" i="1" dirty="0" err="1" smtClean="0"/>
              <a:t>Шимери</a:t>
            </a:r>
            <a:r>
              <a:rPr lang="ru-RU" sz="2400" i="1" dirty="0" smtClean="0"/>
              <a:t>, на </a:t>
            </a:r>
            <a:r>
              <a:rPr lang="ru-RU" sz="2400" i="1" dirty="0" err="1" smtClean="0"/>
              <a:t>відміну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скімерів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непомітні</a:t>
            </a:r>
            <a:r>
              <a:rPr lang="ru-RU" sz="2400" i="1" dirty="0" smtClean="0"/>
              <a:t>: тонка </a:t>
            </a:r>
            <a:r>
              <a:rPr lang="ru-RU" sz="2400" i="1" dirty="0" err="1" smtClean="0"/>
              <a:t>гнучка</a:t>
            </a:r>
            <a:r>
              <a:rPr lang="ru-RU" sz="2400" i="1" dirty="0" smtClean="0"/>
              <a:t> плата </a:t>
            </a:r>
            <a:r>
              <a:rPr lang="ru-RU" sz="2400" i="1" dirty="0" err="1" smtClean="0"/>
              <a:t>вставляється</a:t>
            </a:r>
            <a:r>
              <a:rPr lang="ru-RU" sz="2400" i="1" dirty="0" smtClean="0"/>
              <a:t> через </a:t>
            </a:r>
            <a:r>
              <a:rPr lang="ru-RU" sz="2400" i="1" dirty="0" err="1" smtClean="0"/>
              <a:t>щілину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картридера</a:t>
            </a:r>
            <a:r>
              <a:rPr lang="ru-RU" sz="2400" i="1" dirty="0" smtClean="0"/>
              <a:t>  банкомату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зчитує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дані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введених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карток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Даних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магнітної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смуги</a:t>
            </a:r>
            <a:r>
              <a:rPr lang="ru-RU" sz="2400" i="1" dirty="0" smtClean="0"/>
              <a:t> та PIN-коду  </a:t>
            </a:r>
            <a:r>
              <a:rPr lang="ru-RU" sz="2400" i="1" dirty="0" err="1" smtClean="0"/>
              <a:t>дстатньо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виготовлення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дублікату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картки</a:t>
            </a:r>
            <a:r>
              <a:rPr lang="ru-RU" sz="2400" i="1" dirty="0" smtClean="0"/>
              <a:t> (так званого «</a:t>
            </a:r>
            <a:r>
              <a:rPr lang="ru-RU" sz="2400" i="1" dirty="0" err="1" smtClean="0"/>
              <a:t>білого</a:t>
            </a:r>
            <a:r>
              <a:rPr lang="ru-RU" sz="2400" i="1" dirty="0" smtClean="0"/>
              <a:t> пластику») та </a:t>
            </a:r>
            <a:r>
              <a:rPr lang="ru-RU" sz="2400" i="1" dirty="0" err="1" smtClean="0"/>
              <a:t>заволодіння</a:t>
            </a:r>
            <a:r>
              <a:rPr lang="ru-RU" sz="2400" i="1" dirty="0" smtClean="0"/>
              <a:t> коштами </a:t>
            </a:r>
            <a:r>
              <a:rPr lang="ru-RU" sz="2400" i="1" dirty="0" err="1" smtClean="0"/>
              <a:t>власника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рахунка</a:t>
            </a:r>
            <a:r>
              <a:rPr lang="ru-RU" sz="2400" i="1" dirty="0" smtClean="0"/>
              <a:t>, до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випущена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картка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sp>
        <p:nvSpPr>
          <p:cNvPr id="5" name="Овал 4"/>
          <p:cNvSpPr/>
          <p:nvPr/>
        </p:nvSpPr>
        <p:spPr>
          <a:xfrm>
            <a:off x="357158" y="214290"/>
            <a:ext cx="4286280" cy="13573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err="1" smtClean="0">
                <a:solidFill>
                  <a:srgbClr val="FF0000"/>
                </a:solidFill>
              </a:rPr>
              <a:t>Шимінг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Допоміг пенсіонеру: пішов по продукти і зняв із картки 12 тисяч гривень –  ЧЕline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3171818" cy="211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Что такое шимминг и как с ним бороться? | Credit-Card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429132"/>
            <a:ext cx="4791075" cy="232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9581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Крадіжки персональних даних в </a:t>
            </a:r>
            <a:r>
              <a:rPr lang="uk-UA" sz="3200" b="1" i="1" dirty="0" err="1" smtClean="0"/>
              <a:t>онлайн</a:t>
            </a:r>
            <a:endParaRPr lang="uk-UA" sz="3200" b="1" i="1" dirty="0"/>
          </a:p>
        </p:txBody>
      </p:sp>
      <p:sp>
        <p:nvSpPr>
          <p:cNvPr id="5" name="Овал 4"/>
          <p:cNvSpPr/>
          <p:nvPr/>
        </p:nvSpPr>
        <p:spPr>
          <a:xfrm>
            <a:off x="928662" y="1357298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Фармінг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28926" y="85723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428992" y="3071810"/>
            <a:ext cx="4500594" cy="92869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Хакерство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0562" y="2571744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530" name="Picture 2" descr="Что такое фарминг и как с ним бороть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3214710" cy="202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Інтернет-шахрайство: як не стати жертвою – Управління молоді та спор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31105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Фонд гарантування повідомив про шахрайство з боку фінкомпаній — Фiнансовий  клу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929198"/>
            <a:ext cx="2571736" cy="171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Шахраї в інтернеті - Як уникнути інтернет-шахраїв та зберегти свої гроші -  Новини Украї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14818"/>
            <a:ext cx="4355054" cy="238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127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PC-HOME</cp:lastModifiedBy>
  <cp:revision>21</cp:revision>
  <dcterms:created xsi:type="dcterms:W3CDTF">2020-12-14T10:47:47Z</dcterms:created>
  <dcterms:modified xsi:type="dcterms:W3CDTF">2022-04-25T10:25:02Z</dcterms:modified>
</cp:coreProperties>
</file>