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1" r:id="rId7"/>
    <p:sldId id="264" r:id="rId8"/>
    <p:sldId id="265" r:id="rId9"/>
    <p:sldId id="267" r:id="rId10"/>
    <p:sldId id="262" r:id="rId11"/>
    <p:sldId id="266" r:id="rId12"/>
    <p:sldId id="268" r:id="rId13"/>
    <p:sldId id="269" r:id="rId14"/>
    <p:sldId id="270" r:id="rId15"/>
    <p:sldId id="272" r:id="rId16"/>
    <p:sldId id="273" r:id="rId17"/>
    <p:sldId id="274" r:id="rId18"/>
    <p:sldId id="260" r:id="rId19"/>
    <p:sldId id="275" r:id="rId20"/>
    <p:sldId id="276" r:id="rId21"/>
    <p:sldId id="277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78" r:id="rId31"/>
    <p:sldId id="27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83D"/>
    <a:srgbClr val="EAE7E0"/>
    <a:srgbClr val="FDFCF8"/>
    <a:srgbClr val="D4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1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77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2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6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0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7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5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9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6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14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4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F1691-4BB3-4601-A17C-BF023AE67B9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6FDA8-8AE7-4848-A12A-5565F1D7C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8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Qx0d6e_w07I&amp;t=494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6848" b="51242"/>
          <a:stretch/>
        </p:blipFill>
        <p:spPr>
          <a:xfrm>
            <a:off x="8988329" y="0"/>
            <a:ext cx="3132619" cy="4457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15" t="63790" r="66427"/>
          <a:stretch/>
        </p:blipFill>
        <p:spPr>
          <a:xfrm>
            <a:off x="9762563" y="4457658"/>
            <a:ext cx="2304321" cy="24003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7230" b="2695"/>
          <a:stretch/>
        </p:blipFill>
        <p:spPr>
          <a:xfrm>
            <a:off x="0" y="0"/>
            <a:ext cx="10151706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3151" y="-158771"/>
            <a:ext cx="4930589" cy="2387600"/>
          </a:xfrm>
        </p:spPr>
        <p:txBody>
          <a:bodyPr>
            <a:normAutofit/>
          </a:bodyPr>
          <a:lstStyle/>
          <a:p>
            <a:r>
              <a:rPr lang="uk-UA" sz="7200" b="1" dirty="0">
                <a:latin typeface="Comic Sans MS" panose="030F0702030302020204" pitchFamily="66" charset="0"/>
              </a:rPr>
              <a:t>Слуховий аналізатор</a:t>
            </a:r>
            <a:endParaRPr lang="ru-RU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901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0" y="1037064"/>
            <a:ext cx="7623672" cy="5676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04" y="945883"/>
            <a:ext cx="317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Середнє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порожнина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слухові кісточки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євстахієва труба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3709" y="5724890"/>
            <a:ext cx="153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євстахієва труба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stCxn id="3" idx="0"/>
          </p:cNvCxnSpPr>
          <p:nvPr/>
        </p:nvCxnSpPr>
        <p:spPr>
          <a:xfrm flipV="1">
            <a:off x="9081571" y="4869456"/>
            <a:ext cx="767861" cy="85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41522" y="5263225"/>
            <a:ext cx="4459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Євстахієва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труба </a:t>
            </a:r>
            <a:r>
              <a:rPr lang="ru-RU" dirty="0">
                <a:latin typeface="Comic Sans MS" panose="030F0702030302020204" pitchFamily="66" charset="0"/>
              </a:rPr>
              <a:t>- трубка,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з'єднує</a:t>
            </a:r>
            <a:r>
              <a:rPr lang="ru-RU" dirty="0">
                <a:latin typeface="Comic Sans MS" panose="030F0702030302020204" pitchFamily="66" charset="0"/>
              </a:rPr>
              <a:t> носоглотку з </a:t>
            </a:r>
            <a:r>
              <a:rPr lang="ru-RU" dirty="0" err="1">
                <a:latin typeface="Comic Sans MS" panose="030F0702030302020204" pitchFamily="66" charset="0"/>
              </a:rPr>
              <a:t>порожниною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середнього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вуха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60" y="1056051"/>
            <a:ext cx="4955494" cy="5614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04" y="945883"/>
            <a:ext cx="317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Середнє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порожнина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слухові кісточки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євстахієва труба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6" y="2306501"/>
            <a:ext cx="4170974" cy="3155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0284227" y="2862241"/>
            <a:ext cx="190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овальне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вікно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9102436" y="3138055"/>
            <a:ext cx="1181791" cy="3636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84227" y="435616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кругле вікно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9549245" y="4540827"/>
            <a:ext cx="734982" cy="907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60" y="1056051"/>
            <a:ext cx="4955494" cy="5614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04" y="945883"/>
            <a:ext cx="317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Середнє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порожнина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слухові кісточки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євстахієва труба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6" y="2306501"/>
            <a:ext cx="4170974" cy="315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7943" y="576551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молоточок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 flipV="1">
            <a:off x="6608618" y="921279"/>
            <a:ext cx="540327" cy="14790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77133" y="528025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коваделко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>
            <a:endCxn id="11" idx="2"/>
          </p:cNvCxnSpPr>
          <p:nvPr/>
        </p:nvCxnSpPr>
        <p:spPr>
          <a:xfrm flipV="1">
            <a:off x="7727907" y="897357"/>
            <a:ext cx="1115434" cy="1939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30345" y="3002972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стремінце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0" name="Прямая соединительная линия 19"/>
          <p:cNvCxnSpPr>
            <a:endCxn id="18" idx="1"/>
          </p:cNvCxnSpPr>
          <p:nvPr/>
        </p:nvCxnSpPr>
        <p:spPr>
          <a:xfrm flipV="1">
            <a:off x="8925791" y="3187638"/>
            <a:ext cx="1404554" cy="469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2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04" y="945883"/>
            <a:ext cx="317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Середнє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порожнина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слухові кісточки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євстахієва труба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Новый проек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708" y="1143000"/>
            <a:ext cx="8423564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4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98" y="1026999"/>
            <a:ext cx="7623672" cy="5676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04" y="945883"/>
            <a:ext cx="317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Середнє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порожнина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слухові кісточки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євстахієва труба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94864" y="3875482"/>
            <a:ext cx="4904510" cy="342900"/>
          </a:xfrm>
          <a:prstGeom prst="rightArrow">
            <a:avLst/>
          </a:prstGeom>
          <a:solidFill>
            <a:srgbClr val="FF0000"/>
          </a:solidFill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3215297">
            <a:off x="8347173" y="4874984"/>
            <a:ext cx="3250342" cy="342900"/>
          </a:xfrm>
          <a:prstGeom prst="rightArrow">
            <a:avLst/>
          </a:prstGeom>
          <a:solidFill>
            <a:srgbClr val="FF0000"/>
          </a:solidFill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5638" y="5046434"/>
            <a:ext cx="4707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Нормальні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коливання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барабанної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перетинки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можливі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тиск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порожнині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середнього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вуха</a:t>
            </a:r>
            <a:r>
              <a:rPr lang="ru-RU" dirty="0">
                <a:latin typeface="Comic Sans MS" panose="030F0702030302020204" pitchFamily="66" charset="0"/>
              </a:rPr>
              <a:t> буде </a:t>
            </a:r>
            <a:r>
              <a:rPr lang="ru-RU" dirty="0" err="1">
                <a:latin typeface="Comic Sans MS" panose="030F0702030302020204" pitchFamily="66" charset="0"/>
              </a:rPr>
              <a:t>дорівнювати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тискові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зовнішнього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повітря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79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 3.7037E-6 L 0.2168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7" b="57364"/>
          <a:stretch/>
        </p:blipFill>
        <p:spPr>
          <a:xfrm>
            <a:off x="144919" y="2104466"/>
            <a:ext cx="4967227" cy="41214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04" y="945883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3. Внутрішнє вухо – лабіринт: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присінок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завитка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три півколові канали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2879" y="824265"/>
            <a:ext cx="1148316" cy="563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23" y="0"/>
            <a:ext cx="640129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45169" y="791994"/>
            <a:ext cx="1300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півколові </a:t>
            </a:r>
          </a:p>
          <a:p>
            <a:r>
              <a:rPr lang="uk-UA" dirty="0">
                <a:latin typeface="Comic Sans MS" panose="030F0702030302020204" pitchFamily="66" charset="0"/>
              </a:rPr>
              <a:t>  канали</a:t>
            </a:r>
          </a:p>
          <a:p>
            <a:endParaRPr lang="uk-UA" dirty="0">
              <a:latin typeface="Comic Sans MS" panose="030F0702030302020204" pitchFamily="66" charset="0"/>
            </a:endParaRPr>
          </a:p>
          <a:p>
            <a:endParaRPr lang="uk-UA" dirty="0"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>присінок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8250008" y="769181"/>
            <a:ext cx="525969" cy="110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740132" y="1056051"/>
            <a:ext cx="2035846" cy="939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308313" y="1230923"/>
            <a:ext cx="1517892" cy="8735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250008" y="2255193"/>
            <a:ext cx="842015" cy="4530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авая фигурная скобка 16"/>
          <p:cNvSpPr/>
          <p:nvPr/>
        </p:nvSpPr>
        <p:spPr>
          <a:xfrm>
            <a:off x="9892650" y="677008"/>
            <a:ext cx="305749" cy="15923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346292" y="1149999"/>
            <a:ext cx="124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органи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рівноваги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83536" y="6225888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завитка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stCxn id="19" idx="0"/>
          </p:cNvCxnSpPr>
          <p:nvPr/>
        </p:nvCxnSpPr>
        <p:spPr>
          <a:xfrm flipH="1" flipV="1">
            <a:off x="10231471" y="5591908"/>
            <a:ext cx="857172" cy="633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4654914" y="5591908"/>
            <a:ext cx="3595094" cy="950466"/>
            <a:chOff x="4654914" y="5591908"/>
            <a:chExt cx="3595094" cy="95046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/>
            <a:srcRect t="88202" r="90644"/>
            <a:stretch/>
          </p:blipFill>
          <p:spPr>
            <a:xfrm>
              <a:off x="4654914" y="5591908"/>
              <a:ext cx="754385" cy="95046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56267" y="5630317"/>
              <a:ext cx="2893741" cy="877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dirty="0">
                  <a:latin typeface="Comic Sans MS" panose="030F0702030302020204" pitchFamily="66" charset="0"/>
                </a:rPr>
                <a:t>кістковий лабіринт</a:t>
              </a:r>
            </a:p>
            <a:p>
              <a:pPr>
                <a:lnSpc>
                  <a:spcPct val="150000"/>
                </a:lnSpc>
              </a:pPr>
              <a:r>
                <a:rPr lang="uk-UA" dirty="0">
                  <a:latin typeface="Comic Sans MS" panose="030F0702030302020204" pitchFamily="66" charset="0"/>
                </a:rPr>
                <a:t>перетинчастий лабіринт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73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7" b="57364"/>
          <a:stretch/>
        </p:blipFill>
        <p:spPr>
          <a:xfrm>
            <a:off x="144920" y="2104466"/>
            <a:ext cx="4657620" cy="38645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04" y="945883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3. Внутрішнє вухо – лабіринт: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присінок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завитка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три півколові канали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2879" y="824265"/>
            <a:ext cx="1148316" cy="563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23" y="0"/>
            <a:ext cx="640129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632" y="5969000"/>
            <a:ext cx="549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Перетинчастий лабіринт є точною копією внутрішньої поверхні кісткового лабіринту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6248" y="3720060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перилімфа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926830" y="4036733"/>
            <a:ext cx="1590637" cy="5352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791195" y="4089392"/>
            <a:ext cx="1277538" cy="6604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04060" y="585046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ендолімфа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7722148" y="5462601"/>
            <a:ext cx="939252" cy="5063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456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7" b="57364"/>
          <a:stretch/>
        </p:blipFill>
        <p:spPr>
          <a:xfrm>
            <a:off x="144920" y="2104466"/>
            <a:ext cx="3341277" cy="27723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04" y="945883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3. Внутрішнє вухо – лабіринт: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присінок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завитка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три півколові канали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2879" y="824265"/>
            <a:ext cx="1148316" cy="563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23" y="0"/>
            <a:ext cx="640129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486197" y="4111500"/>
            <a:ext cx="375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верхній канал кісткового лабіринту – </a:t>
            </a:r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вестибулярні сходи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128933" y="4572000"/>
            <a:ext cx="1354667" cy="169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flipH="1">
            <a:off x="3486196" y="5908282"/>
            <a:ext cx="375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нижній канал кісткового лабіринту – </a:t>
            </a:r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барабанні сходи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714067" y="5688168"/>
            <a:ext cx="1684866" cy="692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flipH="1">
            <a:off x="4282062" y="4981720"/>
            <a:ext cx="312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середній канал – </a:t>
            </a:r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завиткова протока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6477000" y="5167551"/>
            <a:ext cx="2006600" cy="3075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49521" y="1145937"/>
            <a:ext cx="309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Верхній і нижній канали сполучаються через отвір - </a:t>
            </a:r>
            <a:r>
              <a:rPr lang="uk-UA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гелікотрему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9926515" y="2104466"/>
            <a:ext cx="861647" cy="2330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676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90" y="42780"/>
            <a:ext cx="2294467" cy="871008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Завитка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b="25499"/>
          <a:stretch/>
        </p:blipFill>
        <p:spPr>
          <a:xfrm>
            <a:off x="5870330" y="314370"/>
            <a:ext cx="4832964" cy="5275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36986" r="11332" b="10474"/>
          <a:stretch/>
        </p:blipFill>
        <p:spPr>
          <a:xfrm>
            <a:off x="542192" y="3571071"/>
            <a:ext cx="6468533" cy="3123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373" y="1371284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овальне вікно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 flipV="1">
            <a:off x="5662247" y="1740616"/>
            <a:ext cx="712176" cy="31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1272" y="244083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кругле вікно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>
            <a:stCxn id="11" idx="3"/>
          </p:cNvCxnSpPr>
          <p:nvPr/>
        </p:nvCxnSpPr>
        <p:spPr>
          <a:xfrm>
            <a:off x="5548108" y="2625502"/>
            <a:ext cx="1076810" cy="4858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620952" y="1001952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вестибулярні сходи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9079685" y="1278951"/>
            <a:ext cx="541267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018496" y="2123770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барабанні сходи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endCxn id="16" idx="1"/>
          </p:cNvCxnSpPr>
          <p:nvPr/>
        </p:nvCxnSpPr>
        <p:spPr>
          <a:xfrm>
            <a:off x="8809892" y="738554"/>
            <a:ext cx="811060" cy="448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9440059" y="2417885"/>
            <a:ext cx="578437" cy="2345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9" idx="1"/>
          </p:cNvCxnSpPr>
          <p:nvPr/>
        </p:nvCxnSpPr>
        <p:spPr>
          <a:xfrm>
            <a:off x="9079685" y="1874200"/>
            <a:ext cx="938811" cy="4342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35699" y="155595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завиткова протока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2" name="Прямая соединительная линия 31"/>
          <p:cNvCxnSpPr>
            <a:endCxn id="30" idx="1"/>
          </p:cNvCxnSpPr>
          <p:nvPr/>
        </p:nvCxnSpPr>
        <p:spPr>
          <a:xfrm>
            <a:off x="9150765" y="1639833"/>
            <a:ext cx="584934" cy="1007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306660" y="3386405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Кортіїв</a:t>
            </a:r>
            <a:r>
              <a:rPr lang="uk-UA" dirty="0">
                <a:latin typeface="Comic Sans MS" panose="030F0702030302020204" pitchFamily="66" charset="0"/>
              </a:rPr>
              <a:t> орган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9620952" y="3780692"/>
            <a:ext cx="1037576" cy="5275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545508" y="485407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основна мембрана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8439651" y="4510454"/>
            <a:ext cx="775771" cy="4220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6895089" y="5185507"/>
            <a:ext cx="790814" cy="6674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8307" y="859304"/>
            <a:ext cx="3526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Кортіїв</a:t>
            </a: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орган </a:t>
            </a:r>
            <a:r>
              <a:rPr lang="uk-UA" sz="2400" dirty="0">
                <a:latin typeface="Comic Sans MS" panose="030F0702030302020204" pitchFamily="66" charset="0"/>
              </a:rPr>
              <a:t>– </a:t>
            </a:r>
            <a:r>
              <a:rPr lang="uk-UA" sz="2400" dirty="0" err="1">
                <a:latin typeface="Comic Sans MS" panose="030F0702030302020204" pitchFamily="66" charset="0"/>
              </a:rPr>
              <a:t>звукосприймальний</a:t>
            </a:r>
            <a:r>
              <a:rPr lang="uk-UA" sz="2400" dirty="0">
                <a:latin typeface="Comic Sans MS" panose="030F0702030302020204" pitchFamily="66" charset="0"/>
              </a:rPr>
              <a:t> апарат – рецепторний відділ слухового аналізатора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67858" y="3658573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мембрана </a:t>
            </a:r>
            <a:r>
              <a:rPr lang="uk-UA" dirty="0" err="1">
                <a:latin typeface="Comic Sans MS" panose="030F0702030302020204" pitchFamily="66" charset="0"/>
              </a:rPr>
              <a:t>Рейснера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8396976" y="3883887"/>
            <a:ext cx="1152113" cy="1287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195402" y="3085221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волоскові клітини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V="1">
            <a:off x="4664865" y="3478148"/>
            <a:ext cx="248466" cy="10323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30706" y="6293224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підтримуючі клітини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095858" y="5816077"/>
            <a:ext cx="99715" cy="557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70475" y="3222786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покривна мембрана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 flipV="1">
            <a:off x="1944120" y="3571071"/>
            <a:ext cx="294283" cy="4232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07265" y="2275090"/>
            <a:ext cx="665588" cy="3804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Выгнутая вправо стрелка 5"/>
          <p:cNvSpPr/>
          <p:nvPr/>
        </p:nvSpPr>
        <p:spPr>
          <a:xfrm rot="20237762">
            <a:off x="10027267" y="2579108"/>
            <a:ext cx="297612" cy="91688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72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3" grpId="0"/>
      <p:bldP spid="48" grpId="0"/>
      <p:bldP spid="52" grpId="0"/>
      <p:bldP spid="55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161" y="248702"/>
            <a:ext cx="5110316" cy="3462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Comic Sans MS" panose="030F0702030302020204" pitchFamily="66" charset="0"/>
              </a:rPr>
              <a:t>Шлях проходження звукових коливань:</a:t>
            </a:r>
          </a:p>
          <a:p>
            <a:pPr marL="0" indent="0">
              <a:spcAft>
                <a:spcPts val="113"/>
              </a:spcAft>
              <a:buNone/>
            </a:pPr>
            <a:r>
              <a:rPr lang="uk-UA" sz="2400" dirty="0">
                <a:latin typeface="Comic Sans MS" panose="030F0702030302020204" pitchFamily="66" charset="0"/>
              </a:rPr>
              <a:t>зовнішній слуховий прохід – барабанна перетинка – молоточок – коваделко –            стремінце – овальне вікно –            рідини внутрішнього вуха – покривна мембрана </a:t>
            </a:r>
            <a:r>
              <a:rPr lang="uk-UA" sz="2400" dirty="0" err="1">
                <a:latin typeface="Comic Sans MS" panose="030F0702030302020204" pitchFamily="66" charset="0"/>
              </a:rPr>
              <a:t>Кортіївого</a:t>
            </a:r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err="1">
                <a:latin typeface="Comic Sans MS" panose="030F0702030302020204" pitchFamily="66" charset="0"/>
              </a:rPr>
              <a:t>органа</a:t>
            </a:r>
            <a:r>
              <a:rPr lang="uk-UA" sz="2400" dirty="0">
                <a:latin typeface="Comic Sans MS" panose="030F0702030302020204" pitchFamily="66" charset="0"/>
              </a:rPr>
              <a:t> – волоскові клітини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98" t="21972" r="12607" b="12859"/>
          <a:stretch/>
        </p:blipFill>
        <p:spPr>
          <a:xfrm>
            <a:off x="5316477" y="1168304"/>
            <a:ext cx="6649381" cy="4316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73" y="3531490"/>
            <a:ext cx="4333914" cy="32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86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098AE53-58D6-4596-94D3-29C0851A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41" y="118323"/>
            <a:ext cx="2080838" cy="27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943277B-B771-4A8D-9BF7-6E91A13C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10" y="2781907"/>
            <a:ext cx="3877155" cy="310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72744C6-08D4-46BB-9D53-10B5EDD2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2" y="2468756"/>
            <a:ext cx="4176464" cy="324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B537B-BD25-4B94-A1D2-5EF8696D81C4}"/>
              </a:ext>
            </a:extLst>
          </p:cNvPr>
          <p:cNvSpPr txBox="1"/>
          <p:nvPr/>
        </p:nvSpPr>
        <p:spPr>
          <a:xfrm>
            <a:off x="755576" y="692696"/>
            <a:ext cx="352839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Comic Sans MS" pitchFamily="66" charset="0"/>
              </a:rPr>
              <a:t>Людсь</a:t>
            </a:r>
            <a:r>
              <a:rPr lang="uk-UA" sz="2000" dirty="0" err="1">
                <a:latin typeface="Comic Sans MS" pitchFamily="66" charset="0"/>
              </a:rPr>
              <a:t>кі</a:t>
            </a:r>
            <a:r>
              <a:rPr lang="uk-UA" sz="2000" dirty="0">
                <a:latin typeface="Comic Sans MS" pitchFamily="66" charset="0"/>
              </a:rPr>
              <a:t> 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вуха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працюють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подібно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тарілкам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антени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супутникового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телебачення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673C5F-7B5A-4497-A0E6-4B751CB21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r="13398" b="9986"/>
          <a:stretch/>
        </p:blipFill>
        <p:spPr bwMode="auto">
          <a:xfrm>
            <a:off x="5086242" y="4412212"/>
            <a:ext cx="2407602" cy="19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99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735" y="1"/>
            <a:ext cx="10914529" cy="1039906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Звуки різної висоти сприймаються різними частинами </a:t>
            </a:r>
            <a:r>
              <a:rPr lang="uk-UA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Кортіївого</a:t>
            </a: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органу: високі – в нижніх відділах завитки, низькі – в верхніх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515" t="16586" r="5147" b="6710"/>
          <a:stretch/>
        </p:blipFill>
        <p:spPr>
          <a:xfrm>
            <a:off x="1682849" y="977152"/>
            <a:ext cx="8826300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Слуховий аналізатор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904565" y="1183342"/>
            <a:ext cx="932329" cy="8516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0988" y="2034988"/>
            <a:ext cx="36295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периферичний відділ </a:t>
            </a:r>
            <a:r>
              <a:rPr lang="uk-UA" sz="2400" dirty="0">
                <a:latin typeface="Comic Sans MS" panose="030F0702030302020204" pitchFamily="66" charset="0"/>
              </a:rPr>
              <a:t>–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орган слуху – вухо: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зовнішнє вухо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середнє вухо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внутрішнє вухо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60709" y="2034988"/>
            <a:ext cx="3638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провідниковий відділ </a:t>
            </a:r>
            <a:r>
              <a:rPr lang="uk-UA" sz="2400" dirty="0">
                <a:latin typeface="Comic Sans MS" panose="030F0702030302020204" pitchFamily="66" charset="0"/>
              </a:rPr>
              <a:t>–</a:t>
            </a:r>
          </a:p>
          <a:p>
            <a:pPr algn="ctr"/>
            <a:r>
              <a:rPr lang="uk-UA" sz="2400" dirty="0" err="1">
                <a:latin typeface="Comic Sans MS" panose="030F0702030302020204" pitchFamily="66" charset="0"/>
              </a:rPr>
              <a:t>присінково</a:t>
            </a:r>
            <a:r>
              <a:rPr lang="uk-UA" sz="2400" dirty="0">
                <a:latin typeface="Comic Sans MS" panose="030F0702030302020204" pitchFamily="66" charset="0"/>
              </a:rPr>
              <a:t> - завитковий нерв</a:t>
            </a:r>
          </a:p>
          <a:p>
            <a:endParaRPr lang="ru-RU" dirty="0"/>
          </a:p>
        </p:txBody>
      </p:sp>
      <p:cxnSp>
        <p:nvCxnSpPr>
          <p:cNvPr id="10" name="Прямая со стрелкой 9"/>
          <p:cNvCxnSpPr>
            <a:endCxn id="8" idx="0"/>
          </p:cNvCxnSpPr>
          <p:nvPr/>
        </p:nvCxnSpPr>
        <p:spPr>
          <a:xfrm>
            <a:off x="6069106" y="1111624"/>
            <a:ext cx="10729" cy="9233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256494" y="1183342"/>
            <a:ext cx="1039906" cy="8516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19162" y="2034988"/>
            <a:ext cx="345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центральний відділ </a:t>
            </a:r>
            <a:r>
              <a:rPr lang="uk-UA" sz="2400" dirty="0">
                <a:latin typeface="Comic Sans MS" panose="030F0702030302020204" pitchFamily="66" charset="0"/>
              </a:rPr>
              <a:t>–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скронева частка кори великого мозку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048276" y="4509247"/>
            <a:ext cx="2537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>
                <a:latin typeface="Comic Sans MS" panose="030F0702030302020204" pitchFamily="66" charset="0"/>
              </a:rPr>
              <a:t>Кортіїв</a:t>
            </a:r>
            <a:r>
              <a:rPr lang="uk-UA" sz="2400" dirty="0">
                <a:latin typeface="Comic Sans MS" panose="030F0702030302020204" pitchFamily="66" charset="0"/>
              </a:rPr>
              <a:t> орган – </a:t>
            </a:r>
            <a:r>
              <a:rPr lang="uk-UA" sz="2400" dirty="0" err="1">
                <a:latin typeface="Comic Sans MS" panose="030F0702030302020204" pitchFamily="66" charset="0"/>
              </a:rPr>
              <a:t>фонорецептори</a:t>
            </a:r>
            <a:r>
              <a:rPr lang="uk-UA" sz="2400" dirty="0">
                <a:latin typeface="Comic Sans MS" panose="030F0702030302020204" pitchFamily="66" charset="0"/>
              </a:rPr>
              <a:t> – волоскові клітини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 стрелкой 16"/>
          <p:cNvCxnSpPr>
            <a:endCxn id="15" idx="0"/>
          </p:cNvCxnSpPr>
          <p:nvPr/>
        </p:nvCxnSpPr>
        <p:spPr>
          <a:xfrm flipH="1">
            <a:off x="2316782" y="3998258"/>
            <a:ext cx="1" cy="5109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092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5B20D53-A6E1-4EAB-A911-97C59E99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286998"/>
            <a:ext cx="2080838" cy="27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F9C6DC-3ACA-4287-99A5-D7C548CADC09}"/>
              </a:ext>
            </a:extLst>
          </p:cNvPr>
          <p:cNvSpPr txBox="1"/>
          <p:nvPr/>
        </p:nvSpPr>
        <p:spPr>
          <a:xfrm>
            <a:off x="1043608" y="620688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omic Sans MS" pitchFamily="66" charset="0"/>
              </a:rPr>
              <a:t>Хвороби слуху</a:t>
            </a:r>
          </a:p>
          <a:p>
            <a:endParaRPr lang="ru-RU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40DDE70-D2F0-4037-8E2C-9CBB14C9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61" y="491733"/>
            <a:ext cx="2772308" cy="14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90D17E-8A8E-4A53-B2B5-21C0F131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74" y="3638418"/>
            <a:ext cx="2689989" cy="268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9B930A-16E2-44B2-98AA-85F41F9F8FDB}"/>
              </a:ext>
            </a:extLst>
          </p:cNvPr>
          <p:cNvSpPr txBox="1"/>
          <p:nvPr/>
        </p:nvSpPr>
        <p:spPr>
          <a:xfrm>
            <a:off x="772647" y="2791922"/>
            <a:ext cx="65418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Comic Sans MS" pitchFamily="66" charset="0"/>
              </a:rPr>
              <a:t>Отосклероз</a:t>
            </a:r>
            <a:r>
              <a:rPr lang="uk-UA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uk-UA" dirty="0">
                <a:solidFill>
                  <a:srgbClr val="FF0000"/>
                </a:solidFill>
                <a:latin typeface="Comic Sans MS" pitchFamily="66" charset="0"/>
              </a:rPr>
              <a:t>– патологічні нарости на слухових кісточках</a:t>
            </a: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75DD629-F7B1-4239-84F3-5F7233C4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63598"/>
            <a:ext cx="3168352" cy="243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162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303D0E1-0CDD-4A2F-8575-0E746A04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412" y="161079"/>
            <a:ext cx="2080838" cy="27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AF58D70-9EFE-48C2-8CD5-70981DFE0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0643" r="16543" b="50000"/>
          <a:stretch/>
        </p:blipFill>
        <p:spPr bwMode="auto">
          <a:xfrm>
            <a:off x="3544562" y="4562701"/>
            <a:ext cx="3147515" cy="211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DF09C-8C9C-44D8-A395-11EB34BB85B1}"/>
              </a:ext>
            </a:extLst>
          </p:cNvPr>
          <p:cNvSpPr txBox="1"/>
          <p:nvPr/>
        </p:nvSpPr>
        <p:spPr>
          <a:xfrm>
            <a:off x="462381" y="1607998"/>
            <a:ext cx="242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Comic Sans MS" pitchFamily="66" charset="0"/>
              </a:rPr>
              <a:t>Отит зовнішній 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D17AC7-27AB-4E22-BD99-6A593ED1B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0" t="4978" r="3167" b="4449"/>
          <a:stretch/>
        </p:blipFill>
        <p:spPr bwMode="auto">
          <a:xfrm>
            <a:off x="220992" y="2197188"/>
            <a:ext cx="2429442" cy="211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FAF1F-078A-421B-A7BF-13CDB1664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9723"/>
          <a:stretch/>
        </p:blipFill>
        <p:spPr bwMode="auto">
          <a:xfrm>
            <a:off x="3392367" y="1721133"/>
            <a:ext cx="314751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CC06A-11BD-47B7-A707-1123A95AA970}"/>
              </a:ext>
            </a:extLst>
          </p:cNvPr>
          <p:cNvSpPr txBox="1"/>
          <p:nvPr/>
        </p:nvSpPr>
        <p:spPr>
          <a:xfrm>
            <a:off x="3544562" y="1238791"/>
            <a:ext cx="294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Comic Sans MS" pitchFamily="66" charset="0"/>
              </a:rPr>
              <a:t>Отит середнього вуха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C2A38B-7B78-4C27-B97B-BE1993DD96C6}"/>
              </a:ext>
            </a:extLst>
          </p:cNvPr>
          <p:cNvSpPr/>
          <p:nvPr/>
        </p:nvSpPr>
        <p:spPr>
          <a:xfrm>
            <a:off x="4470015" y="3596742"/>
            <a:ext cx="2020454" cy="5491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2"/>
                </a:solidFill>
              </a:rPr>
              <a:t>Запалення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0EA1ACD-7376-4993-B1FB-8C570F0AE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15" y="4145871"/>
            <a:ext cx="3151412" cy="220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3C20B1-E9C1-4631-B276-C2D6DC356FAC}"/>
              </a:ext>
            </a:extLst>
          </p:cNvPr>
          <p:cNvSpPr txBox="1"/>
          <p:nvPr/>
        </p:nvSpPr>
        <p:spPr>
          <a:xfrm>
            <a:off x="7281815" y="3279136"/>
            <a:ext cx="3151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Отит </a:t>
            </a:r>
            <a:r>
              <a:rPr lang="ru-RU" sz="2000" b="1" dirty="0" err="1">
                <a:solidFill>
                  <a:srgbClr val="FF0000"/>
                </a:solidFill>
                <a:latin typeface="Comic Sans MS" pitchFamily="66" charset="0"/>
              </a:rPr>
              <a:t>внутрішнього</a:t>
            </a:r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omic Sans MS" pitchFamily="66" charset="0"/>
              </a:rPr>
              <a:t>вуха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CC54B-5563-4E4C-B5B6-E33EDE98BAB9}"/>
              </a:ext>
            </a:extLst>
          </p:cNvPr>
          <p:cNvSpPr txBox="1"/>
          <p:nvPr/>
        </p:nvSpPr>
        <p:spPr>
          <a:xfrm>
            <a:off x="1043608" y="373306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Отит –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це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запальний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процес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в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порожнині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вуха</a:t>
            </a:r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21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48D2975-B40A-4304-99D9-7C684C08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75" y="115747"/>
            <a:ext cx="2080838" cy="27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7D5A59-5518-42AC-9073-E285A73DDABF}"/>
              </a:ext>
            </a:extLst>
          </p:cNvPr>
          <p:cNvSpPr txBox="1"/>
          <p:nvPr/>
        </p:nvSpPr>
        <p:spPr>
          <a:xfrm>
            <a:off x="971600" y="18864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Comic Sans MS" pitchFamily="66" charset="0"/>
              </a:rPr>
              <a:t>Як правильно чистити вуха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71A716B-A21B-4F72-9113-6C7AE7A4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47" y="538692"/>
            <a:ext cx="3326163" cy="221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8BF552-D418-4DBB-94D4-9B1DEC7E1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61" y="4483473"/>
            <a:ext cx="292363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CA39A2F-32D7-4B78-B7B3-B91A5C09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8" y="2043843"/>
            <a:ext cx="2124693" cy="142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DA68A5A-8A06-404F-B871-33F204C97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b="17573"/>
          <a:stretch/>
        </p:blipFill>
        <p:spPr bwMode="auto">
          <a:xfrm>
            <a:off x="2365593" y="778962"/>
            <a:ext cx="3628389" cy="197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99AFE8E-4D3D-43E4-856E-F2B6FC096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r="10630"/>
          <a:stretch/>
        </p:blipFill>
        <p:spPr bwMode="auto">
          <a:xfrm>
            <a:off x="149345" y="3816373"/>
            <a:ext cx="2048158" cy="15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4AF9479-5B22-47F5-A1E9-CC163555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01" y="3054643"/>
            <a:ext cx="3059118" cy="17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065EEDB-4CFB-4EDB-B673-9B8A016B8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8"/>
          <a:stretch/>
        </p:blipFill>
        <p:spPr bwMode="auto">
          <a:xfrm>
            <a:off x="2726685" y="4956092"/>
            <a:ext cx="2481916" cy="184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902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9EDED38-D68E-4D38-9766-AC80F8E5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76" y="179498"/>
            <a:ext cx="4516372" cy="25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40F20-BB64-4C8A-A417-54ACFC007995}"/>
              </a:ext>
            </a:extLst>
          </p:cNvPr>
          <p:cNvSpPr txBox="1"/>
          <p:nvPr/>
        </p:nvSpPr>
        <p:spPr>
          <a:xfrm>
            <a:off x="329445" y="3243553"/>
            <a:ext cx="117885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</a:rPr>
              <a:t>Як </a:t>
            </a:r>
            <a:r>
              <a:rPr lang="ru-RU" sz="2400" b="1" dirty="0" err="1">
                <a:latin typeface="Comic Sans MS" pitchFamily="66" charset="0"/>
              </a:rPr>
              <a:t>зупинити</a:t>
            </a:r>
            <a:r>
              <a:rPr lang="ru-RU" sz="2400" b="1" dirty="0">
                <a:latin typeface="Comic Sans MS" pitchFamily="66" charset="0"/>
              </a:rPr>
              <a:t> </a:t>
            </a:r>
            <a:r>
              <a:rPr lang="ru-RU" sz="2400" b="1" dirty="0" err="1">
                <a:latin typeface="Comic Sans MS" pitchFamily="66" charset="0"/>
              </a:rPr>
              <a:t>процес</a:t>
            </a:r>
            <a:r>
              <a:rPr lang="ru-RU" sz="2400" b="1" dirty="0">
                <a:latin typeface="Comic Sans MS" pitchFamily="66" charset="0"/>
              </a:rPr>
              <a:t> </a:t>
            </a:r>
            <a:r>
              <a:rPr lang="ru-RU" sz="2400" b="1" dirty="0" err="1">
                <a:latin typeface="Comic Sans MS" pitchFamily="66" charset="0"/>
              </a:rPr>
              <a:t>погіршення</a:t>
            </a:r>
            <a:r>
              <a:rPr lang="ru-RU" sz="2400" b="1" dirty="0">
                <a:latin typeface="Comic Sans MS" pitchFamily="66" charset="0"/>
              </a:rPr>
              <a:t> слуху?</a:t>
            </a:r>
          </a:p>
          <a:p>
            <a:pPr algn="ctr"/>
            <a:endParaRPr lang="ru-RU" sz="2400" b="1" dirty="0">
              <a:latin typeface="Comic Sans MS" pitchFamily="66" charset="0"/>
            </a:endParaRPr>
          </a:p>
          <a:p>
            <a:pPr algn="just"/>
            <a:r>
              <a:rPr lang="ru-RU" dirty="0">
                <a:latin typeface="Comic Sans MS" pitchFamily="66" charset="0"/>
              </a:rPr>
              <a:t>    </a:t>
            </a:r>
            <a:r>
              <a:rPr lang="ru-RU" dirty="0" err="1">
                <a:latin typeface="Comic Sans MS" pitchFamily="66" charset="0"/>
              </a:rPr>
              <a:t>По-перше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привчіть</a:t>
            </a:r>
            <a:r>
              <a:rPr lang="ru-RU" dirty="0">
                <a:latin typeface="Comic Sans MS" pitchFamily="66" charset="0"/>
              </a:rPr>
              <a:t> себе </a:t>
            </a:r>
            <a:r>
              <a:rPr lang="ru-RU" dirty="0" err="1">
                <a:latin typeface="Comic Sans MS" pitchFamily="66" charset="0"/>
              </a:rPr>
              <a:t>слухати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музику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меншій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гучності</a:t>
            </a:r>
            <a:r>
              <a:rPr lang="ru-RU" dirty="0">
                <a:latin typeface="Comic Sans MS" pitchFamily="66" charset="0"/>
              </a:rPr>
              <a:t>. </a:t>
            </a:r>
            <a:r>
              <a:rPr lang="ru-RU" dirty="0" err="1">
                <a:latin typeface="Comic Sans MS" pitchFamily="66" charset="0"/>
              </a:rPr>
              <a:t>Зайдіть</a:t>
            </a:r>
            <a:r>
              <a:rPr lang="ru-RU" dirty="0">
                <a:latin typeface="Comic Sans MS" pitchFamily="66" charset="0"/>
              </a:rPr>
              <a:t> у </a:t>
            </a:r>
            <a:r>
              <a:rPr lang="ru-RU" dirty="0" err="1">
                <a:latin typeface="Comic Sans MS" pitchFamily="66" charset="0"/>
              </a:rPr>
              <a:t>налаштування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вашого</a:t>
            </a:r>
            <a:r>
              <a:rPr lang="ru-RU" dirty="0">
                <a:latin typeface="Comic Sans MS" pitchFamily="66" charset="0"/>
              </a:rPr>
              <a:t> смартфону і </a:t>
            </a:r>
            <a:r>
              <a:rPr lang="ru-RU" dirty="0" err="1">
                <a:latin typeface="Comic Sans MS" pitchFamily="66" charset="0"/>
              </a:rPr>
              <a:t>виставте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максимальну</a:t>
            </a:r>
            <a:r>
              <a:rPr lang="ru-RU" dirty="0">
                <a:latin typeface="Comic Sans MS" pitchFamily="66" charset="0"/>
              </a:rPr>
              <a:t> межу </a:t>
            </a:r>
            <a:r>
              <a:rPr lang="ru-RU" dirty="0" err="1">
                <a:latin typeface="Comic Sans MS" pitchFamily="66" charset="0"/>
              </a:rPr>
              <a:t>гучності</a:t>
            </a:r>
            <a:r>
              <a:rPr lang="ru-RU" dirty="0">
                <a:latin typeface="Comic Sans MS" pitchFamily="66" charset="0"/>
              </a:rPr>
              <a:t> не </a:t>
            </a:r>
            <a:r>
              <a:rPr lang="ru-RU" dirty="0" err="1">
                <a:latin typeface="Comic Sans MS" pitchFamily="66" charset="0"/>
              </a:rPr>
              <a:t>більше</a:t>
            </a:r>
            <a:r>
              <a:rPr lang="ru-RU" dirty="0">
                <a:latin typeface="Comic Sans MS" pitchFamily="66" charset="0"/>
              </a:rPr>
              <a:t> 70%. Так у вас не буде </a:t>
            </a:r>
            <a:r>
              <a:rPr lang="ru-RU" dirty="0" err="1">
                <a:latin typeface="Comic Sans MS" pitchFamily="66" charset="0"/>
              </a:rPr>
              <a:t>спокуси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слухати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музику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небезпечних</a:t>
            </a:r>
            <a:r>
              <a:rPr lang="ru-RU" dirty="0">
                <a:latin typeface="Comic Sans MS" pitchFamily="66" charset="0"/>
              </a:rPr>
              <a:t> децибелах.</a:t>
            </a:r>
          </a:p>
          <a:p>
            <a:pPr algn="just"/>
            <a:r>
              <a:rPr lang="ru-RU" dirty="0">
                <a:latin typeface="Comic Sans MS" pitchFamily="66" charset="0"/>
              </a:rPr>
              <a:t>     </a:t>
            </a:r>
            <a:r>
              <a:rPr lang="ru-RU" dirty="0" err="1">
                <a:latin typeface="Comic Sans MS" pitchFamily="66" charset="0"/>
              </a:rPr>
              <a:t>Якщо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збираєтеся</a:t>
            </a:r>
            <a:r>
              <a:rPr lang="ru-RU" dirty="0">
                <a:latin typeface="Comic Sans MS" pitchFamily="66" charset="0"/>
              </a:rPr>
              <a:t> на концерт </a:t>
            </a:r>
            <a:r>
              <a:rPr lang="ru-RU" dirty="0" err="1">
                <a:latin typeface="Comic Sans MS" pitchFamily="66" charset="0"/>
              </a:rPr>
              <a:t>або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музичний</a:t>
            </a:r>
            <a:r>
              <a:rPr lang="ru-RU" dirty="0">
                <a:latin typeface="Comic Sans MS" pitchFamily="66" charset="0"/>
              </a:rPr>
              <a:t> фестиваль, не </a:t>
            </a:r>
            <a:r>
              <a:rPr lang="ru-RU" dirty="0" err="1">
                <a:latin typeface="Comic Sans MS" pitchFamily="66" charset="0"/>
              </a:rPr>
              <a:t>соромтеся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взяти</a:t>
            </a:r>
            <a:r>
              <a:rPr lang="ru-RU" dirty="0">
                <a:latin typeface="Comic Sans MS" pitchFamily="66" charset="0"/>
              </a:rPr>
              <a:t> з собою </a:t>
            </a:r>
            <a:r>
              <a:rPr lang="ru-RU" dirty="0" err="1">
                <a:latin typeface="Comic Sans MS" pitchFamily="66" charset="0"/>
              </a:rPr>
              <a:t>затички</a:t>
            </a:r>
            <a:r>
              <a:rPr lang="ru-RU" dirty="0">
                <a:latin typeface="Comic Sans MS" pitchFamily="66" charset="0"/>
              </a:rPr>
              <a:t> для </a:t>
            </a:r>
            <a:r>
              <a:rPr lang="ru-RU" dirty="0" err="1">
                <a:latin typeface="Comic Sans MS" pitchFamily="66" charset="0"/>
              </a:rPr>
              <a:t>вух</a:t>
            </a:r>
            <a:r>
              <a:rPr lang="ru-RU" dirty="0">
                <a:latin typeface="Comic Sans MS" pitchFamily="66" charset="0"/>
              </a:rPr>
              <a:t> - </a:t>
            </a:r>
            <a:r>
              <a:rPr lang="ru-RU" dirty="0" err="1">
                <a:latin typeface="Comic Sans MS" pitchFamily="66" charset="0"/>
              </a:rPr>
              <a:t>адже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натовп</a:t>
            </a:r>
            <a:r>
              <a:rPr lang="ru-RU" dirty="0">
                <a:latin typeface="Comic Sans MS" pitchFamily="66" charset="0"/>
              </a:rPr>
              <a:t> у будь-</a:t>
            </a:r>
            <a:r>
              <a:rPr lang="ru-RU" dirty="0" err="1">
                <a:latin typeface="Comic Sans MS" pitchFamily="66" charset="0"/>
              </a:rPr>
              <a:t>який</a:t>
            </a:r>
            <a:r>
              <a:rPr lang="ru-RU" dirty="0">
                <a:latin typeface="Comic Sans MS" pitchFamily="66" charset="0"/>
              </a:rPr>
              <a:t> момент </a:t>
            </a:r>
            <a:r>
              <a:rPr lang="ru-RU" dirty="0" err="1">
                <a:latin typeface="Comic Sans MS" pitchFamily="66" charset="0"/>
              </a:rPr>
              <a:t>може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виштовхнути</a:t>
            </a:r>
            <a:r>
              <a:rPr lang="ru-RU" dirty="0">
                <a:latin typeface="Comic Sans MS" pitchFamily="66" charset="0"/>
              </a:rPr>
              <a:t> вас </a:t>
            </a:r>
            <a:r>
              <a:rPr lang="ru-RU" dirty="0" err="1">
                <a:latin typeface="Comic Sans MS" pitchFamily="66" charset="0"/>
              </a:rPr>
              <a:t>ближче</a:t>
            </a:r>
            <a:r>
              <a:rPr lang="ru-RU" dirty="0">
                <a:latin typeface="Comic Sans MS" pitchFamily="66" charset="0"/>
              </a:rPr>
              <a:t> до колонок.</a:t>
            </a:r>
          </a:p>
          <a:p>
            <a:pPr algn="just"/>
            <a:r>
              <a:rPr lang="ru-RU" dirty="0">
                <a:latin typeface="Comic Sans MS" pitchFamily="66" charset="0"/>
              </a:rPr>
              <a:t>       </a:t>
            </a:r>
            <a:r>
              <a:rPr lang="ru-RU" dirty="0" err="1">
                <a:latin typeface="Comic Sans MS" pitchFamily="66" charset="0"/>
              </a:rPr>
              <a:t>Купуйте</a:t>
            </a:r>
            <a:r>
              <a:rPr lang="ru-RU" dirty="0">
                <a:latin typeface="Comic Sans MS" pitchFamily="66" charset="0"/>
              </a:rPr>
              <a:t> для </a:t>
            </a:r>
            <a:r>
              <a:rPr lang="ru-RU" dirty="0" err="1">
                <a:latin typeface="Comic Sans MS" pitchFamily="66" charset="0"/>
              </a:rPr>
              <a:t>прослуховування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музики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навушники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закритого</a:t>
            </a:r>
            <a:r>
              <a:rPr lang="ru-RU" dirty="0">
                <a:latin typeface="Comic Sans MS" pitchFamily="66" charset="0"/>
              </a:rPr>
              <a:t> типу, </a:t>
            </a:r>
            <a:r>
              <a:rPr lang="ru-RU" dirty="0" err="1">
                <a:latin typeface="Comic Sans MS" pitchFamily="66" charset="0"/>
              </a:rPr>
              <a:t>які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повністю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вкривають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вуха</a:t>
            </a:r>
            <a:r>
              <a:rPr lang="ru-RU" dirty="0">
                <a:latin typeface="Comic Sans MS" pitchFamily="66" charset="0"/>
              </a:rPr>
              <a:t>, а не </a:t>
            </a:r>
            <a:r>
              <a:rPr lang="ru-RU" dirty="0" err="1">
                <a:latin typeface="Comic Sans MS" pitchFamily="66" charset="0"/>
              </a:rPr>
              <a:t>вставляються</a:t>
            </a:r>
            <a:r>
              <a:rPr lang="ru-RU" dirty="0">
                <a:latin typeface="Comic Sans MS" pitchFamily="66" charset="0"/>
              </a:rPr>
              <a:t> у </a:t>
            </a:r>
            <a:r>
              <a:rPr lang="ru-RU" dirty="0" err="1">
                <a:latin typeface="Comic Sans MS" pitchFamily="66" charset="0"/>
              </a:rPr>
              <a:t>вушний</a:t>
            </a:r>
            <a:r>
              <a:rPr lang="ru-RU" dirty="0">
                <a:latin typeface="Comic Sans MS" pitchFamily="66" charset="0"/>
              </a:rPr>
              <a:t> канал. </a:t>
            </a:r>
            <a:r>
              <a:rPr lang="ru-RU" dirty="0" err="1">
                <a:latin typeface="Comic Sans MS" pitchFamily="66" charset="0"/>
              </a:rPr>
              <a:t>Це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мабуть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найпростіший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спосіб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домогтися</a:t>
            </a:r>
            <a:r>
              <a:rPr lang="ru-RU" dirty="0">
                <a:latin typeface="Comic Sans MS" pitchFamily="66" charset="0"/>
              </a:rPr>
              <a:t> того, </a:t>
            </a:r>
            <a:r>
              <a:rPr lang="ru-RU" dirty="0" err="1">
                <a:latin typeface="Comic Sans MS" pitchFamily="66" charset="0"/>
              </a:rPr>
              <a:t>щоби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ваші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улюблені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мелодії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тішили</a:t>
            </a:r>
            <a:r>
              <a:rPr lang="ru-RU" dirty="0">
                <a:latin typeface="Comic Sans MS" pitchFamily="66" charset="0"/>
              </a:rPr>
              <a:t> вас </a:t>
            </a:r>
            <a:r>
              <a:rPr lang="ru-RU" dirty="0" err="1">
                <a:latin typeface="Comic Sans MS" pitchFamily="66" charset="0"/>
              </a:rPr>
              <a:t>якомога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довше</a:t>
            </a:r>
            <a:r>
              <a:rPr lang="ru-RU" dirty="0">
                <a:latin typeface="Comic Sans MS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5FDE7-A127-4098-833F-CA862F6E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9" y="252216"/>
            <a:ext cx="1767193" cy="13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34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689F0-3646-4281-9E90-8F6BA248AE9A}"/>
              </a:ext>
            </a:extLst>
          </p:cNvPr>
          <p:cNvSpPr txBox="1"/>
          <p:nvPr/>
        </p:nvSpPr>
        <p:spPr>
          <a:xfrm>
            <a:off x="4909348" y="440175"/>
            <a:ext cx="68624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Чому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ми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сприймаємо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свій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голос у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записі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інакше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ніж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коли говоримо?</a:t>
            </a:r>
          </a:p>
          <a:p>
            <a:pPr algn="ctr"/>
            <a:endParaRPr lang="ru-RU" sz="2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algn="just"/>
            <a:r>
              <a:rPr lang="ru-RU" sz="2000" dirty="0">
                <a:latin typeface="Comic Sans MS" pitchFamily="66" charset="0"/>
              </a:rPr>
              <a:t>   </a:t>
            </a:r>
            <a:r>
              <a:rPr lang="ru-RU" sz="2000" dirty="0" err="1">
                <a:latin typeface="Comic Sans MS" pitchFamily="66" charset="0"/>
              </a:rPr>
              <a:t>Свій</a:t>
            </a:r>
            <a:r>
              <a:rPr lang="ru-RU" sz="2000" dirty="0">
                <a:latin typeface="Comic Sans MS" pitchFamily="66" charset="0"/>
              </a:rPr>
              <a:t> голос у </a:t>
            </a:r>
            <a:r>
              <a:rPr lang="ru-RU" sz="2000" dirty="0" err="1">
                <a:latin typeface="Comic Sans MS" pitchFamily="66" charset="0"/>
              </a:rPr>
              <a:t>записі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здається</a:t>
            </a:r>
            <a:r>
              <a:rPr lang="ru-RU" sz="2000" dirty="0">
                <a:latin typeface="Comic Sans MS" pitchFamily="66" charset="0"/>
              </a:rPr>
              <a:t> нам </a:t>
            </a:r>
            <a:r>
              <a:rPr lang="ru-RU" sz="2000" dirty="0" err="1">
                <a:latin typeface="Comic Sans MS" pitchFamily="66" charset="0"/>
              </a:rPr>
              <a:t>зовсім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іншим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ніж</a:t>
            </a:r>
            <a:r>
              <a:rPr lang="ru-RU" sz="2000" dirty="0">
                <a:latin typeface="Comic Sans MS" pitchFamily="66" charset="0"/>
              </a:rPr>
              <a:t> у той час, коли ми говоримо. </a:t>
            </a:r>
            <a:r>
              <a:rPr lang="ru-RU" sz="2000" dirty="0" err="1">
                <a:latin typeface="Comic Sans MS" pitchFamily="66" charset="0"/>
              </a:rPr>
              <a:t>Річ</a:t>
            </a:r>
            <a:r>
              <a:rPr lang="ru-RU" sz="2000" dirty="0">
                <a:latin typeface="Comic Sans MS" pitchFamily="66" charset="0"/>
              </a:rPr>
              <a:t> у тому, </a:t>
            </a:r>
            <a:r>
              <a:rPr lang="ru-RU" sz="2000" dirty="0" err="1">
                <a:latin typeface="Comic Sans MS" pitchFamily="66" charset="0"/>
              </a:rPr>
              <a:t>що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вушній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раковині</a:t>
            </a:r>
            <a:r>
              <a:rPr lang="ru-RU" sz="2000" dirty="0">
                <a:latin typeface="Comic Sans MS" pitchFamily="66" charset="0"/>
              </a:rPr>
              <a:t> - </a:t>
            </a:r>
            <a:r>
              <a:rPr lang="ru-RU" sz="2000" dirty="0" err="1">
                <a:latin typeface="Comic Sans MS" pitchFamily="66" charset="0"/>
              </a:rPr>
              <a:t>частина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внутрішнього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вуха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відповідального</a:t>
            </a:r>
            <a:r>
              <a:rPr lang="ru-RU" sz="2000" dirty="0">
                <a:latin typeface="Comic Sans MS" pitchFamily="66" charset="0"/>
              </a:rPr>
              <a:t> за </a:t>
            </a:r>
            <a:r>
              <a:rPr lang="ru-RU" sz="2000" dirty="0" err="1">
                <a:latin typeface="Comic Sans MS" pitchFamily="66" charset="0"/>
              </a:rPr>
              <a:t>звукове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сприйняття</a:t>
            </a:r>
            <a:r>
              <a:rPr lang="ru-RU" sz="2000" dirty="0">
                <a:latin typeface="Comic Sans MS" pitchFamily="66" charset="0"/>
              </a:rPr>
              <a:t> - звук </a:t>
            </a:r>
            <a:r>
              <a:rPr lang="ru-RU" sz="2000" dirty="0" err="1">
                <a:latin typeface="Comic Sans MS" pitchFamily="66" charset="0"/>
              </a:rPr>
              <a:t>може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потрапляти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двома</a:t>
            </a:r>
            <a:r>
              <a:rPr lang="ru-RU" sz="2000" dirty="0">
                <a:latin typeface="Comic Sans MS" pitchFamily="66" charset="0"/>
              </a:rPr>
              <a:t> шляхами. </a:t>
            </a:r>
            <a:r>
              <a:rPr lang="ru-RU" sz="2000" dirty="0" err="1">
                <a:latin typeface="Comic Sans MS" pitchFamily="66" charset="0"/>
              </a:rPr>
              <a:t>Зовнішній</a:t>
            </a:r>
            <a:r>
              <a:rPr lang="ru-RU" sz="2000" dirty="0">
                <a:latin typeface="Comic Sans MS" pitchFamily="66" charset="0"/>
              </a:rPr>
              <a:t> шлях - через </a:t>
            </a:r>
            <a:r>
              <a:rPr lang="ru-RU" sz="2000" dirty="0" err="1">
                <a:latin typeface="Comic Sans MS" pitchFamily="66" charset="0"/>
              </a:rPr>
              <a:t>слуховий</a:t>
            </a:r>
            <a:r>
              <a:rPr lang="ru-RU" sz="2000" dirty="0">
                <a:latin typeface="Comic Sans MS" pitchFamily="66" charset="0"/>
              </a:rPr>
              <a:t> канал, </a:t>
            </a:r>
            <a:r>
              <a:rPr lang="ru-RU" sz="2000" dirty="0" err="1">
                <a:latin typeface="Comic Sans MS" pitchFamily="66" charset="0"/>
              </a:rPr>
              <a:t>барабанну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перетинку</a:t>
            </a:r>
            <a:r>
              <a:rPr lang="ru-RU" sz="2000" dirty="0">
                <a:latin typeface="Comic Sans MS" pitchFamily="66" charset="0"/>
              </a:rPr>
              <a:t> і </a:t>
            </a:r>
            <a:r>
              <a:rPr lang="ru-RU" sz="2000" dirty="0" err="1">
                <a:latin typeface="Comic Sans MS" pitchFamily="66" charset="0"/>
              </a:rPr>
              <a:t>середнє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вухо</a:t>
            </a:r>
            <a:r>
              <a:rPr lang="ru-RU" sz="2000" dirty="0">
                <a:latin typeface="Comic Sans MS" pitchFamily="66" charset="0"/>
              </a:rPr>
              <a:t>, а </a:t>
            </a:r>
            <a:r>
              <a:rPr lang="ru-RU" sz="2000" dirty="0" err="1">
                <a:latin typeface="Comic Sans MS" pitchFamily="66" charset="0"/>
              </a:rPr>
              <a:t>внутрішній</a:t>
            </a:r>
            <a:r>
              <a:rPr lang="ru-RU" sz="2000" dirty="0">
                <a:latin typeface="Comic Sans MS" pitchFamily="66" charset="0"/>
              </a:rPr>
              <a:t> - </a:t>
            </a:r>
            <a:r>
              <a:rPr lang="ru-RU" sz="2000" dirty="0" err="1">
                <a:latin typeface="Comic Sans MS" pitchFamily="66" charset="0"/>
              </a:rPr>
              <a:t>безпосередньо</a:t>
            </a:r>
            <a:r>
              <a:rPr lang="ru-RU" sz="2000" dirty="0">
                <a:latin typeface="Comic Sans MS" pitchFamily="66" charset="0"/>
              </a:rPr>
              <a:t> через </a:t>
            </a:r>
            <a:r>
              <a:rPr lang="ru-RU" sz="2000" dirty="0" err="1">
                <a:latin typeface="Comic Sans MS" pitchFamily="66" charset="0"/>
              </a:rPr>
              <a:t>тканини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голови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які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посилюють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низькі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частоти</a:t>
            </a:r>
            <a:r>
              <a:rPr lang="ru-RU" sz="2000" dirty="0">
                <a:latin typeface="Comic Sans MS" pitchFamily="66" charset="0"/>
              </a:rPr>
              <a:t> голосу.</a:t>
            </a:r>
          </a:p>
          <a:p>
            <a:pPr algn="just"/>
            <a:r>
              <a:rPr lang="ru-RU" sz="2000" dirty="0">
                <a:latin typeface="Comic Sans MS" pitchFamily="66" charset="0"/>
              </a:rPr>
              <a:t>     Таким чином, в момент </a:t>
            </a:r>
            <a:r>
              <a:rPr lang="ru-RU" sz="2000" dirty="0" err="1">
                <a:latin typeface="Comic Sans MS" pitchFamily="66" charset="0"/>
              </a:rPr>
              <a:t>говоріння</a:t>
            </a:r>
            <a:r>
              <a:rPr lang="ru-RU" sz="2000" dirty="0">
                <a:latin typeface="Comic Sans MS" pitchFamily="66" charset="0"/>
              </a:rPr>
              <a:t> ми </a:t>
            </a:r>
            <a:r>
              <a:rPr lang="ru-RU" sz="2000" dirty="0" err="1">
                <a:latin typeface="Comic Sans MS" pitchFamily="66" charset="0"/>
              </a:rPr>
              <a:t>сприймаємо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свій</a:t>
            </a:r>
            <a:r>
              <a:rPr lang="ru-RU" sz="2000" dirty="0">
                <a:latin typeface="Comic Sans MS" pitchFamily="66" charset="0"/>
              </a:rPr>
              <a:t> голос як </a:t>
            </a:r>
            <a:r>
              <a:rPr lang="ru-RU" sz="2000" dirty="0" err="1">
                <a:latin typeface="Comic Sans MS" pitchFamily="66" charset="0"/>
              </a:rPr>
              <a:t>комбінацію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зовнішнього</a:t>
            </a:r>
            <a:r>
              <a:rPr lang="ru-RU" sz="2000" dirty="0">
                <a:latin typeface="Comic Sans MS" pitchFamily="66" charset="0"/>
              </a:rPr>
              <a:t> і </a:t>
            </a:r>
            <a:r>
              <a:rPr lang="ru-RU" sz="2000" dirty="0" err="1">
                <a:latin typeface="Comic Sans MS" pitchFamily="66" charset="0"/>
              </a:rPr>
              <a:t>внутрішнього</a:t>
            </a:r>
            <a:r>
              <a:rPr lang="ru-RU" sz="2000" dirty="0">
                <a:latin typeface="Comic Sans MS" pitchFamily="66" charset="0"/>
              </a:rPr>
              <a:t> звуку, а </a:t>
            </a:r>
            <a:r>
              <a:rPr lang="ru-RU" sz="2000" dirty="0" err="1">
                <a:latin typeface="Comic Sans MS" pitchFamily="66" charset="0"/>
              </a:rPr>
              <a:t>під</a:t>
            </a:r>
            <a:r>
              <a:rPr lang="ru-RU" sz="2000" dirty="0">
                <a:latin typeface="Comic Sans MS" pitchFamily="66" charset="0"/>
              </a:rPr>
              <a:t> час </a:t>
            </a:r>
            <a:r>
              <a:rPr lang="ru-RU" sz="2000" dirty="0" err="1">
                <a:latin typeface="Comic Sans MS" pitchFamily="66" charset="0"/>
              </a:rPr>
              <a:t>прослуховування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запису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залучений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тільки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зовнішній</a:t>
            </a:r>
            <a:r>
              <a:rPr lang="ru-RU" sz="2000" dirty="0">
                <a:latin typeface="Comic Sans MS" pitchFamily="66" charset="0"/>
              </a:rPr>
              <a:t> канал. До </a:t>
            </a:r>
            <a:r>
              <a:rPr lang="ru-RU" sz="2000" dirty="0" err="1">
                <a:latin typeface="Comic Sans MS" pitchFamily="66" charset="0"/>
              </a:rPr>
              <a:t>речі</a:t>
            </a:r>
            <a:r>
              <a:rPr lang="ru-RU" sz="2000" dirty="0">
                <a:latin typeface="Comic Sans MS" pitchFamily="66" charset="0"/>
              </a:rPr>
              <a:t>, в </a:t>
            </a:r>
            <a:r>
              <a:rPr lang="ru-RU" sz="2000" dirty="0" err="1">
                <a:latin typeface="Comic Sans MS" pitchFamily="66" charset="0"/>
              </a:rPr>
              <a:t>окремих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випадках</a:t>
            </a:r>
            <a:r>
              <a:rPr lang="ru-RU" sz="2000" dirty="0">
                <a:latin typeface="Comic Sans MS" pitchFamily="66" charset="0"/>
              </a:rPr>
              <a:t> через вади </a:t>
            </a:r>
            <a:r>
              <a:rPr lang="ru-RU" sz="2000" dirty="0" err="1">
                <a:latin typeface="Comic Sans MS" pitchFamily="66" charset="0"/>
              </a:rPr>
              <a:t>внутрішнього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вуха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його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чутливість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настільки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підвищена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що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людина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постійно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чує</a:t>
            </a:r>
            <a:r>
              <a:rPr lang="ru-RU" sz="2000" dirty="0">
                <a:latin typeface="Comic Sans MS" pitchFamily="66" charset="0"/>
              </a:rPr>
              <a:t> звук </a:t>
            </a:r>
            <a:r>
              <a:rPr lang="ru-RU" sz="2000" dirty="0" err="1">
                <a:latin typeface="Comic Sans MS" pitchFamily="66" charset="0"/>
              </a:rPr>
              <a:t>свого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дихання</a:t>
            </a:r>
            <a:r>
              <a:rPr lang="ru-RU" sz="2000" dirty="0">
                <a:latin typeface="Comic Sans MS" pitchFamily="66" charset="0"/>
              </a:rPr>
              <a:t> і </a:t>
            </a:r>
            <a:r>
              <a:rPr lang="ru-RU" sz="2000" dirty="0" err="1">
                <a:latin typeface="Comic Sans MS" pitchFamily="66" charset="0"/>
              </a:rPr>
              <a:t>навіть</a:t>
            </a:r>
            <a:r>
              <a:rPr lang="ru-RU" sz="2000" dirty="0">
                <a:latin typeface="Comic Sans MS" pitchFamily="66" charset="0"/>
              </a:rPr>
              <a:t> звук </a:t>
            </a:r>
            <a:r>
              <a:rPr lang="ru-RU" sz="2000" dirty="0" err="1">
                <a:latin typeface="Comic Sans MS" pitchFamily="66" charset="0"/>
              </a:rPr>
              <a:t>обертання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очних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яблук</a:t>
            </a:r>
            <a:r>
              <a:rPr lang="ru-RU" sz="2000" dirty="0">
                <a:latin typeface="Comic Sans MS" pitchFamily="66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842EE-BA00-41ED-9957-E595DAC90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61" y="225732"/>
            <a:ext cx="2095156" cy="1558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4D70F1-3435-4DEA-8F04-B0246A18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43" y="3091144"/>
            <a:ext cx="3090940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3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F46E6E-9C07-4619-9E4B-05919315EFA9}"/>
              </a:ext>
            </a:extLst>
          </p:cNvPr>
          <p:cNvSpPr txBox="1"/>
          <p:nvPr/>
        </p:nvSpPr>
        <p:spPr>
          <a:xfrm>
            <a:off x="2931591" y="356720"/>
            <a:ext cx="87849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                                  </a:t>
            </a:r>
            <a:r>
              <a:rPr lang="ru-RU" dirty="0" err="1">
                <a:latin typeface="Comic Sans MS" pitchFamily="66" charset="0"/>
              </a:rPr>
              <a:t>Мешканці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морів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океанів</a:t>
            </a:r>
            <a:r>
              <a:rPr lang="ru-RU" dirty="0">
                <a:latin typeface="Comic Sans MS" pitchFamily="66" charset="0"/>
              </a:rPr>
              <a:t> для </a:t>
            </a:r>
            <a:r>
              <a:rPr lang="ru-RU" dirty="0" err="1">
                <a:latin typeface="Comic Sans MS" pitchFamily="66" charset="0"/>
              </a:rPr>
              <a:t>спілкування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використовують</a:t>
            </a:r>
            <a:r>
              <a:rPr lang="ru-RU" dirty="0">
                <a:latin typeface="Comic Sans MS" pitchFamily="66" charset="0"/>
              </a:rPr>
              <a:t>          ультразвук та </a:t>
            </a:r>
            <a:r>
              <a:rPr lang="ru-RU" dirty="0" err="1">
                <a:latin typeface="Comic Sans MS" pitchFamily="66" charset="0"/>
              </a:rPr>
              <a:t>інфразвук</a:t>
            </a:r>
            <a:r>
              <a:rPr lang="ru-RU" dirty="0">
                <a:latin typeface="Comic Sans MS" pitchFamily="66" charset="0"/>
              </a:rPr>
              <a:t>. Вони </a:t>
            </a:r>
            <a:r>
              <a:rPr lang="ru-RU" dirty="0" err="1">
                <a:latin typeface="Comic Sans MS" pitchFamily="66" charset="0"/>
              </a:rPr>
              <a:t>можуть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спілкуватися</a:t>
            </a:r>
            <a:r>
              <a:rPr lang="ru-RU" dirty="0">
                <a:latin typeface="Comic Sans MS" pitchFamily="66" charset="0"/>
              </a:rPr>
              <a:t> з </a:t>
            </a:r>
            <a:r>
              <a:rPr lang="ru-RU" dirty="0" err="1">
                <a:latin typeface="Comic Sans MS" pitchFamily="66" charset="0"/>
              </a:rPr>
              <a:t>особинами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свого</a:t>
            </a:r>
            <a:r>
              <a:rPr lang="ru-RU" dirty="0">
                <a:latin typeface="Comic Sans MS" pitchFamily="66" charset="0"/>
              </a:rPr>
              <a:t> виду, </a:t>
            </a:r>
            <a:r>
              <a:rPr lang="ru-RU" dirty="0" err="1">
                <a:latin typeface="Comic Sans MS" pitchFamily="66" charset="0"/>
              </a:rPr>
              <a:t>що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знаходяться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відстані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декількох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кілометрів</a:t>
            </a:r>
            <a:r>
              <a:rPr lang="ru-RU" dirty="0">
                <a:latin typeface="Comic Sans MS" pitchFamily="66" charset="0"/>
              </a:rPr>
              <a:t>. </a:t>
            </a:r>
            <a:r>
              <a:rPr lang="ru-RU" dirty="0" err="1">
                <a:latin typeface="Comic Sans MS" pitchFamily="66" charset="0"/>
              </a:rPr>
              <a:t>Дельфіни</a:t>
            </a:r>
            <a:r>
              <a:rPr lang="ru-RU" dirty="0">
                <a:latin typeface="Comic Sans MS" pitchFamily="66" charset="0"/>
              </a:rPr>
              <a:t> та </a:t>
            </a:r>
            <a:r>
              <a:rPr lang="ru-RU" dirty="0" err="1">
                <a:latin typeface="Comic Sans MS" pitchFamily="66" charset="0"/>
              </a:rPr>
              <a:t>кашалоти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відтворюють</a:t>
            </a:r>
            <a:r>
              <a:rPr lang="ru-RU" dirty="0">
                <a:latin typeface="Comic Sans MS" pitchFamily="66" charset="0"/>
              </a:rPr>
              <a:t> звуки на частотах, </a:t>
            </a:r>
            <a:r>
              <a:rPr lang="ru-RU" dirty="0" err="1">
                <a:latin typeface="Comic Sans MS" pitchFamily="66" charset="0"/>
              </a:rPr>
              <a:t>які</a:t>
            </a:r>
            <a:r>
              <a:rPr lang="ru-RU" dirty="0">
                <a:latin typeface="Comic Sans MS" pitchFamily="66" charset="0"/>
              </a:rPr>
              <a:t> є </a:t>
            </a:r>
            <a:r>
              <a:rPr lang="ru-RU" dirty="0" err="1">
                <a:latin typeface="Comic Sans MS" pitchFamily="66" charset="0"/>
              </a:rPr>
              <a:t>нешкідливими</a:t>
            </a:r>
            <a:r>
              <a:rPr lang="ru-RU" dirty="0">
                <a:latin typeface="Comic Sans MS" pitchFamily="66" charset="0"/>
              </a:rPr>
              <a:t> для них самих, але </a:t>
            </a:r>
            <a:r>
              <a:rPr lang="ru-RU" dirty="0" err="1">
                <a:latin typeface="Comic Sans MS" pitchFamily="66" charset="0"/>
              </a:rPr>
              <a:t>убивчими</a:t>
            </a:r>
            <a:r>
              <a:rPr lang="ru-RU" dirty="0">
                <a:latin typeface="Comic Sans MS" pitchFamily="66" charset="0"/>
              </a:rPr>
              <a:t>  для </a:t>
            </a:r>
            <a:r>
              <a:rPr lang="ru-RU" dirty="0" err="1">
                <a:latin typeface="Comic Sans MS" pitchFamily="66" charset="0"/>
              </a:rPr>
              <a:t>інших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мешканців</a:t>
            </a:r>
            <a:r>
              <a:rPr lang="ru-RU" dirty="0">
                <a:latin typeface="Comic Sans MS" pitchFamily="66" charset="0"/>
              </a:rPr>
              <a:t> моря. </a:t>
            </a:r>
            <a:r>
              <a:rPr lang="ru-RU" dirty="0" err="1">
                <a:latin typeface="Comic Sans MS" pitchFamily="66" charset="0"/>
              </a:rPr>
              <a:t>Видаючи</a:t>
            </a:r>
            <a:r>
              <a:rPr lang="ru-RU" dirty="0">
                <a:latin typeface="Comic Sans MS" pitchFamily="66" charset="0"/>
              </a:rPr>
              <a:t> звуки </a:t>
            </a:r>
            <a:r>
              <a:rPr lang="ru-RU" dirty="0" err="1">
                <a:latin typeface="Comic Sans MS" pitchFamily="66" charset="0"/>
              </a:rPr>
              <a:t>певної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частоти</a:t>
            </a:r>
            <a:r>
              <a:rPr lang="ru-RU" dirty="0">
                <a:latin typeface="Comic Sans MS" pitchFamily="66" charset="0"/>
              </a:rPr>
              <a:t>, кашалот </a:t>
            </a:r>
            <a:r>
              <a:rPr lang="ru-RU" dirty="0" err="1">
                <a:latin typeface="Comic Sans MS" pitchFamily="66" charset="0"/>
              </a:rPr>
              <a:t>готує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собі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сніданок</a:t>
            </a:r>
            <a:r>
              <a:rPr lang="ru-RU" dirty="0">
                <a:latin typeface="Comic Sans MS" pitchFamily="66" charset="0"/>
              </a:rPr>
              <a:t>: </a:t>
            </a:r>
            <a:r>
              <a:rPr lang="ru-RU" dirty="0" err="1">
                <a:latin typeface="Comic Sans MS" pitchFamily="66" charset="0"/>
              </a:rPr>
              <a:t>від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його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криків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глухне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гине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риба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причому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цілими</a:t>
            </a:r>
            <a:r>
              <a:rPr lang="ru-RU" dirty="0">
                <a:latin typeface="Comic Sans MS" pitchFamily="66" charset="0"/>
              </a:rPr>
              <a:t> косяками.</a:t>
            </a:r>
          </a:p>
          <a:p>
            <a:pPr algn="just"/>
            <a:r>
              <a:rPr lang="ru-RU" dirty="0">
                <a:latin typeface="Comic Sans MS" pitchFamily="66" charset="0"/>
              </a:rPr>
              <a:t>    У </a:t>
            </a:r>
            <a:r>
              <a:rPr lang="ru-RU" dirty="0" err="1">
                <a:latin typeface="Comic Sans MS" pitchFamily="66" charset="0"/>
              </a:rPr>
              <a:t>савані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деякі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тварини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використовують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низькі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частоти</a:t>
            </a:r>
            <a:r>
              <a:rPr lang="ru-RU" dirty="0">
                <a:latin typeface="Comic Sans MS" pitchFamily="66" charset="0"/>
              </a:rPr>
              <a:t>. Таким чином </a:t>
            </a:r>
            <a:r>
              <a:rPr lang="ru-RU" dirty="0" err="1">
                <a:latin typeface="Comic Sans MS" pitchFamily="66" charset="0"/>
              </a:rPr>
              <a:t>слони</a:t>
            </a:r>
            <a:r>
              <a:rPr lang="ru-RU" dirty="0">
                <a:latin typeface="Comic Sans MS" pitchFamily="66" charset="0"/>
              </a:rPr>
              <a:t>, носороги та </a:t>
            </a:r>
            <a:r>
              <a:rPr lang="ru-RU" dirty="0" err="1">
                <a:latin typeface="Comic Sans MS" pitchFamily="66" charset="0"/>
              </a:rPr>
              <a:t>жирафи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можуть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спілкуватися</a:t>
            </a:r>
            <a:r>
              <a:rPr lang="ru-RU" dirty="0">
                <a:latin typeface="Comic Sans MS" pitchFamily="66" charset="0"/>
              </a:rPr>
              <a:t>, не </a:t>
            </a:r>
            <a:r>
              <a:rPr lang="ru-RU" dirty="0" err="1">
                <a:latin typeface="Comic Sans MS" pitchFamily="66" charset="0"/>
              </a:rPr>
              <a:t>боячись</a:t>
            </a:r>
            <a:r>
              <a:rPr lang="ru-RU" dirty="0">
                <a:latin typeface="Comic Sans MS" pitchFamily="66" charset="0"/>
              </a:rPr>
              <a:t> бути </a:t>
            </a:r>
            <a:r>
              <a:rPr lang="ru-RU" dirty="0" err="1">
                <a:latin typeface="Comic Sans MS" pitchFamily="66" charset="0"/>
              </a:rPr>
              <a:t>почутими</a:t>
            </a:r>
            <a:r>
              <a:rPr lang="ru-RU" dirty="0">
                <a:latin typeface="Comic Sans MS" pitchFamily="66" charset="0"/>
              </a:rPr>
              <a:t>  </a:t>
            </a:r>
            <a:r>
              <a:rPr lang="ru-RU" dirty="0" err="1">
                <a:latin typeface="Comic Sans MS" pitchFamily="66" charset="0"/>
              </a:rPr>
              <a:t>хижаками</a:t>
            </a:r>
            <a:r>
              <a:rPr lang="ru-RU" dirty="0">
                <a:latin typeface="Comic Sans MS" pitchFamily="66" charset="0"/>
              </a:rPr>
              <a:t> й </a:t>
            </a:r>
            <a:r>
              <a:rPr lang="ru-RU" dirty="0" err="1">
                <a:latin typeface="Comic Sans MS" pitchFamily="66" charset="0"/>
              </a:rPr>
              <a:t>мисливцями</a:t>
            </a:r>
            <a:r>
              <a:rPr lang="ru-RU" dirty="0">
                <a:latin typeface="Comic Sans MS" pitchFamily="66" charset="0"/>
              </a:rPr>
              <a:t>.</a:t>
            </a:r>
          </a:p>
          <a:p>
            <a:pPr algn="just"/>
            <a:r>
              <a:rPr lang="ru-RU" dirty="0">
                <a:latin typeface="Comic Sans MS" pitchFamily="66" charset="0"/>
              </a:rPr>
              <a:t>    У </a:t>
            </a:r>
            <a:r>
              <a:rPr lang="ru-RU" dirty="0" err="1">
                <a:latin typeface="Comic Sans MS" pitchFamily="66" charset="0"/>
              </a:rPr>
              <a:t>птахів</a:t>
            </a:r>
            <a:r>
              <a:rPr lang="ru-RU" dirty="0">
                <a:latin typeface="Comic Sans MS" pitchFamily="66" charset="0"/>
              </a:rPr>
              <a:t> і комах </a:t>
            </a:r>
            <a:r>
              <a:rPr lang="ru-RU" dirty="0" err="1">
                <a:latin typeface="Comic Sans MS" pitchFamily="66" charset="0"/>
              </a:rPr>
              <a:t>теж</a:t>
            </a:r>
            <a:r>
              <a:rPr lang="ru-RU" dirty="0">
                <a:latin typeface="Comic Sans MS" pitchFamily="66" charset="0"/>
              </a:rPr>
              <a:t> є </a:t>
            </a:r>
            <a:r>
              <a:rPr lang="ru-RU" dirty="0" err="1">
                <a:latin typeface="Comic Sans MS" pitchFamily="66" charset="0"/>
              </a:rPr>
              <a:t>свої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унікальні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особливості</a:t>
            </a:r>
            <a:r>
              <a:rPr lang="ru-RU" dirty="0">
                <a:latin typeface="Comic Sans MS" pitchFamily="66" charset="0"/>
              </a:rPr>
              <a:t>. Ми, </a:t>
            </a:r>
            <a:r>
              <a:rPr lang="ru-RU" dirty="0" err="1">
                <a:latin typeface="Comic Sans MS" pitchFamily="66" charset="0"/>
              </a:rPr>
              <a:t>звичайно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чуємо</a:t>
            </a:r>
            <a:r>
              <a:rPr lang="ru-RU" dirty="0">
                <a:latin typeface="Comic Sans MS" pitchFamily="66" charset="0"/>
              </a:rPr>
              <a:t> щебет </a:t>
            </a:r>
            <a:r>
              <a:rPr lang="ru-RU" dirty="0" err="1">
                <a:latin typeface="Comic Sans MS" pitchFamily="66" charset="0"/>
              </a:rPr>
              <a:t>птахів</a:t>
            </a:r>
            <a:r>
              <a:rPr lang="ru-RU" dirty="0">
                <a:latin typeface="Comic Sans MS" pitchFamily="66" charset="0"/>
              </a:rPr>
              <a:t>, але на </a:t>
            </a:r>
            <a:r>
              <a:rPr lang="ru-RU" dirty="0" err="1">
                <a:latin typeface="Comic Sans MS" pitchFamily="66" charset="0"/>
              </a:rPr>
              <a:t>цьому</a:t>
            </a:r>
            <a:r>
              <a:rPr lang="ru-RU" dirty="0">
                <a:latin typeface="Comic Sans MS" pitchFamily="66" charset="0"/>
              </a:rPr>
              <a:t> наше </a:t>
            </a:r>
            <a:r>
              <a:rPr lang="ru-RU" dirty="0" err="1">
                <a:latin typeface="Comic Sans MS" pitchFamily="66" charset="0"/>
              </a:rPr>
              <a:t>розуміння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пташиного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світу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закінчується</a:t>
            </a:r>
            <a:r>
              <a:rPr lang="ru-RU" dirty="0">
                <a:latin typeface="Comic Sans MS" pitchFamily="66" charset="0"/>
              </a:rPr>
              <a:t>. А вони </a:t>
            </a:r>
            <a:r>
              <a:rPr lang="ru-RU" dirty="0" err="1">
                <a:latin typeface="Comic Sans MS" pitchFamily="66" charset="0"/>
              </a:rPr>
              <a:t>ведуть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насичене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життя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повне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звуків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недоступних</a:t>
            </a:r>
            <a:r>
              <a:rPr lang="ru-RU" dirty="0">
                <a:latin typeface="Comic Sans MS" pitchFamily="66" charset="0"/>
              </a:rPr>
              <a:t> слуху </a:t>
            </a:r>
            <a:r>
              <a:rPr lang="ru-RU" dirty="0" err="1">
                <a:latin typeface="Comic Sans MS" pitchFamily="66" charset="0"/>
              </a:rPr>
              <a:t>людини</a:t>
            </a:r>
            <a:r>
              <a:rPr lang="ru-RU" dirty="0">
                <a:latin typeface="Comic Sans MS" pitchFamily="66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5C5C9-0CEA-4D68-B80D-FE61A273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53283"/>
            <a:ext cx="2973784" cy="165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21AF9-6297-4B18-84E4-0767ECA4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36" y="4435666"/>
            <a:ext cx="2520064" cy="167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83398-6CEE-48BD-B220-3467C8AA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888" y="4483175"/>
            <a:ext cx="1296144" cy="175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91BD2A-1213-46FB-A741-170B6EF67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43" y="2015782"/>
            <a:ext cx="2498584" cy="18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3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891AC4-DEA8-4C72-A23A-39F3B8C1CCE4}"/>
              </a:ext>
            </a:extLst>
          </p:cNvPr>
          <p:cNvSpPr txBox="1"/>
          <p:nvPr/>
        </p:nvSpPr>
        <p:spPr>
          <a:xfrm>
            <a:off x="5871099" y="440781"/>
            <a:ext cx="5660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itchFamily="66" charset="0"/>
              </a:rPr>
              <a:t>   За </a:t>
            </a:r>
            <a:r>
              <a:rPr lang="ru-RU" dirty="0" err="1">
                <a:latin typeface="Comic Sans MS" pitchFamily="66" charset="0"/>
              </a:rPr>
              <a:t>допомогою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вусиків-антен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комарі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вловлюють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чутні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вібрації</a:t>
            </a:r>
            <a:r>
              <a:rPr lang="ru-RU" dirty="0">
                <a:latin typeface="Comic Sans MS" pitchFamily="66" charset="0"/>
              </a:rPr>
              <a:t>. </a:t>
            </a:r>
            <a:r>
              <a:rPr lang="ru-RU" dirty="0" err="1">
                <a:latin typeface="Comic Sans MS" pitchFamily="66" charset="0"/>
              </a:rPr>
              <a:t>Вусики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також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допомагають</a:t>
            </a:r>
            <a:r>
              <a:rPr lang="ru-RU" dirty="0">
                <a:latin typeface="Comic Sans MS" pitchFamily="66" charset="0"/>
              </a:rPr>
              <a:t>  </a:t>
            </a:r>
            <a:r>
              <a:rPr lang="ru-RU" dirty="0" err="1">
                <a:latin typeface="Comic Sans MS" pitchFamily="66" charset="0"/>
              </a:rPr>
              <a:t>визначити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представника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протилежної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статі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неподалік</a:t>
            </a:r>
            <a:r>
              <a:rPr lang="ru-RU" dirty="0">
                <a:latin typeface="Comic Sans MS" pitchFamily="66" charset="0"/>
              </a:rPr>
              <a:t>. </a:t>
            </a:r>
            <a:r>
              <a:rPr lang="ru-RU" dirty="0" err="1">
                <a:latin typeface="Comic Sans MS" pitchFamily="66" charset="0"/>
              </a:rPr>
              <a:t>Вусики-антени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комарів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містять</a:t>
            </a:r>
            <a:r>
              <a:rPr lang="ru-RU" dirty="0">
                <a:latin typeface="Comic Sans MS" pitchFamily="66" charset="0"/>
              </a:rPr>
              <a:t> 15-16 </a:t>
            </a:r>
            <a:r>
              <a:rPr lang="ru-RU" dirty="0" err="1">
                <a:latin typeface="Comic Sans MS" pitchFamily="66" charset="0"/>
              </a:rPr>
              <a:t>тисяч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слухових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клітин</a:t>
            </a:r>
            <a:r>
              <a:rPr lang="ru-RU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1EB81-AA65-4803-A5E7-71C10FF9B9FB}"/>
              </a:ext>
            </a:extLst>
          </p:cNvPr>
          <p:cNvSpPr txBox="1"/>
          <p:nvPr/>
        </p:nvSpPr>
        <p:spPr>
          <a:xfrm>
            <a:off x="5871098" y="2500787"/>
            <a:ext cx="5971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omic Sans MS" pitchFamily="66" charset="0"/>
              </a:rPr>
              <a:t>   </a:t>
            </a:r>
            <a:r>
              <a:rPr lang="ru-RU" dirty="0" err="1">
                <a:latin typeface="Comic Sans MS" pitchFamily="66" charset="0"/>
              </a:rPr>
              <a:t>Кажани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мають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поганий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зір</a:t>
            </a:r>
            <a:r>
              <a:rPr lang="ru-RU" dirty="0">
                <a:latin typeface="Comic Sans MS" pitchFamily="66" charset="0"/>
              </a:rPr>
              <a:t>, вони </a:t>
            </a:r>
            <a:r>
              <a:rPr lang="ru-RU" dirty="0" err="1">
                <a:latin typeface="Comic Sans MS" pitchFamily="66" charset="0"/>
              </a:rPr>
              <a:t>покладаються</a:t>
            </a:r>
            <a:r>
              <a:rPr lang="ru-RU" dirty="0">
                <a:latin typeface="Comic Sans MS" pitchFamily="66" charset="0"/>
              </a:rPr>
              <a:t> на  </a:t>
            </a:r>
            <a:r>
              <a:rPr lang="ru-RU" dirty="0" err="1">
                <a:latin typeface="Comic Sans MS" pitchFamily="66" charset="0"/>
              </a:rPr>
              <a:t>свій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виняткрвий</a:t>
            </a:r>
            <a:r>
              <a:rPr lang="ru-RU" dirty="0">
                <a:latin typeface="Comic Sans MS" pitchFamily="66" charset="0"/>
              </a:rPr>
              <a:t> слух. </a:t>
            </a:r>
            <a:r>
              <a:rPr lang="ru-RU" dirty="0" err="1">
                <a:latin typeface="Comic Sans MS" pitchFamily="66" charset="0"/>
              </a:rPr>
              <a:t>Кажани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використовують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ехолокацію</a:t>
            </a:r>
            <a:r>
              <a:rPr lang="ru-RU" dirty="0">
                <a:latin typeface="Comic Sans MS" pitchFamily="66" charset="0"/>
              </a:rPr>
              <a:t>. </a:t>
            </a:r>
            <a:r>
              <a:rPr lang="ru-RU" dirty="0" err="1">
                <a:latin typeface="Comic Sans MS" pitchFamily="66" charset="0"/>
              </a:rPr>
              <a:t>Звукові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коливання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які</a:t>
            </a:r>
            <a:r>
              <a:rPr lang="ru-RU" dirty="0">
                <a:latin typeface="Comic Sans MS" pitchFamily="66" charset="0"/>
              </a:rPr>
              <a:t> вони </a:t>
            </a:r>
            <a:r>
              <a:rPr lang="ru-RU" dirty="0" err="1">
                <a:latin typeface="Comic Sans MS" pitchFamily="66" charset="0"/>
              </a:rPr>
              <a:t>випромінюють</a:t>
            </a:r>
            <a:r>
              <a:rPr lang="ru-RU" dirty="0">
                <a:latin typeface="Comic Sans MS" pitchFamily="66" charset="0"/>
              </a:rPr>
              <a:t> через скрип, </a:t>
            </a:r>
            <a:r>
              <a:rPr lang="ru-RU" dirty="0" err="1">
                <a:latin typeface="Comic Sans MS" pitchFamily="66" charset="0"/>
              </a:rPr>
              <a:t>відбиваються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від</a:t>
            </a:r>
            <a:r>
              <a:rPr lang="ru-RU" dirty="0">
                <a:latin typeface="Comic Sans MS" pitchFamily="66" charset="0"/>
              </a:rPr>
              <a:t> будь-</a:t>
            </a:r>
            <a:r>
              <a:rPr lang="ru-RU" dirty="0" err="1">
                <a:latin typeface="Comic Sans MS" pitchFamily="66" charset="0"/>
              </a:rPr>
              <a:t>яких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сусідніх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поверхонь</a:t>
            </a:r>
            <a:r>
              <a:rPr lang="ru-RU" dirty="0">
                <a:latin typeface="Comic Sans MS" pitchFamily="66" charset="0"/>
              </a:rPr>
              <a:t> назад до </a:t>
            </a:r>
            <a:r>
              <a:rPr lang="ru-RU" dirty="0" err="1">
                <a:latin typeface="Comic Sans MS" pitchFamily="66" charset="0"/>
              </a:rPr>
              <a:t>кажана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дозволяючи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йому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дізнатися</a:t>
            </a:r>
            <a:r>
              <a:rPr lang="ru-RU" dirty="0">
                <a:latin typeface="Comic Sans MS" pitchFamily="66" charset="0"/>
              </a:rPr>
              <a:t>, де </a:t>
            </a:r>
            <a:r>
              <a:rPr lang="ru-RU" dirty="0" err="1">
                <a:latin typeface="Comic Sans MS" pitchFamily="66" charset="0"/>
              </a:rPr>
              <a:t>знаходиться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поверхня</a:t>
            </a:r>
            <a:r>
              <a:rPr lang="ru-RU" dirty="0">
                <a:latin typeface="Comic Sans MS" pitchFamily="66" charset="0"/>
              </a:rPr>
              <a:t> та </a:t>
            </a:r>
            <a:r>
              <a:rPr lang="ru-RU" dirty="0" err="1">
                <a:latin typeface="Comic Sans MS" pitchFamily="66" charset="0"/>
              </a:rPr>
              <a:t>інші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об'єкти</a:t>
            </a:r>
            <a:r>
              <a:rPr lang="ru-RU" dirty="0">
                <a:latin typeface="Comic Sans MS" pitchFamily="66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7A15D-4AC5-4E9B-A0FB-29A7B0A8CE16}"/>
              </a:ext>
            </a:extLst>
          </p:cNvPr>
          <p:cNvSpPr txBox="1"/>
          <p:nvPr/>
        </p:nvSpPr>
        <p:spPr>
          <a:xfrm>
            <a:off x="5871099" y="5237091"/>
            <a:ext cx="5971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   Собаки </a:t>
            </a:r>
            <a:r>
              <a:rPr lang="ru-RU" dirty="0" err="1">
                <a:latin typeface="Comic Sans MS" pitchFamily="66" charset="0"/>
              </a:rPr>
              <a:t>чують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ультразвукові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сигнали</a:t>
            </a:r>
            <a:r>
              <a:rPr lang="ru-RU" dirty="0">
                <a:latin typeface="Comic Sans MS" pitchFamily="66" charset="0"/>
              </a:rPr>
              <a:t>.</a:t>
            </a:r>
          </a:p>
          <a:p>
            <a:r>
              <a:rPr lang="ru-RU" dirty="0">
                <a:latin typeface="Comic Sans MS" pitchFamily="66" charset="0"/>
              </a:rPr>
              <a:t>У </a:t>
            </a:r>
            <a:r>
              <a:rPr lang="ru-RU" dirty="0" err="1">
                <a:latin typeface="Comic Sans MS" pitchFamily="66" charset="0"/>
              </a:rPr>
              <a:t>кішок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дуже</a:t>
            </a:r>
            <a:r>
              <a:rPr lang="ru-RU" dirty="0">
                <a:latin typeface="Comic Sans MS" pitchFamily="66" charset="0"/>
              </a:rPr>
              <a:t> широкий </a:t>
            </a:r>
            <a:r>
              <a:rPr lang="ru-RU" dirty="0" err="1">
                <a:latin typeface="Comic Sans MS" pitchFamily="66" charset="0"/>
              </a:rPr>
              <a:t>звуковий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діапазон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сприйняття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рухливі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вуха</a:t>
            </a:r>
            <a:r>
              <a:rPr lang="ru-RU" dirty="0">
                <a:latin typeface="Comic Sans MS" pitchFamily="66" charset="0"/>
              </a:rPr>
              <a:t> з 27 </a:t>
            </a:r>
            <a:r>
              <a:rPr lang="ru-RU" dirty="0" err="1">
                <a:latin typeface="Comic Sans MS" pitchFamily="66" charset="0"/>
              </a:rPr>
              <a:t>м’язами</a:t>
            </a:r>
            <a:r>
              <a:rPr lang="ru-RU" dirty="0">
                <a:latin typeface="Comic Sans MS" pitchFamily="66" charset="0"/>
              </a:rPr>
              <a:t>, тому </a:t>
            </a:r>
            <a:r>
              <a:rPr lang="ru-RU" dirty="0" err="1">
                <a:latin typeface="Comic Sans MS" pitchFamily="66" charset="0"/>
              </a:rPr>
              <a:t>їх</a:t>
            </a:r>
            <a:r>
              <a:rPr lang="ru-RU" dirty="0">
                <a:latin typeface="Comic Sans MS" pitchFamily="66" charset="0"/>
              </a:rPr>
              <a:t> слух </a:t>
            </a:r>
            <a:r>
              <a:rPr lang="ru-RU" dirty="0" err="1">
                <a:latin typeface="Comic Sans MS" pitchFamily="66" charset="0"/>
              </a:rPr>
              <a:t>дуже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гострий</a:t>
            </a:r>
            <a:r>
              <a:rPr lang="ru-RU" dirty="0">
                <a:latin typeface="Comic Sans MS" pitchFamily="66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0B4651-D6F0-4CAB-8E16-29AEE448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58" y="292400"/>
            <a:ext cx="3133616" cy="1774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E8D44D-8C19-4200-B45F-3556ADB88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46" y="2429169"/>
            <a:ext cx="3682303" cy="1999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EC7AB-44EF-4D85-9EBF-E628502E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92" y="4791509"/>
            <a:ext cx="307874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80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D3969DB-C863-4DBE-9F8A-CCCBC6E1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269" y="189344"/>
            <a:ext cx="2080838" cy="27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4DD6F-2365-4822-AB70-9DFC1FE553E2}"/>
              </a:ext>
            </a:extLst>
          </p:cNvPr>
          <p:cNvSpPr txBox="1"/>
          <p:nvPr/>
        </p:nvSpPr>
        <p:spPr>
          <a:xfrm>
            <a:off x="3989196" y="609428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Для створення презентації використовувалися матеріали ІНТЕРНЕТУ</a:t>
            </a:r>
            <a:endParaRPr lang="ru-R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42626E7-1BF5-4F2B-B8E6-8E5F00EF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5536"/>
            <a:ext cx="403244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8CD9BC-EB91-4EC9-8A0B-21EC09A83FD4}"/>
              </a:ext>
            </a:extLst>
          </p:cNvPr>
          <p:cNvSpPr/>
          <p:nvPr/>
        </p:nvSpPr>
        <p:spPr>
          <a:xfrm>
            <a:off x="2437437" y="3153766"/>
            <a:ext cx="694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Домашнє</a:t>
            </a:r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завдання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п.48 (</a:t>
            </a:r>
            <a:r>
              <a:rPr lang="ru-RU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новий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підручник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05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042"/>
            <a:ext cx="10515600" cy="2010522"/>
          </a:xfr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>
                <a:latin typeface="Comic Sans MS" panose="030F0702030302020204" pitchFamily="66" charset="0"/>
              </a:rPr>
              <a:t>Слухова сенсорна система </a:t>
            </a:r>
            <a:r>
              <a:rPr lang="uk-UA" sz="3200" dirty="0">
                <a:latin typeface="Comic Sans MS" panose="030F0702030302020204" pitchFamily="66" charset="0"/>
              </a:rPr>
              <a:t>– це сукупність структур, які сприймають і аналізують звукові коливання та формують слухові відчуття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643"/>
          <a:stretch/>
        </p:blipFill>
        <p:spPr>
          <a:xfrm>
            <a:off x="6400800" y="2142564"/>
            <a:ext cx="5426023" cy="45607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345196" y="2517597"/>
            <a:ext cx="59674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Звук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</a:rPr>
              <a:t>- </a:t>
            </a:r>
            <a:r>
              <a:rPr lang="ru-RU" sz="2400" dirty="0" err="1">
                <a:latin typeface="Comic Sans MS" panose="030F0702030302020204" pitchFamily="66" charset="0"/>
              </a:rPr>
              <a:t>це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пружні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хвилі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дія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яких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створює</a:t>
            </a:r>
            <a:r>
              <a:rPr lang="ru-RU" sz="2400" dirty="0">
                <a:latin typeface="Comic Sans MS" panose="030F0702030302020204" pitchFamily="66" charset="0"/>
              </a:rPr>
              <a:t> у </a:t>
            </a:r>
            <a:r>
              <a:rPr lang="ru-RU" sz="2400" dirty="0" err="1">
                <a:latin typeface="Comic Sans MS" panose="030F0702030302020204" pitchFamily="66" charset="0"/>
              </a:rPr>
              <a:t>людини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слухові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відчуття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uk-UA" sz="2400" dirty="0">
                <a:latin typeface="Comic Sans MS" panose="030F0702030302020204" pitchFamily="66" charset="0"/>
              </a:rPr>
              <a:t>і які характеризуються: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частотою коливань </a:t>
            </a:r>
            <a:r>
              <a:rPr lang="uk-UA" sz="2400" dirty="0">
                <a:latin typeface="Comic Sans MS" panose="030F0702030302020204" pitchFamily="66" charset="0"/>
              </a:rPr>
              <a:t>(</a:t>
            </a:r>
            <a:r>
              <a:rPr lang="uk-UA" sz="2400" dirty="0" err="1">
                <a:latin typeface="Comic Sans MS" panose="030F0702030302020204" pitchFamily="66" charset="0"/>
              </a:rPr>
              <a:t>Гц</a:t>
            </a:r>
            <a:r>
              <a:rPr lang="uk-UA" sz="2400" dirty="0">
                <a:latin typeface="Comic Sans MS" panose="030F0702030302020204" pitchFamily="66" charset="0"/>
              </a:rPr>
              <a:t>) – висота звуку;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амплітудою коливань </a:t>
            </a:r>
            <a:r>
              <a:rPr lang="uk-UA" sz="2400" dirty="0">
                <a:latin typeface="Comic Sans MS" panose="030F0702030302020204" pitchFamily="66" charset="0"/>
              </a:rPr>
              <a:t>(</a:t>
            </a:r>
            <a:r>
              <a:rPr lang="uk-UA" sz="2400" dirty="0" err="1">
                <a:latin typeface="Comic Sans MS" panose="030F0702030302020204" pitchFamily="66" charset="0"/>
              </a:rPr>
              <a:t>дБ</a:t>
            </a:r>
            <a:r>
              <a:rPr lang="uk-UA" sz="2400" dirty="0">
                <a:latin typeface="Comic Sans MS" panose="030F0702030302020204" pitchFamily="66" charset="0"/>
              </a:rPr>
              <a:t>) – гучність звуку;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формою хвилі </a:t>
            </a:r>
            <a:r>
              <a:rPr lang="uk-UA" sz="2400" dirty="0">
                <a:latin typeface="Comic Sans MS" panose="030F0702030302020204" pitchFamily="66" charset="0"/>
              </a:rPr>
              <a:t>– тембр і характер звуку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533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230" b="2695"/>
          <a:stretch/>
        </p:blipFill>
        <p:spPr>
          <a:xfrm>
            <a:off x="2243828" y="1438167"/>
            <a:ext cx="7704341" cy="52046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58771"/>
            <a:ext cx="12191999" cy="1512442"/>
          </a:xfrm>
        </p:spPr>
        <p:txBody>
          <a:bodyPr>
            <a:normAutofit/>
          </a:bodyPr>
          <a:lstStyle/>
          <a:p>
            <a:r>
              <a:rPr lang="uk-UA" sz="6600" b="1" dirty="0">
                <a:latin typeface="Comic Sans MS" panose="030F0702030302020204" pitchFamily="66" charset="0"/>
              </a:rPr>
              <a:t>Чи залишились запитання?</a:t>
            </a:r>
            <a:endParaRPr lang="ru-RU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78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Відео до уроку ви можете            переглянути за посиланням:</a:t>
            </a:r>
            <a:endParaRPr lang="ru-RU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5900" y="2238001"/>
            <a:ext cx="9220200" cy="12671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https://www.youtube.com/watch?v=Qx0d6e_w07I&amp;t=494s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64" y="2907925"/>
            <a:ext cx="3491753" cy="34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6068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8" y="1823118"/>
            <a:ext cx="11128787" cy="3789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9643" y="228481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>
                <a:solidFill>
                  <a:srgbClr val="15383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16</a:t>
            </a:r>
            <a:endParaRPr lang="ru-RU" sz="1400" b="1" dirty="0">
              <a:solidFill>
                <a:srgbClr val="15383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9135" y="3709717"/>
            <a:ext cx="189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кити   слони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кроти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4381" y="1729647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людина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5220210" y="4171382"/>
            <a:ext cx="189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кішки  собаки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95117" y="5155536"/>
            <a:ext cx="2767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dirty="0">
                <a:latin typeface="Comic Sans MS" panose="030F0702030302020204" pitchFamily="66" charset="0"/>
              </a:rPr>
              <a:t>кажани</a:t>
            </a:r>
          </a:p>
          <a:p>
            <a:pPr algn="r"/>
            <a:r>
              <a:rPr lang="uk-UA" dirty="0">
                <a:latin typeface="Comic Sans MS" panose="030F0702030302020204" pitchFamily="66" charset="0"/>
              </a:rPr>
              <a:t>дельфіни</a:t>
            </a:r>
          </a:p>
          <a:p>
            <a:pPr algn="r"/>
            <a:r>
              <a:rPr lang="uk-UA" dirty="0">
                <a:latin typeface="Comic Sans MS" panose="030F0702030302020204" pitchFamily="66" charset="0"/>
              </a:rPr>
              <a:t>птахи </a:t>
            </a:r>
            <a:r>
              <a:rPr lang="uk-UA" dirty="0" err="1">
                <a:latin typeface="Comic Sans MS" panose="030F0702030302020204" pitchFamily="66" charset="0"/>
              </a:rPr>
              <a:t>гуахаро</a:t>
            </a:r>
            <a:endParaRPr lang="uk-UA" dirty="0">
              <a:latin typeface="Comic Sans MS" panose="030F0702030302020204" pitchFamily="66" charset="0"/>
            </a:endParaRPr>
          </a:p>
          <a:p>
            <a:pPr algn="r"/>
            <a:r>
              <a:rPr lang="uk-UA" dirty="0" err="1">
                <a:latin typeface="Comic Sans MS" panose="030F0702030302020204" pitchFamily="66" charset="0"/>
              </a:rPr>
              <a:t>совкоподібні</a:t>
            </a:r>
            <a:r>
              <a:rPr lang="uk-UA" dirty="0">
                <a:latin typeface="Comic Sans MS" panose="030F0702030302020204" pitchFamily="66" charset="0"/>
              </a:rPr>
              <a:t> метелики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861" y="161390"/>
            <a:ext cx="10839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Діапазон звукового сприйняття людини – від 16 до 20 000 </a:t>
            </a:r>
            <a:r>
              <a:rPr lang="uk-UA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гц</a:t>
            </a:r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4391" y="640541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Найкраще сприйняття – від 2 000 до 5 000 </a:t>
            </a:r>
            <a:r>
              <a:rPr lang="uk-UA" sz="2400" dirty="0" err="1">
                <a:latin typeface="Comic Sans MS" panose="030F0702030302020204" pitchFamily="66" charset="0"/>
              </a:rPr>
              <a:t>Гц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5491" y="1215109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ультразвуки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Левая фигурная скобка 16"/>
          <p:cNvSpPr/>
          <p:nvPr/>
        </p:nvSpPr>
        <p:spPr>
          <a:xfrm rot="5400000">
            <a:off x="7475140" y="-201503"/>
            <a:ext cx="321275" cy="456315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03268" y="1202692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інфразвуки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 rot="5400000">
            <a:off x="1557025" y="1215167"/>
            <a:ext cx="285315" cy="165299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92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  <p:bldP spid="16" grpId="0"/>
      <p:bldP spid="17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r="550"/>
          <a:stretch/>
        </p:blipFill>
        <p:spPr>
          <a:xfrm>
            <a:off x="2258458" y="619348"/>
            <a:ext cx="9543154" cy="5990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371" y="96128"/>
            <a:ext cx="520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Шкала рівнів звукового тиску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2602" y="2115238"/>
            <a:ext cx="1465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норма для робочих приміщень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2323" y="1211856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больовий поріг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36365" y="4021156"/>
            <a:ext cx="16525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шок, розрив барабанних перетинок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721" y="5712112"/>
            <a:ext cx="7736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Гранично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допустимий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рівень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звуку — 85 дБ</a:t>
            </a:r>
          </a:p>
        </p:txBody>
      </p:sp>
    </p:spTree>
    <p:extLst>
      <p:ext uri="{BB962C8B-B14F-4D97-AF65-F5344CB8AC3E}">
        <p14:creationId xmlns:p14="http://schemas.microsoft.com/office/powerpoint/2010/main" val="1807449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754"/>
            <a:ext cx="10515600" cy="1325563"/>
          </a:xfr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Будова слухового аналізатора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56" y="1448317"/>
            <a:ext cx="7104847" cy="5310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692" y="5982159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1. Периферичний відділ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5619" y="6382269"/>
            <a:ext cx="40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фонорецептори</a:t>
            </a:r>
            <a:r>
              <a:rPr lang="uk-UA" dirty="0">
                <a:latin typeface="Comic Sans MS" panose="030F0702030302020204" pitchFamily="66" charset="0"/>
              </a:rPr>
              <a:t> внутрішнього вуха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810" y="4103403"/>
            <a:ext cx="3225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2. Провідниковий відділ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3414" y="3641738"/>
            <a:ext cx="152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Comic Sans MS" panose="030F0702030302020204" pitchFamily="66" charset="0"/>
              </a:rPr>
              <a:t>присінково</a:t>
            </a:r>
            <a:r>
              <a:rPr lang="uk-UA" dirty="0">
                <a:latin typeface="Comic Sans MS" panose="030F0702030302020204" pitchFamily="66" charset="0"/>
              </a:rPr>
              <a:t>-завитковий нерв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810" y="2236424"/>
            <a:ext cx="294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3. Центральний відділ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5280" y="1575531"/>
            <a:ext cx="152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скронева частка кори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68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-20286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663" y="1056051"/>
            <a:ext cx="7660395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90" y="956899"/>
            <a:ext cx="38395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1. Зовнішнє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вушна раковина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зовнішній слуховий прохід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перетинка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7361" y="2558477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вушна раковина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stCxn id="5" idx="3"/>
          </p:cNvCxnSpPr>
          <p:nvPr/>
        </p:nvCxnSpPr>
        <p:spPr>
          <a:xfrm>
            <a:off x="3949682" y="2743143"/>
            <a:ext cx="1072079" cy="6016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6566052" y="1992402"/>
            <a:ext cx="374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зовнішній слуховий прохід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094863" y="2361734"/>
            <a:ext cx="716096" cy="1604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17734" y="5497417"/>
            <a:ext cx="152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барабанна перетинка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438920" y="4065224"/>
            <a:ext cx="319490" cy="14321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12" y="3035339"/>
            <a:ext cx="2857500" cy="21526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8699" y="5236573"/>
            <a:ext cx="4825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Вушна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сірка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виробляється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сірчаними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залозами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слухового проходу, служить для </a:t>
            </a:r>
            <a:r>
              <a:rPr lang="ru-RU" dirty="0" err="1">
                <a:latin typeface="Comic Sans MS" panose="030F0702030302020204" pitchFamily="66" charset="0"/>
              </a:rPr>
              <a:t>очищення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змащення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слухових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каналів</a:t>
            </a:r>
            <a:r>
              <a:rPr lang="ru-RU" dirty="0">
                <a:latin typeface="Comic Sans MS" panose="030F0702030302020204" pitchFamily="66" charset="0"/>
              </a:rPr>
              <a:t>, є </a:t>
            </a:r>
            <a:r>
              <a:rPr lang="ru-RU" dirty="0" err="1">
                <a:latin typeface="Comic Sans MS" panose="030F0702030302020204" pitchFamily="66" charset="0"/>
              </a:rPr>
              <a:t>захистом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бактерій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грибків</a:t>
            </a:r>
            <a:r>
              <a:rPr lang="ru-RU" dirty="0">
                <a:latin typeface="Comic Sans MS" panose="030F0702030302020204" pitchFamily="66" charset="0"/>
              </a:rPr>
              <a:t> та комах</a:t>
            </a:r>
          </a:p>
        </p:txBody>
      </p:sp>
    </p:spTree>
    <p:extLst>
      <p:ext uri="{BB962C8B-B14F-4D97-AF65-F5344CB8AC3E}">
        <p14:creationId xmlns:p14="http://schemas.microsoft.com/office/powerpoint/2010/main" val="558383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663" y="1056051"/>
            <a:ext cx="7660395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90" y="956899"/>
            <a:ext cx="38395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1. Зовнішнє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вушна раковина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зовнішній слуховий прохід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перетинка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6566052" y="1992402"/>
            <a:ext cx="374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зовнішній слуховий прохід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094863" y="2361734"/>
            <a:ext cx="716096" cy="1604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17734" y="5497417"/>
            <a:ext cx="152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барабанна перетинка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438920" y="4065224"/>
            <a:ext cx="319490" cy="14321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9255" r="65237" b="23469"/>
          <a:stretch/>
        </p:blipFill>
        <p:spPr>
          <a:xfrm>
            <a:off x="638928" y="2280338"/>
            <a:ext cx="3024595" cy="29562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9123" y="5236573"/>
            <a:ext cx="47354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Барабанна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перетинка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блискуча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напівпрозора</a:t>
            </a:r>
            <a:r>
              <a:rPr lang="ru-RU" dirty="0">
                <a:latin typeface="Comic Sans MS" panose="030F0702030302020204" pitchFamily="66" charset="0"/>
              </a:rPr>
              <a:t> пластинка </a:t>
            </a:r>
            <a:r>
              <a:rPr lang="ru-RU" dirty="0" err="1">
                <a:latin typeface="Comic Sans MS" panose="030F0702030302020204" pitchFamily="66" charset="0"/>
              </a:rPr>
              <a:t>овальної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форми</a:t>
            </a:r>
            <a:r>
              <a:rPr lang="ru-RU" dirty="0">
                <a:latin typeface="Comic Sans MS" panose="030F0702030302020204" pitchFamily="66" charset="0"/>
              </a:rPr>
              <a:t> (11×9 мм), </a:t>
            </a:r>
            <a:r>
              <a:rPr lang="ru-RU" dirty="0" err="1">
                <a:latin typeface="Comic Sans MS" panose="030F0702030302020204" pitchFamily="66" charset="0"/>
              </a:rPr>
              <a:t>товщиною</a:t>
            </a:r>
            <a:r>
              <a:rPr lang="ru-RU" dirty="0">
                <a:latin typeface="Comic Sans MS" panose="030F0702030302020204" pitchFamily="66" charset="0"/>
              </a:rPr>
              <a:t> 0,1 мм,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відділяє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просвіт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зовнішнього</a:t>
            </a:r>
            <a:r>
              <a:rPr lang="ru-RU" dirty="0">
                <a:latin typeface="Comic Sans MS" panose="030F0702030302020204" pitchFamily="66" charset="0"/>
              </a:rPr>
              <a:t> слухового проходу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барабанної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порожнини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225103" y="3956853"/>
            <a:ext cx="3712684" cy="297456"/>
          </a:xfrm>
          <a:prstGeom prst="righ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 extrusionH="44450">
            <a:bevelT w="44450"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3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3" y="0"/>
            <a:ext cx="5584634" cy="1056051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Вухо – орган слуху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80" y="1037064"/>
            <a:ext cx="7623672" cy="5676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04" y="945883"/>
            <a:ext cx="317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Середнє вухо: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барабанна порожнина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слухові кісточки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євстахієва труба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93346" y="5651145"/>
            <a:ext cx="1444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барабанна порожнина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8923663" y="4068113"/>
            <a:ext cx="19757" cy="1583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64404" y="5461746"/>
            <a:ext cx="4175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Барабанна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15383D"/>
                </a:solidFill>
                <a:latin typeface="Comic Sans MS" panose="030F0702030302020204" pitchFamily="66" charset="0"/>
              </a:rPr>
              <a:t>порожнина</a:t>
            </a:r>
            <a:r>
              <a:rPr lang="ru-RU" dirty="0">
                <a:solidFill>
                  <a:srgbClr val="15383D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-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порожнина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середнього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вуха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заповнена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повітрям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1173</Words>
  <Application>Microsoft Office PowerPoint</Application>
  <PresentationFormat>Широкоэкранный</PresentationFormat>
  <Paragraphs>179</Paragraphs>
  <Slides>31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Comic Sans MS</vt:lpstr>
      <vt:lpstr>Тема Office</vt:lpstr>
      <vt:lpstr>Слуховий аналізатор</vt:lpstr>
      <vt:lpstr>Презентация PowerPoint</vt:lpstr>
      <vt:lpstr>Слухова сенсорна система – це сукупність структур, які сприймають і аналізують звукові коливання та формують слухові відчуття</vt:lpstr>
      <vt:lpstr>Презентация PowerPoint</vt:lpstr>
      <vt:lpstr>Презентация PowerPoint</vt:lpstr>
      <vt:lpstr>Будова слухового аналізатора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Вухо – орган слуху</vt:lpstr>
      <vt:lpstr>Завитка</vt:lpstr>
      <vt:lpstr>Презентация PowerPoint</vt:lpstr>
      <vt:lpstr>Звуки різної висоти сприймаються різними частинами Кортіївого органу: високі – в нижніх відділах завитки, низькі – в верхніх</vt:lpstr>
      <vt:lpstr>Слуховий аналізатор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 залишились запитання?</vt:lpstr>
      <vt:lpstr>Відео до уроку ви можете            переглянути за посиланням: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Kostya</cp:lastModifiedBy>
  <cp:revision>159</cp:revision>
  <dcterms:created xsi:type="dcterms:W3CDTF">2020-03-05T17:43:44Z</dcterms:created>
  <dcterms:modified xsi:type="dcterms:W3CDTF">2022-04-26T19:19:52Z</dcterms:modified>
</cp:coreProperties>
</file>