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4/27/2022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4/27/2022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4/27/2022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4/27/2022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4/27/2022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vseosvita.ua/group/id10558"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blipFill dpi="0" rotWithShape="1">
            <a:blip r:embed="rId2">
              <a:alphaModFix amt="49000"/>
            </a:blip>
            <a:srcRect/>
            <a:stretch>
              <a:fillRect/>
            </a:stretch>
          </a:blipFill>
        </p:spPr>
        <p:txBody>
          <a:bodyPr/>
          <a:lstStyle/>
          <a:p>
            <a:r>
              <a:rPr lang="uk-UA" b="1" dirty="0"/>
              <a:t>ШЕВЧЕНКО Й БІБЛІЯ</a:t>
            </a:r>
          </a:p>
        </p:txBody>
      </p:sp>
      <p:sp>
        <p:nvSpPr>
          <p:cNvPr id="3" name="Подзаголовок 2"/>
          <p:cNvSpPr>
            <a:spLocks noGrp="1"/>
          </p:cNvSpPr>
          <p:nvPr>
            <p:ph type="subTitle" idx="1"/>
          </p:nvPr>
        </p:nvSpPr>
        <p:spPr>
          <a:xfrm>
            <a:off x="2679905" y="3982656"/>
            <a:ext cx="6831673" cy="1086237"/>
          </a:xfrm>
        </p:spPr>
        <p:txBody>
          <a:bodyPr/>
          <a:lstStyle/>
          <a:p>
            <a:r>
              <a:rPr lang="uk-UA" dirty="0" smtClean="0"/>
              <a:t>Підготував вчитель </a:t>
            </a:r>
            <a:r>
              <a:rPr lang="uk-UA" b="1" u="sng" dirty="0">
                <a:hlinkClick r:id="rId3"/>
              </a:rPr>
              <a:t>МЗОШ № 9</a:t>
            </a:r>
            <a:endParaRPr lang="uk-UA" dirty="0" smtClean="0"/>
          </a:p>
          <a:p>
            <a:r>
              <a:rPr lang="uk-UA" b="1" dirty="0" err="1"/>
              <a:t>Сунченко</a:t>
            </a:r>
            <a:r>
              <a:rPr lang="uk-UA" b="1" dirty="0"/>
              <a:t> Олена Володимирівна</a:t>
            </a:r>
            <a:endParaRPr lang="uk-UA" dirty="0"/>
          </a:p>
        </p:txBody>
      </p:sp>
    </p:spTree>
    <p:extLst>
      <p:ext uri="{BB962C8B-B14F-4D97-AF65-F5344CB8AC3E}">
        <p14:creationId xmlns:p14="http://schemas.microsoft.com/office/powerpoint/2010/main" val="13845264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eaLnBrk="0" fontAlgn="base" hangingPunct="0">
              <a:lnSpc>
                <a:spcPct val="100000"/>
              </a:lnSpc>
              <a:spcAft>
                <a:spcPct val="0"/>
              </a:spcAft>
            </a:pPr>
            <a:r>
              <a:rPr lang="uk-UA" altLang="uk-UA" sz="2400" dirty="0">
                <a:solidFill>
                  <a:schemeClr val="tx1"/>
                </a:solidFill>
                <a:latin typeface="Cambria Math" panose="02040503050406030204" pitchFamily="18" charset="0"/>
                <a:ea typeface="Cambria Math" panose="02040503050406030204" pitchFamily="18" charset="0"/>
              </a:rPr>
              <a:t>Щасливим, життєрадісним можна бути серед людей, відчуваючи щоразу їх доброту, щирість, підтримку. Тарас Шевченко твердить:</a:t>
            </a:r>
            <a:endParaRPr lang="uk-UA" altLang="uk-UA" sz="1200" dirty="0">
              <a:solidFill>
                <a:schemeClr val="tx1"/>
              </a:solidFill>
              <a:latin typeface="Cambria Math" panose="02040503050406030204" pitchFamily="18" charset="0"/>
              <a:ea typeface="Cambria Math" panose="02040503050406030204" pitchFamily="18" charset="0"/>
            </a:endParaRPr>
          </a:p>
        </p:txBody>
      </p:sp>
      <p:pic>
        <p:nvPicPr>
          <p:cNvPr id="6" name="Объект 5"/>
          <p:cNvPicPr>
            <a:picLocks noGrp="1" noChangeAspect="1"/>
          </p:cNvPicPr>
          <p:nvPr>
            <p:ph idx="1"/>
          </p:nvPr>
        </p:nvPicPr>
        <p:blipFill>
          <a:blip r:embed="rId2"/>
          <a:stretch>
            <a:fillRect/>
          </a:stretch>
        </p:blipFill>
        <p:spPr>
          <a:xfrm>
            <a:off x="6810376" y="1202532"/>
            <a:ext cx="4133056" cy="4133056"/>
          </a:xfrm>
          <a:prstGeom prst="rect">
            <a:avLst/>
          </a:prstGeom>
        </p:spPr>
      </p:pic>
      <p:sp>
        <p:nvSpPr>
          <p:cNvPr id="5" name="Rectangle 1"/>
          <p:cNvSpPr>
            <a:spLocks noGrp="1" noChangeArrowheads="1"/>
          </p:cNvSpPr>
          <p:nvPr>
            <p:ph type="body" sz="half" idx="2"/>
          </p:nvPr>
        </p:nvSpPr>
        <p:spPr bwMode="auto">
          <a:xfrm>
            <a:off x="723900" y="3761708"/>
            <a:ext cx="44342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2400" b="0" i="0" u="none" strike="noStrike" cap="none" normalizeH="0" baseline="0" dirty="0" smtClean="0">
                <a:ln>
                  <a:noFill/>
                </a:ln>
                <a:solidFill>
                  <a:srgbClr val="FFFF00"/>
                </a:solidFill>
                <a:effectLst/>
                <a:latin typeface="Bahnschrift SemiBold SemiConden" panose="020B0502040204020203" pitchFamily="34" charset="0"/>
              </a:rPr>
              <a:t>А там, де люди, добре буде.</a:t>
            </a:r>
            <a:br>
              <a:rPr kumimoji="0" lang="uk-UA" altLang="uk-UA" sz="2400" b="0" i="0" u="none" strike="noStrike" cap="none" normalizeH="0" baseline="0" dirty="0" smtClean="0">
                <a:ln>
                  <a:noFill/>
                </a:ln>
                <a:solidFill>
                  <a:srgbClr val="FFFF00"/>
                </a:solidFill>
                <a:effectLst/>
                <a:latin typeface="Bahnschrift SemiBold SemiConden" panose="020B0502040204020203" pitchFamily="34" charset="0"/>
              </a:rPr>
            </a:br>
            <a:r>
              <a:rPr kumimoji="0" lang="uk-UA" altLang="uk-UA" sz="2400" b="0" i="0" u="none" strike="noStrike" cap="none" normalizeH="0" baseline="0" dirty="0" smtClean="0">
                <a:ln>
                  <a:noFill/>
                </a:ln>
                <a:solidFill>
                  <a:srgbClr val="FFFF00"/>
                </a:solidFill>
                <a:effectLst/>
                <a:latin typeface="Bahnschrift SemiBold SemiConden" panose="020B0502040204020203" pitchFamily="34" charset="0"/>
              </a:rPr>
              <a:t>Там буде мжить, людей любить,</a:t>
            </a:r>
            <a:br>
              <a:rPr kumimoji="0" lang="uk-UA" altLang="uk-UA" sz="2400" b="0" i="0" u="none" strike="noStrike" cap="none" normalizeH="0" baseline="0" dirty="0" smtClean="0">
                <a:ln>
                  <a:noFill/>
                </a:ln>
                <a:solidFill>
                  <a:srgbClr val="FFFF00"/>
                </a:solidFill>
                <a:effectLst/>
                <a:latin typeface="Bahnschrift SemiBold SemiConden" panose="020B0502040204020203" pitchFamily="34" charset="0"/>
              </a:rPr>
            </a:br>
            <a:r>
              <a:rPr kumimoji="0" lang="uk-UA" altLang="uk-UA" sz="2400" b="0" i="0" u="none" strike="noStrike" cap="none" normalizeH="0" baseline="0" dirty="0" smtClean="0">
                <a:ln>
                  <a:noFill/>
                </a:ln>
                <a:solidFill>
                  <a:srgbClr val="FFFF00"/>
                </a:solidFill>
                <a:effectLst/>
                <a:latin typeface="Bahnschrift SemiBold SemiConden" panose="020B0502040204020203" pitchFamily="34" charset="0"/>
              </a:rPr>
              <a:t>Святого Господа хвалить («Царі»).</a:t>
            </a:r>
          </a:p>
        </p:txBody>
      </p:sp>
    </p:spTree>
    <p:extLst>
      <p:ext uri="{BB962C8B-B14F-4D97-AF65-F5344CB8AC3E}">
        <p14:creationId xmlns:p14="http://schemas.microsoft.com/office/powerpoint/2010/main" val="12385089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00175" y="552450"/>
            <a:ext cx="9601200" cy="1485900"/>
          </a:xfrm>
        </p:spPr>
        <p:txBody>
          <a:bodyPr>
            <a:noAutofit/>
          </a:bodyPr>
          <a:lstStyle/>
          <a:p>
            <a:r>
              <a:rPr lang="uk-UA" sz="3200" dirty="0">
                <a:solidFill>
                  <a:schemeClr val="tx1"/>
                </a:solidFill>
                <a:latin typeface="Cambria Math" panose="02040503050406030204" pitchFamily="18" charset="0"/>
                <a:ea typeface="Cambria Math" panose="02040503050406030204" pitchFamily="18" charset="0"/>
              </a:rPr>
              <a:t>Дослідники творчості Шевченка зробили підрахунки: в його поезіях слова Україна і український вжито </a:t>
            </a:r>
            <a:r>
              <a:rPr lang="uk-UA" sz="3200" dirty="0">
                <a:solidFill>
                  <a:srgbClr val="C00000"/>
                </a:solidFill>
                <a:latin typeface="Cambria Math" panose="02040503050406030204" pitchFamily="18" charset="0"/>
                <a:ea typeface="Cambria Math" panose="02040503050406030204" pitchFamily="18" charset="0"/>
              </a:rPr>
              <a:t>269 разів. </a:t>
            </a:r>
            <a:r>
              <a:rPr lang="uk-UA" sz="3200" dirty="0">
                <a:solidFill>
                  <a:schemeClr val="tx1"/>
                </a:solidFill>
                <a:latin typeface="Cambria Math" panose="02040503050406030204" pitchFamily="18" charset="0"/>
                <a:ea typeface="Cambria Math" panose="02040503050406030204" pitchFamily="18" charset="0"/>
              </a:rPr>
              <a:t>Але слова Бог, Божий, Господь, Господній, Ісус, Христос та </a:t>
            </a:r>
            <a:r>
              <a:rPr lang="uk-UA" sz="3200" dirty="0" err="1">
                <a:solidFill>
                  <a:schemeClr val="tx1"/>
                </a:solidFill>
                <a:latin typeface="Cambria Math" panose="02040503050406030204" pitchFamily="18" charset="0"/>
                <a:ea typeface="Cambria Math" panose="02040503050406030204" pitchFamily="18" charset="0"/>
              </a:rPr>
              <a:t>Христів</a:t>
            </a:r>
            <a:r>
              <a:rPr lang="uk-UA" sz="3200" dirty="0">
                <a:solidFill>
                  <a:schemeClr val="tx1"/>
                </a:solidFill>
                <a:latin typeface="Cambria Math" panose="02040503050406030204" pitchFamily="18" charset="0"/>
                <a:ea typeface="Cambria Math" panose="02040503050406030204" pitchFamily="18" charset="0"/>
              </a:rPr>
              <a:t> – </a:t>
            </a:r>
            <a:r>
              <a:rPr lang="uk-UA" sz="3200" dirty="0">
                <a:solidFill>
                  <a:srgbClr val="FF66FF"/>
                </a:solidFill>
                <a:latin typeface="Cambria Math" panose="02040503050406030204" pitchFamily="18" charset="0"/>
                <a:ea typeface="Cambria Math" panose="02040503050406030204" pitchFamily="18" charset="0"/>
              </a:rPr>
              <a:t>1281 раз!</a:t>
            </a:r>
          </a:p>
        </p:txBody>
      </p:sp>
      <p:pic>
        <p:nvPicPr>
          <p:cNvPr id="6" name="Рисунок 5"/>
          <p:cNvPicPr>
            <a:picLocks noChangeAspect="1"/>
          </p:cNvPicPr>
          <p:nvPr/>
        </p:nvPicPr>
        <p:blipFill>
          <a:blip r:embed="rId2"/>
          <a:stretch>
            <a:fillRect/>
          </a:stretch>
        </p:blipFill>
        <p:spPr>
          <a:xfrm>
            <a:off x="2333625" y="2991835"/>
            <a:ext cx="6610350" cy="3647090"/>
          </a:xfrm>
          <a:prstGeom prst="rect">
            <a:avLst/>
          </a:prstGeom>
        </p:spPr>
      </p:pic>
    </p:spTree>
    <p:extLst>
      <p:ext uri="{BB962C8B-B14F-4D97-AF65-F5344CB8AC3E}">
        <p14:creationId xmlns:p14="http://schemas.microsoft.com/office/powerpoint/2010/main" val="33250214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latin typeface="Cambria Math" panose="02040503050406030204" pitchFamily="18" charset="0"/>
                <a:ea typeface="Cambria Math" panose="02040503050406030204" pitchFamily="18" charset="0"/>
              </a:rPr>
              <a:t>«</a:t>
            </a:r>
            <a:r>
              <a:rPr lang="ru-RU" sz="2800" b="1" dirty="0" err="1">
                <a:latin typeface="Cambria Math" panose="02040503050406030204" pitchFamily="18" charset="0"/>
                <a:ea typeface="Cambria Math" panose="02040503050406030204" pitchFamily="18" charset="0"/>
              </a:rPr>
              <a:t>Жоден</a:t>
            </a:r>
            <a:r>
              <a:rPr lang="ru-RU" sz="2800" b="1" dirty="0">
                <a:latin typeface="Cambria Math" panose="02040503050406030204" pitchFamily="18" charset="0"/>
                <a:ea typeface="Cambria Math" panose="02040503050406030204" pitchFamily="18" charset="0"/>
              </a:rPr>
              <a:t> </a:t>
            </a:r>
            <a:r>
              <a:rPr lang="ru-RU" sz="2800" b="1" dirty="0" err="1">
                <a:latin typeface="Cambria Math" panose="02040503050406030204" pitchFamily="18" charset="0"/>
                <a:ea typeface="Cambria Math" panose="02040503050406030204" pitchFamily="18" charset="0"/>
              </a:rPr>
              <a:t>із</a:t>
            </a:r>
            <a:r>
              <a:rPr lang="ru-RU" sz="2800" b="1" dirty="0">
                <a:latin typeface="Cambria Math" panose="02040503050406030204" pitchFamily="18" charset="0"/>
                <a:ea typeface="Cambria Math" panose="02040503050406030204" pitchFamily="18" charset="0"/>
              </a:rPr>
              <a:t> великих </a:t>
            </a:r>
            <a:r>
              <a:rPr lang="ru-RU" sz="2800" b="1" dirty="0" err="1">
                <a:latin typeface="Cambria Math" panose="02040503050406030204" pitchFamily="18" charset="0"/>
                <a:ea typeface="Cambria Math" panose="02040503050406030204" pitchFamily="18" charset="0"/>
              </a:rPr>
              <a:t>поетів</a:t>
            </a:r>
            <a:r>
              <a:rPr lang="ru-RU" sz="2800" b="1" dirty="0">
                <a:latin typeface="Cambria Math" panose="02040503050406030204" pitchFamily="18" charset="0"/>
                <a:ea typeface="Cambria Math" panose="02040503050406030204" pitchFamily="18" charset="0"/>
              </a:rPr>
              <a:t> не жив у </a:t>
            </a:r>
            <a:r>
              <a:rPr lang="ru-RU" sz="2800" b="1" dirty="0" err="1">
                <a:latin typeface="Cambria Math" panose="02040503050406030204" pitchFamily="18" charset="0"/>
                <a:ea typeface="Cambria Math" panose="02040503050406030204" pitchFamily="18" charset="0"/>
              </a:rPr>
              <a:t>повсякчасному</a:t>
            </a:r>
            <a:r>
              <a:rPr lang="ru-RU" sz="2800" b="1" dirty="0">
                <a:latin typeface="Cambria Math" panose="02040503050406030204" pitchFamily="18" charset="0"/>
                <a:ea typeface="Cambria Math" panose="02040503050406030204" pitchFamily="18" charset="0"/>
              </a:rPr>
              <a:t> </a:t>
            </a:r>
            <a:r>
              <a:rPr lang="ru-RU" sz="2800" b="1" dirty="0" err="1">
                <a:latin typeface="Cambria Math" panose="02040503050406030204" pitchFamily="18" charset="0"/>
                <a:ea typeface="Cambria Math" panose="02040503050406030204" pitchFamily="18" charset="0"/>
              </a:rPr>
              <a:t>діалозі</a:t>
            </a:r>
            <a:r>
              <a:rPr lang="ru-RU" sz="2800" b="1" dirty="0">
                <a:latin typeface="Cambria Math" panose="02040503050406030204" pitchFamily="18" charset="0"/>
                <a:ea typeface="Cambria Math" panose="02040503050406030204" pitchFamily="18" charset="0"/>
              </a:rPr>
              <a:t> з Богом, як Шевченко».</a:t>
            </a:r>
            <a:r>
              <a:rPr lang="ru-RU" sz="2800" dirty="0">
                <a:latin typeface="Cambria Math" panose="02040503050406030204" pitchFamily="18" charset="0"/>
                <a:ea typeface="Cambria Math" panose="02040503050406030204" pitchFamily="18" charset="0"/>
              </a:rPr>
              <a:t/>
            </a:r>
            <a:br>
              <a:rPr lang="ru-RU" sz="2800" dirty="0">
                <a:latin typeface="Cambria Math" panose="02040503050406030204" pitchFamily="18" charset="0"/>
                <a:ea typeface="Cambria Math" panose="02040503050406030204" pitchFamily="18" charset="0"/>
              </a:rPr>
            </a:br>
            <a:r>
              <a:rPr lang="ru-RU" sz="2800" dirty="0" err="1">
                <a:latin typeface="Cambria Math" panose="02040503050406030204" pitchFamily="18" charset="0"/>
                <a:ea typeface="Cambria Math" panose="02040503050406030204" pitchFamily="18" charset="0"/>
              </a:rPr>
              <a:t>Євген</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Сверстюк</a:t>
            </a:r>
            <a:endParaRPr lang="uk-UA" sz="2800" dirty="0">
              <a:latin typeface="Cambria Math" panose="02040503050406030204" pitchFamily="18" charset="0"/>
              <a:ea typeface="Cambria Math" panose="02040503050406030204" pitchFamily="18" charset="0"/>
            </a:endParaRPr>
          </a:p>
        </p:txBody>
      </p:sp>
      <p:pic>
        <p:nvPicPr>
          <p:cNvPr id="5" name="Объект 4"/>
          <p:cNvPicPr>
            <a:picLocks noGrp="1" noChangeAspect="1"/>
          </p:cNvPicPr>
          <p:nvPr>
            <p:ph sz="half" idx="1"/>
          </p:nvPr>
        </p:nvPicPr>
        <p:blipFill>
          <a:blip r:embed="rId2"/>
          <a:stretch>
            <a:fillRect/>
          </a:stretch>
        </p:blipFill>
        <p:spPr>
          <a:xfrm>
            <a:off x="2290879" y="2286000"/>
            <a:ext cx="2609617" cy="3581400"/>
          </a:xfrm>
          <a:prstGeom prst="rect">
            <a:avLst/>
          </a:prstGeom>
        </p:spPr>
      </p:pic>
      <p:pic>
        <p:nvPicPr>
          <p:cNvPr id="6" name="Объект 5"/>
          <p:cNvPicPr>
            <a:picLocks noGrp="1" noChangeAspect="1"/>
          </p:cNvPicPr>
          <p:nvPr>
            <p:ph sz="half" idx="2"/>
          </p:nvPr>
        </p:nvPicPr>
        <p:blipFill>
          <a:blip r:embed="rId3"/>
          <a:stretch>
            <a:fillRect/>
          </a:stretch>
        </p:blipFill>
        <p:spPr>
          <a:xfrm>
            <a:off x="6958012" y="2286000"/>
            <a:ext cx="3581400" cy="3581400"/>
          </a:xfrm>
          <a:prstGeom prst="rect">
            <a:avLst/>
          </a:prstGeom>
        </p:spPr>
      </p:pic>
    </p:spTree>
    <p:extLst>
      <p:ext uri="{BB962C8B-B14F-4D97-AF65-F5344CB8AC3E}">
        <p14:creationId xmlns:p14="http://schemas.microsoft.com/office/powerpoint/2010/main" val="3258274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Grp="1" noChangeAspect="1"/>
          </p:cNvPicPr>
          <p:nvPr>
            <p:ph type="pic" idx="1"/>
          </p:nvPr>
        </p:nvPicPr>
        <p:blipFill>
          <a:blip r:embed="rId2"/>
          <a:srcRect t="8837" b="8837"/>
          <a:stretch>
            <a:fillRect/>
          </a:stretch>
        </p:blipFill>
        <p:spPr>
          <a:prstGeom prst="rect">
            <a:avLst/>
          </a:prstGeom>
        </p:spPr>
      </p:pic>
      <p:sp>
        <p:nvSpPr>
          <p:cNvPr id="7" name="Текст 6"/>
          <p:cNvSpPr>
            <a:spLocks noGrp="1"/>
          </p:cNvSpPr>
          <p:nvPr>
            <p:ph type="body" sz="half" idx="2"/>
          </p:nvPr>
        </p:nvSpPr>
        <p:spPr>
          <a:xfrm>
            <a:off x="723900" y="333375"/>
            <a:ext cx="3855720" cy="5534025"/>
          </a:xfrm>
        </p:spPr>
        <p:txBody>
          <a:bodyPr/>
          <a:lstStyle/>
          <a:p>
            <a:r>
              <a:rPr lang="uk-UA" b="1" i="1" dirty="0">
                <a:latin typeface="Cambria Math" panose="02040503050406030204" pitchFamily="18" charset="0"/>
                <a:ea typeface="Cambria Math" panose="02040503050406030204" pitchFamily="18" charset="0"/>
              </a:rPr>
              <a:t>«Шевченко не любить московське попівство не лише за похмурий рабський дух “</a:t>
            </a:r>
            <a:r>
              <a:rPr lang="uk-UA" b="1" i="1" dirty="0" err="1">
                <a:latin typeface="Cambria Math" panose="02040503050406030204" pitchFamily="18" charset="0"/>
                <a:ea typeface="Cambria Math" panose="02040503050406030204" pitchFamily="18" charset="0"/>
              </a:rPr>
              <a:t>візантійщини</a:t>
            </a:r>
            <a:r>
              <a:rPr lang="uk-UA" b="1" i="1" dirty="0">
                <a:latin typeface="Cambria Math" panose="02040503050406030204" pitchFamily="18" charset="0"/>
                <a:ea typeface="Cambria Math" panose="02040503050406030204" pitchFamily="18" charset="0"/>
              </a:rPr>
              <a:t>”, … тримання народу в духовній темряві. Адже це вже не була релігія його козацьких предків — із підпорядкуванням Київської митрополії Московському патріархату живий дух народної віри поступово втрачався, елементи демократичності в церковному устрої були витіснені бюрократичною централізацією церковного життя».</a:t>
            </a:r>
            <a:r>
              <a:rPr lang="uk-UA" dirty="0">
                <a:latin typeface="Cambria Math" panose="02040503050406030204" pitchFamily="18" charset="0"/>
                <a:ea typeface="Cambria Math" panose="02040503050406030204" pitchFamily="18" charset="0"/>
              </a:rPr>
              <a:t/>
            </a:r>
            <a:br>
              <a:rPr lang="uk-UA" dirty="0">
                <a:latin typeface="Cambria Math" panose="02040503050406030204" pitchFamily="18" charset="0"/>
                <a:ea typeface="Cambria Math" panose="02040503050406030204" pitchFamily="18" charset="0"/>
              </a:rPr>
            </a:br>
            <a:r>
              <a:rPr lang="uk-UA" dirty="0">
                <a:latin typeface="Cambria Math" panose="02040503050406030204" pitchFamily="18" charset="0"/>
                <a:ea typeface="Cambria Math" panose="02040503050406030204" pitchFamily="18" charset="0"/>
              </a:rPr>
              <a:t>Іван Дзюба</a:t>
            </a:r>
          </a:p>
        </p:txBody>
      </p:sp>
    </p:spTree>
    <p:extLst>
      <p:ext uri="{BB962C8B-B14F-4D97-AF65-F5344CB8AC3E}">
        <p14:creationId xmlns:p14="http://schemas.microsoft.com/office/powerpoint/2010/main" val="20806166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idx="1"/>
          </p:nvPr>
        </p:nvPicPr>
        <p:blipFill>
          <a:blip r:embed="rId2"/>
          <a:srcRect t="10695" b="10695"/>
          <a:stretch>
            <a:fillRect/>
          </a:stretch>
        </p:blipFill>
        <p:spPr>
          <a:xfrm>
            <a:off x="5532120" y="0"/>
            <a:ext cx="6659880" cy="6857999"/>
          </a:xfrm>
          <a:prstGeom prst="rect">
            <a:avLst/>
          </a:prstGeom>
        </p:spPr>
      </p:pic>
      <p:sp>
        <p:nvSpPr>
          <p:cNvPr id="6" name="Текст 5"/>
          <p:cNvSpPr>
            <a:spLocks noGrp="1"/>
          </p:cNvSpPr>
          <p:nvPr>
            <p:ph type="body" sz="half" idx="2"/>
          </p:nvPr>
        </p:nvSpPr>
        <p:spPr>
          <a:xfrm>
            <a:off x="723900" y="434340"/>
            <a:ext cx="3855720" cy="5433060"/>
          </a:xfrm>
        </p:spPr>
        <p:txBody>
          <a:bodyPr>
            <a:noAutofit/>
          </a:bodyPr>
          <a:lstStyle/>
          <a:p>
            <a:r>
              <a:rPr lang="uk-UA" sz="2400" dirty="0">
                <a:solidFill>
                  <a:srgbClr val="FFFF00"/>
                </a:solidFill>
                <a:latin typeface="Cambria Math" panose="02040503050406030204" pitchFamily="18" charset="0"/>
                <a:ea typeface="Cambria Math" panose="02040503050406030204" pitchFamily="18" charset="0"/>
              </a:rPr>
              <a:t>Для Шевченка Біблія — улюблена книга його дитинства. </a:t>
            </a:r>
            <a:r>
              <a:rPr lang="uk-UA" sz="2400" dirty="0">
                <a:solidFill>
                  <a:schemeClr val="bg1"/>
                </a:solidFill>
                <a:latin typeface="Cambria Math" panose="02040503050406030204" pitchFamily="18" charset="0"/>
                <a:ea typeface="Cambria Math" panose="02040503050406030204" pitchFamily="18" charset="0"/>
              </a:rPr>
              <a:t>Декотрі її частини, як Псалтир, він знав напам’ять. </a:t>
            </a:r>
            <a:r>
              <a:rPr lang="uk-UA" sz="2400" dirty="0">
                <a:solidFill>
                  <a:srgbClr val="FFFF00"/>
                </a:solidFill>
                <a:latin typeface="Cambria Math" panose="02040503050406030204" pitchFamily="18" charset="0"/>
                <a:ea typeface="Cambria Math" panose="02040503050406030204" pitchFamily="18" charset="0"/>
              </a:rPr>
              <a:t>Для поета Біблія — живе джерело особистих і суспільних переживань.</a:t>
            </a:r>
            <a:r>
              <a:rPr lang="uk-UA" sz="2400" dirty="0">
                <a:solidFill>
                  <a:schemeClr val="bg1"/>
                </a:solidFill>
                <a:latin typeface="Cambria Math" panose="02040503050406030204" pitchFamily="18" charset="0"/>
                <a:ea typeface="Cambria Math" panose="02040503050406030204" pitchFamily="18" charset="0"/>
              </a:rPr>
              <a:t> Його ставлення до неї було «живе, трепетне, закохане і виняткове», що підтверджують не лише його твори, а й листи та інші факти із життя.</a:t>
            </a:r>
          </a:p>
        </p:txBody>
      </p:sp>
    </p:spTree>
    <p:extLst>
      <p:ext uri="{BB962C8B-B14F-4D97-AF65-F5344CB8AC3E}">
        <p14:creationId xmlns:p14="http://schemas.microsoft.com/office/powerpoint/2010/main" val="1322351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uk-UA" sz="2400" dirty="0">
                <a:latin typeface="Cambria Math" panose="02040503050406030204" pitchFamily="18" charset="0"/>
                <a:ea typeface="Cambria Math" panose="02040503050406030204" pitchFamily="18" charset="0"/>
              </a:rPr>
              <a:t>Біблія зміцнила піднесений лад душі українського генія, дала велику міру його святому гнівові, його безмежній любові до рідного народу, його широкому братолюбству, його безкраїй печалі над теперішнім і незнищенній світлій надії на майбутнє.</a:t>
            </a:r>
          </a:p>
        </p:txBody>
      </p:sp>
      <p:pic>
        <p:nvPicPr>
          <p:cNvPr id="10" name="Объект 9"/>
          <p:cNvPicPr>
            <a:picLocks noGrp="1" noChangeAspect="1"/>
          </p:cNvPicPr>
          <p:nvPr>
            <p:ph sz="half" idx="2"/>
          </p:nvPr>
        </p:nvPicPr>
        <p:blipFill>
          <a:blip r:embed="rId2"/>
          <a:stretch>
            <a:fillRect/>
          </a:stretch>
        </p:blipFill>
        <p:spPr>
          <a:xfrm>
            <a:off x="1550744" y="2340864"/>
            <a:ext cx="3516555" cy="3959882"/>
          </a:xfrm>
          <a:prstGeom prst="rect">
            <a:avLst/>
          </a:prstGeom>
        </p:spPr>
      </p:pic>
      <p:pic>
        <p:nvPicPr>
          <p:cNvPr id="11" name="Объект 10"/>
          <p:cNvPicPr>
            <a:picLocks noGrp="1" noChangeAspect="1"/>
          </p:cNvPicPr>
          <p:nvPr>
            <p:ph sz="quarter" idx="4"/>
          </p:nvPr>
        </p:nvPicPr>
        <p:blipFill>
          <a:blip r:embed="rId3"/>
          <a:stretch>
            <a:fillRect/>
          </a:stretch>
        </p:blipFill>
        <p:spPr>
          <a:xfrm>
            <a:off x="6981826" y="2549484"/>
            <a:ext cx="3751262" cy="3751262"/>
          </a:xfrm>
          <a:prstGeom prst="rect">
            <a:avLst/>
          </a:prstGeom>
        </p:spPr>
      </p:pic>
    </p:spTree>
    <p:extLst>
      <p:ext uri="{BB962C8B-B14F-4D97-AF65-F5344CB8AC3E}">
        <p14:creationId xmlns:p14="http://schemas.microsoft.com/office/powerpoint/2010/main" val="11179678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p:cNvPicPr>
            <a:picLocks noGrp="1" noChangeAspect="1"/>
          </p:cNvPicPr>
          <p:nvPr>
            <p:ph idx="1"/>
          </p:nvPr>
        </p:nvPicPr>
        <p:blipFill>
          <a:blip r:embed="rId2"/>
          <a:stretch>
            <a:fillRect/>
          </a:stretch>
        </p:blipFill>
        <p:spPr>
          <a:xfrm>
            <a:off x="6267033" y="175260"/>
            <a:ext cx="5307172" cy="6539866"/>
          </a:xfrm>
          <a:prstGeom prst="rect">
            <a:avLst/>
          </a:prstGeom>
        </p:spPr>
      </p:pic>
      <p:sp>
        <p:nvSpPr>
          <p:cNvPr id="9" name="Текст 8"/>
          <p:cNvSpPr>
            <a:spLocks noGrp="1"/>
          </p:cNvSpPr>
          <p:nvPr>
            <p:ph type="body" sz="half" idx="2"/>
          </p:nvPr>
        </p:nvSpPr>
        <p:spPr>
          <a:xfrm>
            <a:off x="723900" y="175260"/>
            <a:ext cx="3855720" cy="5692140"/>
          </a:xfrm>
        </p:spPr>
        <p:txBody>
          <a:bodyPr>
            <a:noAutofit/>
          </a:bodyPr>
          <a:lstStyle/>
          <a:p>
            <a:r>
              <a:rPr lang="uk-UA" sz="2400" dirty="0">
                <a:solidFill>
                  <a:schemeClr val="bg1"/>
                </a:solidFill>
                <a:latin typeface="Cambria Math" panose="02040503050406030204" pitchFamily="18" charset="0"/>
                <a:ea typeface="Cambria Math" panose="02040503050406030204" pitchFamily="18" charset="0"/>
              </a:rPr>
              <a:t>Серед тисячі слів, рядків творів Тараса Шевченка духовність, те, що пов’язано із внутрішнім світом людини, її мораллю, думами, займала центральне місце. І на початках літературної діяльності, у пізніші роки і перед смертю поет не втрачав віри в Бога, весь час звертався до Нього за підтримкою. Так чинили герої його творів.</a:t>
            </a:r>
          </a:p>
        </p:txBody>
      </p:sp>
    </p:spTree>
    <p:extLst>
      <p:ext uri="{BB962C8B-B14F-4D97-AF65-F5344CB8AC3E}">
        <p14:creationId xmlns:p14="http://schemas.microsoft.com/office/powerpoint/2010/main" val="26362023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91174" y="371474"/>
            <a:ext cx="5829301" cy="6000751"/>
          </a:xfrm>
        </p:spPr>
        <p:txBody>
          <a:bodyPr>
            <a:normAutofit/>
          </a:bodyPr>
          <a:lstStyle/>
          <a:p>
            <a:pPr marL="0" indent="0">
              <a:buNone/>
            </a:pPr>
            <a:r>
              <a:rPr lang="ru-RU" sz="2800" dirty="0">
                <a:latin typeface="Cambria Math" panose="02040503050406030204" pitchFamily="18" charset="0"/>
                <a:ea typeface="Cambria Math" panose="02040503050406030204" pitchFamily="18" charset="0"/>
              </a:rPr>
              <a:t>У </a:t>
            </a:r>
            <a:r>
              <a:rPr lang="ru-RU" sz="2800" dirty="0" err="1">
                <a:latin typeface="Cambria Math" panose="02040503050406030204" pitchFamily="18" charset="0"/>
                <a:ea typeface="Cambria Math" panose="02040503050406030204" pitchFamily="18" charset="0"/>
              </a:rPr>
              <a:t>справжньої</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людини</a:t>
            </a:r>
            <a:r>
              <a:rPr lang="ru-RU" sz="2800" dirty="0">
                <a:latin typeface="Cambria Math" panose="02040503050406030204" pitchFamily="18" charset="0"/>
                <a:ea typeface="Cambria Math" panose="02040503050406030204" pitchFamily="18" charset="0"/>
              </a:rPr>
              <a:t> з </a:t>
            </a:r>
            <a:r>
              <a:rPr lang="ru-RU" sz="2800" dirty="0" err="1">
                <a:latin typeface="Cambria Math" panose="02040503050406030204" pitchFamily="18" charset="0"/>
                <a:ea typeface="Cambria Math" panose="02040503050406030204" pitchFamily="18" charset="0"/>
              </a:rPr>
              <a:t>її</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високими</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моральними</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якостями</a:t>
            </a:r>
            <a:r>
              <a:rPr lang="ru-RU" sz="2800" dirty="0">
                <a:latin typeface="Cambria Math" panose="02040503050406030204" pitchFamily="18" charset="0"/>
                <a:ea typeface="Cambria Math" panose="02040503050406030204" pitchFamily="18" charset="0"/>
              </a:rPr>
              <a:t> в </a:t>
            </a:r>
            <a:r>
              <a:rPr lang="ru-RU" sz="2800" dirty="0" err="1">
                <a:latin typeface="Cambria Math" panose="02040503050406030204" pitchFamily="18" charset="0"/>
                <a:ea typeface="Cambria Math" panose="02040503050406030204" pitchFamily="18" charset="0"/>
              </a:rPr>
              <a:t>літах</a:t>
            </a:r>
            <a:r>
              <a:rPr lang="ru-RU" sz="2800" dirty="0">
                <a:latin typeface="Cambria Math" panose="02040503050406030204" pitchFamily="18" charset="0"/>
                <a:ea typeface="Cambria Math" panose="02040503050406030204" pitchFamily="18" charset="0"/>
              </a:rPr>
              <a:t>, у </a:t>
            </a:r>
            <a:r>
              <a:rPr lang="ru-RU" sz="2800" dirty="0" err="1">
                <a:latin typeface="Cambria Math" panose="02040503050406030204" pitchFamily="18" charset="0"/>
                <a:ea typeface="Cambria Math" panose="02040503050406030204" pitchFamily="18" charset="0"/>
              </a:rPr>
              <a:t>місцях</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життя</a:t>
            </a:r>
            <a:r>
              <a:rPr lang="ru-RU" sz="2800" dirty="0">
                <a:latin typeface="Cambria Math" panose="02040503050406030204" pitchFamily="18" charset="0"/>
                <a:ea typeface="Cambria Math" panose="02040503050406030204" pitchFamily="18" charset="0"/>
              </a:rPr>
              <a:t> і </a:t>
            </a:r>
            <a:r>
              <a:rPr lang="ru-RU" sz="2800" dirty="0" err="1">
                <a:latin typeface="Cambria Math" panose="02040503050406030204" pitchFamily="18" charset="0"/>
                <a:ea typeface="Cambria Math" panose="02040503050406030204" pitchFamily="18" charset="0"/>
              </a:rPr>
              <a:t>праці</a:t>
            </a:r>
            <a:r>
              <a:rPr lang="ru-RU" sz="2800" dirty="0">
                <a:latin typeface="Cambria Math" panose="02040503050406030204" pitchFamily="18" charset="0"/>
                <a:ea typeface="Cambria Math" panose="02040503050406030204" pitchFamily="18" charset="0"/>
              </a:rPr>
              <a:t>, в </a:t>
            </a:r>
            <a:r>
              <a:rPr lang="ru-RU" sz="2800" dirty="0" err="1">
                <a:latin typeface="Cambria Math" panose="02040503050406030204" pitchFamily="18" charset="0"/>
                <a:ea typeface="Cambria Math" panose="02040503050406030204" pitchFamily="18" charset="0"/>
              </a:rPr>
              <a:t>маєтності</a:t>
            </a:r>
            <a:r>
              <a:rPr lang="ru-RU" sz="2800" dirty="0">
                <a:latin typeface="Cambria Math" panose="02040503050406030204" pitchFamily="18" charset="0"/>
                <a:ea typeface="Cambria Math" panose="02040503050406030204" pitchFamily="18" charset="0"/>
              </a:rPr>
              <a:t> не </a:t>
            </a:r>
            <a:r>
              <a:rPr lang="ru-RU" sz="2800" dirty="0" err="1">
                <a:latin typeface="Cambria Math" panose="02040503050406030204" pitchFamily="18" charset="0"/>
                <a:ea typeface="Cambria Math" panose="02040503050406030204" pitchFamily="18" charset="0"/>
              </a:rPr>
              <a:t>приводять</a:t>
            </a:r>
            <a:r>
              <a:rPr lang="ru-RU" sz="2800" dirty="0">
                <a:latin typeface="Cambria Math" panose="02040503050406030204" pitchFamily="18" charset="0"/>
                <a:ea typeface="Cambria Math" panose="02040503050406030204" pitchFamily="18" charset="0"/>
              </a:rPr>
              <a:t> до </a:t>
            </a:r>
            <a:r>
              <a:rPr lang="ru-RU" sz="2800" dirty="0" err="1">
                <a:latin typeface="Cambria Math" panose="02040503050406030204" pitchFamily="18" charset="0"/>
                <a:ea typeface="Cambria Math" panose="02040503050406030204" pitchFamily="18" charset="0"/>
              </a:rPr>
              <a:t>змін</a:t>
            </a:r>
            <a:r>
              <a:rPr lang="ru-RU" sz="2800" dirty="0">
                <a:latin typeface="Cambria Math" panose="02040503050406030204" pitchFamily="18" charset="0"/>
                <a:ea typeface="Cambria Math" panose="02040503050406030204" pitchFamily="18" charset="0"/>
              </a:rPr>
              <a:t> у </a:t>
            </a:r>
            <a:r>
              <a:rPr lang="ru-RU" sz="2800" dirty="0" err="1">
                <a:latin typeface="Cambria Math" panose="02040503050406030204" pitchFamily="18" charset="0"/>
                <a:ea typeface="Cambria Math" panose="02040503050406030204" pitchFamily="18" charset="0"/>
              </a:rPr>
              <a:t>її</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духовності</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Духовний</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світ</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незмінний</a:t>
            </a:r>
            <a:r>
              <a:rPr lang="ru-RU" sz="2800" dirty="0">
                <a:latin typeface="Cambria Math" panose="02040503050406030204" pitchFamily="18" charset="0"/>
                <a:ea typeface="Cambria Math" panose="02040503050406030204" pitchFamily="18" charset="0"/>
              </a:rPr>
              <a:t>, </a:t>
            </a:r>
            <a:r>
              <a:rPr lang="ru-RU" sz="2800" dirty="0" err="1">
                <a:latin typeface="Cambria Math" panose="02040503050406030204" pitchFamily="18" charset="0"/>
                <a:ea typeface="Cambria Math" panose="02040503050406030204" pitchFamily="18" charset="0"/>
              </a:rPr>
              <a:t>стійкий</a:t>
            </a:r>
            <a:r>
              <a:rPr lang="ru-RU" sz="2800" dirty="0">
                <a:latin typeface="Cambria Math" panose="02040503050406030204" pitchFamily="18" charset="0"/>
                <a:ea typeface="Cambria Math" panose="02040503050406030204" pitchFamily="18" charset="0"/>
              </a:rPr>
              <a:t>. У </a:t>
            </a:r>
            <a:r>
              <a:rPr lang="ru-RU" sz="2800" dirty="0" err="1">
                <a:latin typeface="Cambria Math" panose="02040503050406030204" pitchFamily="18" charset="0"/>
                <a:ea typeface="Cambria Math" panose="02040503050406030204" pitchFamily="18" charset="0"/>
              </a:rPr>
              <a:t>цьому</a:t>
            </a:r>
            <a:r>
              <a:rPr lang="ru-RU" sz="2800" dirty="0">
                <a:latin typeface="Cambria Math" panose="02040503050406030204" pitchFamily="18" charset="0"/>
                <a:ea typeface="Cambria Math" panose="02040503050406030204" pitchFamily="18" charset="0"/>
              </a:rPr>
              <a:t> вся </a:t>
            </a:r>
            <a:r>
              <a:rPr lang="ru-RU" sz="2800" dirty="0" err="1">
                <a:latin typeface="Cambria Math" panose="02040503050406030204" pitchFamily="18" charset="0"/>
                <a:ea typeface="Cambria Math" panose="02040503050406030204" pitchFamily="18" charset="0"/>
              </a:rPr>
              <a:t>цінність</a:t>
            </a:r>
            <a:r>
              <a:rPr lang="ru-RU" sz="2800" dirty="0">
                <a:latin typeface="Cambria Math" panose="02040503050406030204" pitchFamily="18" charset="0"/>
                <a:ea typeface="Cambria Math" panose="02040503050406030204" pitchFamily="18" charset="0"/>
              </a:rPr>
              <a:t>, сила і </a:t>
            </a:r>
            <a:r>
              <a:rPr lang="ru-RU" sz="2800" dirty="0" err="1">
                <a:latin typeface="Cambria Math" panose="02040503050406030204" pitchFamily="18" charset="0"/>
                <a:ea typeface="Cambria Math" panose="02040503050406030204" pitchFamily="18" charset="0"/>
              </a:rPr>
              <a:t>святість</a:t>
            </a:r>
            <a:r>
              <a:rPr lang="ru-RU" sz="2800" dirty="0">
                <a:latin typeface="Cambria Math" panose="02040503050406030204" pitchFamily="18" charset="0"/>
                <a:ea typeface="Cambria Math" panose="02040503050406030204" pitchFamily="18" charset="0"/>
              </a:rPr>
              <a:t>. </a:t>
            </a:r>
            <a:r>
              <a:rPr lang="ru-RU" sz="2800" dirty="0">
                <a:solidFill>
                  <a:srgbClr val="C00000"/>
                </a:solidFill>
                <a:latin typeface="Cambria Math" panose="02040503050406030204" pitchFamily="18" charset="0"/>
                <a:ea typeface="Cambria Math" panose="02040503050406030204" pitchFamily="18" charset="0"/>
              </a:rPr>
              <a:t>Поет </a:t>
            </a:r>
            <a:r>
              <a:rPr lang="ru-RU" sz="2800" dirty="0" err="1">
                <a:solidFill>
                  <a:srgbClr val="C00000"/>
                </a:solidFill>
                <a:latin typeface="Cambria Math" panose="02040503050406030204" pitchFamily="18" charset="0"/>
                <a:ea typeface="Cambria Math" panose="02040503050406030204" pitchFamily="18" charset="0"/>
              </a:rPr>
              <a:t>знає</a:t>
            </a:r>
            <a:r>
              <a:rPr lang="ru-RU" sz="2800" dirty="0">
                <a:solidFill>
                  <a:srgbClr val="C00000"/>
                </a:solidFill>
                <a:latin typeface="Cambria Math" panose="02040503050406030204" pitchFamily="18" charset="0"/>
                <a:ea typeface="Cambria Math" panose="02040503050406030204" pitchFamily="18" charset="0"/>
              </a:rPr>
              <a:t>: те, </a:t>
            </a:r>
            <a:r>
              <a:rPr lang="ru-RU" sz="2800" dirty="0" err="1">
                <a:solidFill>
                  <a:srgbClr val="C00000"/>
                </a:solidFill>
                <a:latin typeface="Cambria Math" panose="02040503050406030204" pitchFamily="18" charset="0"/>
                <a:ea typeface="Cambria Math" panose="02040503050406030204" pitchFamily="18" charset="0"/>
              </a:rPr>
              <a:t>що</a:t>
            </a:r>
            <a:r>
              <a:rPr lang="ru-RU" sz="2800" dirty="0">
                <a:solidFill>
                  <a:srgbClr val="C00000"/>
                </a:solidFill>
                <a:latin typeface="Cambria Math" panose="02040503050406030204" pitchFamily="18" charset="0"/>
                <a:ea typeface="Cambria Math" panose="02040503050406030204" pitchFamily="18" charset="0"/>
              </a:rPr>
              <a:t> </a:t>
            </a:r>
            <a:r>
              <a:rPr lang="ru-RU" sz="2800" dirty="0" err="1">
                <a:solidFill>
                  <a:srgbClr val="C00000"/>
                </a:solidFill>
                <a:latin typeface="Cambria Math" panose="02040503050406030204" pitchFamily="18" charset="0"/>
                <a:ea typeface="Cambria Math" panose="02040503050406030204" pitchFamily="18" charset="0"/>
              </a:rPr>
              <a:t>сталося</a:t>
            </a:r>
            <a:r>
              <a:rPr lang="ru-RU" sz="2800" dirty="0">
                <a:solidFill>
                  <a:srgbClr val="C00000"/>
                </a:solidFill>
                <a:latin typeface="Cambria Math" panose="02040503050406030204" pitchFamily="18" charset="0"/>
                <a:ea typeface="Cambria Math" panose="02040503050406030204" pitchFamily="18" charset="0"/>
              </a:rPr>
              <a:t>, – </a:t>
            </a:r>
            <a:r>
              <a:rPr lang="ru-RU" sz="2800" dirty="0" err="1">
                <a:solidFill>
                  <a:srgbClr val="C00000"/>
                </a:solidFill>
                <a:latin typeface="Cambria Math" panose="02040503050406030204" pitchFamily="18" charset="0"/>
                <a:ea typeface="Cambria Math" panose="02040503050406030204" pitchFamily="18" charset="0"/>
              </a:rPr>
              <a:t>це</a:t>
            </a:r>
            <a:r>
              <a:rPr lang="ru-RU" sz="2800" dirty="0">
                <a:solidFill>
                  <a:srgbClr val="C00000"/>
                </a:solidFill>
                <a:latin typeface="Cambria Math" panose="02040503050406030204" pitchFamily="18" charset="0"/>
                <a:ea typeface="Cambria Math" panose="02040503050406030204" pitchFamily="18" charset="0"/>
              </a:rPr>
              <a:t> не </a:t>
            </a:r>
            <a:r>
              <a:rPr lang="ru-RU" sz="2800" dirty="0" err="1">
                <a:solidFill>
                  <a:srgbClr val="C00000"/>
                </a:solidFill>
                <a:latin typeface="Cambria Math" panose="02040503050406030204" pitchFamily="18" charset="0"/>
                <a:ea typeface="Cambria Math" panose="02040503050406030204" pitchFamily="18" charset="0"/>
              </a:rPr>
              <a:t>провина</a:t>
            </a:r>
            <a:r>
              <a:rPr lang="ru-RU" sz="2800" dirty="0">
                <a:solidFill>
                  <a:srgbClr val="C00000"/>
                </a:solidFill>
                <a:latin typeface="Cambria Math" panose="02040503050406030204" pitchFamily="18" charset="0"/>
                <a:ea typeface="Cambria Math" panose="02040503050406030204" pitchFamily="18" charset="0"/>
              </a:rPr>
              <a:t> Бога. Так </a:t>
            </a:r>
            <a:r>
              <a:rPr lang="ru-RU" sz="2800" dirty="0" err="1">
                <a:solidFill>
                  <a:srgbClr val="C00000"/>
                </a:solidFill>
                <a:latin typeface="Cambria Math" panose="02040503050406030204" pitchFamily="18" charset="0"/>
                <a:ea typeface="Cambria Math" panose="02040503050406030204" pitchFamily="18" charset="0"/>
              </a:rPr>
              <a:t>зробили</a:t>
            </a:r>
            <a:r>
              <a:rPr lang="ru-RU" sz="2800" dirty="0">
                <a:solidFill>
                  <a:srgbClr val="C00000"/>
                </a:solidFill>
                <a:latin typeface="Cambria Math" panose="02040503050406030204" pitchFamily="18" charset="0"/>
                <a:ea typeface="Cambria Math" panose="02040503050406030204" pitchFamily="18" charset="0"/>
              </a:rPr>
              <a:t> </a:t>
            </a:r>
            <a:r>
              <a:rPr lang="ru-RU" sz="2800" dirty="0" err="1">
                <a:solidFill>
                  <a:srgbClr val="C00000"/>
                </a:solidFill>
                <a:latin typeface="Cambria Math" panose="02040503050406030204" pitchFamily="18" charset="0"/>
                <a:ea typeface="Cambria Math" panose="02040503050406030204" pitchFamily="18" charset="0"/>
              </a:rPr>
              <a:t>злії</a:t>
            </a:r>
            <a:r>
              <a:rPr lang="ru-RU" sz="2800" dirty="0">
                <a:solidFill>
                  <a:srgbClr val="C00000"/>
                </a:solidFill>
                <a:latin typeface="Cambria Math" panose="02040503050406030204" pitchFamily="18" charset="0"/>
                <a:ea typeface="Cambria Math" panose="02040503050406030204" pitchFamily="18" charset="0"/>
              </a:rPr>
              <a:t> люди, на них і треба </a:t>
            </a:r>
            <a:r>
              <a:rPr lang="ru-RU" sz="2800" dirty="0" err="1">
                <a:solidFill>
                  <a:srgbClr val="C00000"/>
                </a:solidFill>
                <a:latin typeface="Cambria Math" panose="02040503050406030204" pitchFamily="18" charset="0"/>
                <a:ea typeface="Cambria Math" panose="02040503050406030204" pitchFamily="18" charset="0"/>
              </a:rPr>
              <a:t>нарікати</a:t>
            </a:r>
            <a:r>
              <a:rPr lang="ru-RU" sz="2800" dirty="0">
                <a:solidFill>
                  <a:srgbClr val="C00000"/>
                </a:solidFill>
                <a:latin typeface="Cambria Math" panose="02040503050406030204" pitchFamily="18" charset="0"/>
                <a:ea typeface="Cambria Math" panose="02040503050406030204" pitchFamily="18" charset="0"/>
              </a:rPr>
              <a:t>.</a:t>
            </a:r>
            <a:endParaRPr lang="uk-UA" sz="2800" dirty="0">
              <a:solidFill>
                <a:srgbClr val="C00000"/>
              </a:solidFill>
              <a:latin typeface="Cambria Math" panose="02040503050406030204" pitchFamily="18" charset="0"/>
              <a:ea typeface="Cambria Math" panose="02040503050406030204" pitchFamily="18" charset="0"/>
            </a:endParaRPr>
          </a:p>
        </p:txBody>
      </p:sp>
      <p:pic>
        <p:nvPicPr>
          <p:cNvPr id="4" name="Рисунок 3"/>
          <p:cNvPicPr>
            <a:picLocks noChangeAspect="1"/>
          </p:cNvPicPr>
          <p:nvPr/>
        </p:nvPicPr>
        <p:blipFill>
          <a:blip r:embed="rId2"/>
          <a:stretch>
            <a:fillRect/>
          </a:stretch>
        </p:blipFill>
        <p:spPr>
          <a:xfrm>
            <a:off x="1009650" y="297180"/>
            <a:ext cx="4133850" cy="6209646"/>
          </a:xfrm>
          <a:prstGeom prst="rect">
            <a:avLst/>
          </a:prstGeom>
        </p:spPr>
      </p:pic>
    </p:spTree>
    <p:extLst>
      <p:ext uri="{BB962C8B-B14F-4D97-AF65-F5344CB8AC3E}">
        <p14:creationId xmlns:p14="http://schemas.microsoft.com/office/powerpoint/2010/main" val="2636071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600" dirty="0">
                <a:latin typeface="Cambria Math" panose="02040503050406030204" pitchFamily="18" charset="0"/>
                <a:ea typeface="Cambria Math" panose="02040503050406030204" pitchFamily="18" charset="0"/>
              </a:rPr>
              <a:t>«Не </a:t>
            </a:r>
            <a:r>
              <a:rPr lang="ru-RU" sz="3600" dirty="0" err="1">
                <a:latin typeface="Cambria Math" panose="02040503050406030204" pitchFamily="18" charset="0"/>
                <a:ea typeface="Cambria Math" panose="02040503050406030204" pitchFamily="18" charset="0"/>
              </a:rPr>
              <a:t>нарікаю</a:t>
            </a:r>
            <a:r>
              <a:rPr lang="ru-RU" sz="3600" dirty="0">
                <a:latin typeface="Cambria Math" panose="02040503050406030204" pitchFamily="18" charset="0"/>
                <a:ea typeface="Cambria Math" panose="02040503050406030204" pitchFamily="18" charset="0"/>
              </a:rPr>
              <a:t> я на Бога», — </a:t>
            </a:r>
            <a:r>
              <a:rPr lang="ru-RU" sz="3600" dirty="0" err="1">
                <a:latin typeface="Cambria Math" panose="02040503050406030204" pitchFamily="18" charset="0"/>
                <a:ea typeface="Cambria Math" panose="02040503050406030204" pitchFamily="18" charset="0"/>
              </a:rPr>
              <a:t>читаємо</a:t>
            </a:r>
            <a:r>
              <a:rPr lang="ru-RU" sz="3600" dirty="0">
                <a:latin typeface="Cambria Math" panose="02040503050406030204" pitchFamily="18" charset="0"/>
                <a:ea typeface="Cambria Math" panose="02040503050406030204" pitchFamily="18" charset="0"/>
              </a:rPr>
              <a:t> у </a:t>
            </a:r>
            <a:r>
              <a:rPr lang="ru-RU" sz="3600" dirty="0" err="1">
                <a:latin typeface="Cambria Math" panose="02040503050406030204" pitchFamily="18" charset="0"/>
                <a:ea typeface="Cambria Math" panose="02040503050406030204" pitchFamily="18" charset="0"/>
              </a:rPr>
              <a:t>вірші</a:t>
            </a:r>
            <a:r>
              <a:rPr lang="ru-RU" sz="3600" dirty="0">
                <a:latin typeface="Cambria Math" panose="02040503050406030204" pitchFamily="18" charset="0"/>
                <a:ea typeface="Cambria Math" panose="02040503050406030204" pitchFamily="18" charset="0"/>
              </a:rPr>
              <a:t>. А </a:t>
            </a:r>
            <a:r>
              <a:rPr lang="ru-RU" sz="3600" dirty="0" err="1">
                <a:latin typeface="Cambria Math" panose="02040503050406030204" pitchFamily="18" charset="0"/>
                <a:ea typeface="Cambria Math" panose="02040503050406030204" pitchFamily="18" charset="0"/>
              </a:rPr>
              <a:t>він</a:t>
            </a:r>
            <a:r>
              <a:rPr lang="ru-RU" sz="3600" dirty="0">
                <a:latin typeface="Cambria Math" panose="02040503050406030204" pitchFamily="18" charset="0"/>
                <a:ea typeface="Cambria Math" panose="02040503050406030204" pitchFamily="18" charset="0"/>
              </a:rPr>
              <a:t> </a:t>
            </a:r>
            <a:r>
              <a:rPr lang="ru-RU" sz="3600" dirty="0" err="1">
                <a:latin typeface="Cambria Math" panose="02040503050406030204" pitchFamily="18" charset="0"/>
                <a:ea typeface="Cambria Math" panose="02040503050406030204" pitchFamily="18" charset="0"/>
              </a:rPr>
              <a:t>писався</a:t>
            </a:r>
            <a:r>
              <a:rPr lang="ru-RU" sz="3600" dirty="0">
                <a:latin typeface="Cambria Math" panose="02040503050406030204" pitchFamily="18" charset="0"/>
                <a:ea typeface="Cambria Math" panose="02040503050406030204" pitchFamily="18" charset="0"/>
              </a:rPr>
              <a:t> за </a:t>
            </a:r>
            <a:r>
              <a:rPr lang="ru-RU" sz="3600" dirty="0" err="1">
                <a:latin typeface="Cambria Math" panose="02040503050406030204" pitchFamily="18" charset="0"/>
                <a:ea typeface="Cambria Math" panose="02040503050406030204" pitchFamily="18" charset="0"/>
              </a:rPr>
              <a:t>рік</a:t>
            </a:r>
            <a:r>
              <a:rPr lang="ru-RU" sz="3600" dirty="0">
                <a:latin typeface="Cambria Math" panose="02040503050406030204" pitchFamily="18" charset="0"/>
                <a:ea typeface="Cambria Math" panose="02040503050406030204" pitchFamily="18" charset="0"/>
              </a:rPr>
              <a:t> до </a:t>
            </a:r>
            <a:r>
              <a:rPr lang="ru-RU" sz="3600" dirty="0" err="1">
                <a:latin typeface="Cambria Math" panose="02040503050406030204" pitchFamily="18" charset="0"/>
                <a:ea typeface="Cambria Math" panose="02040503050406030204" pitchFamily="18" charset="0"/>
              </a:rPr>
              <a:t>смерті</a:t>
            </a:r>
            <a:r>
              <a:rPr lang="ru-RU" sz="3600" dirty="0">
                <a:latin typeface="Cambria Math" panose="02040503050406030204" pitchFamily="18" charset="0"/>
                <a:ea typeface="Cambria Math" panose="02040503050406030204" pitchFamily="18" charset="0"/>
              </a:rPr>
              <a:t> – у 1860-му.</a:t>
            </a:r>
            <a:endParaRPr lang="uk-UA" sz="3600" dirty="0">
              <a:latin typeface="Cambria Math" panose="02040503050406030204" pitchFamily="18" charset="0"/>
              <a:ea typeface="Cambria Math" panose="02040503050406030204" pitchFamily="18" charset="0"/>
            </a:endParaRPr>
          </a:p>
        </p:txBody>
      </p:sp>
      <p:pic>
        <p:nvPicPr>
          <p:cNvPr id="7" name="Объект 6"/>
          <p:cNvPicPr>
            <a:picLocks noGrp="1" noChangeAspect="1"/>
          </p:cNvPicPr>
          <p:nvPr>
            <p:ph sz="half" idx="1"/>
          </p:nvPr>
        </p:nvPicPr>
        <p:blipFill>
          <a:blip r:embed="rId2"/>
          <a:stretch>
            <a:fillRect/>
          </a:stretch>
        </p:blipFill>
        <p:spPr>
          <a:xfrm>
            <a:off x="2331006" y="2286000"/>
            <a:ext cx="2529363" cy="3581400"/>
          </a:xfrm>
          <a:prstGeom prst="rect">
            <a:avLst/>
          </a:prstGeom>
        </p:spPr>
      </p:pic>
      <p:pic>
        <p:nvPicPr>
          <p:cNvPr id="8" name="Объект 7"/>
          <p:cNvPicPr>
            <a:picLocks noGrp="1" noChangeAspect="1"/>
          </p:cNvPicPr>
          <p:nvPr>
            <p:ph sz="half" idx="2"/>
          </p:nvPr>
        </p:nvPicPr>
        <p:blipFill>
          <a:blip r:embed="rId3"/>
          <a:stretch>
            <a:fillRect/>
          </a:stretch>
        </p:blipFill>
        <p:spPr>
          <a:xfrm>
            <a:off x="7291543" y="2286000"/>
            <a:ext cx="2914339" cy="3581400"/>
          </a:xfrm>
          <a:prstGeom prst="rect">
            <a:avLst/>
          </a:prstGeom>
        </p:spPr>
      </p:pic>
    </p:spTree>
    <p:extLst>
      <p:ext uri="{BB962C8B-B14F-4D97-AF65-F5344CB8AC3E}">
        <p14:creationId xmlns:p14="http://schemas.microsoft.com/office/powerpoint/2010/main" val="41276913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lvl="0"/>
            <a:r>
              <a:rPr lang="uk-UA" altLang="uk-UA" sz="2700" dirty="0">
                <a:solidFill>
                  <a:schemeClr val="tx1"/>
                </a:solidFill>
                <a:latin typeface="Cambria Math" panose="02040503050406030204" pitchFamily="18" charset="0"/>
                <a:ea typeface="Cambria Math" panose="02040503050406030204" pitchFamily="18" charset="0"/>
              </a:rPr>
              <a:t>Читаючи твори Кобзаря, переконуєшся, як високо цінував поет духовність, якою непідкупною вона була, як щоразу радів, що є нерозлучним із Богом. Таку думку стверджують рядки поезії</a:t>
            </a:r>
            <a:r>
              <a:rPr lang="uk-UA" altLang="uk-UA" dirty="0">
                <a:solidFill>
                  <a:schemeClr val="tx1"/>
                </a:solidFill>
                <a:latin typeface="Cambria Math" panose="02040503050406030204" pitchFamily="18" charset="0"/>
                <a:ea typeface="Cambria Math" panose="02040503050406030204" pitchFamily="18" charset="0"/>
              </a:rPr>
              <a:t>:</a:t>
            </a:r>
            <a:r>
              <a:rPr lang="uk-UA" altLang="uk-UA" sz="2400" dirty="0">
                <a:solidFill>
                  <a:schemeClr val="tx1"/>
                </a:solidFill>
                <a:latin typeface="Cambria Math" panose="02040503050406030204" pitchFamily="18" charset="0"/>
                <a:ea typeface="Cambria Math" panose="02040503050406030204" pitchFamily="18" charset="0"/>
              </a:rPr>
              <a:t/>
            </a:r>
            <a:br>
              <a:rPr lang="uk-UA" altLang="uk-UA" sz="2400" dirty="0">
                <a:solidFill>
                  <a:schemeClr val="tx1"/>
                </a:solidFill>
                <a:latin typeface="Cambria Math" panose="02040503050406030204" pitchFamily="18" charset="0"/>
                <a:ea typeface="Cambria Math" panose="02040503050406030204" pitchFamily="18" charset="0"/>
              </a:rPr>
            </a:br>
            <a:endParaRPr lang="uk-UA" dirty="0">
              <a:solidFill>
                <a:schemeClr val="tx1"/>
              </a:solidFill>
              <a:latin typeface="Cambria Math" panose="02040503050406030204" pitchFamily="18" charset="0"/>
              <a:ea typeface="Cambria Math" panose="02040503050406030204" pitchFamily="18" charset="0"/>
            </a:endParaRPr>
          </a:p>
        </p:txBody>
      </p:sp>
      <p:pic>
        <p:nvPicPr>
          <p:cNvPr id="8" name="Объект 7"/>
          <p:cNvPicPr>
            <a:picLocks noGrp="1" noChangeAspect="1"/>
          </p:cNvPicPr>
          <p:nvPr>
            <p:ph sz="half" idx="2"/>
          </p:nvPr>
        </p:nvPicPr>
        <p:blipFill>
          <a:blip r:embed="rId2"/>
          <a:stretch>
            <a:fillRect/>
          </a:stretch>
        </p:blipFill>
        <p:spPr>
          <a:xfrm>
            <a:off x="4938099" y="2171700"/>
            <a:ext cx="2998161" cy="4394365"/>
          </a:xfrm>
          <a:prstGeom prst="rect">
            <a:avLst/>
          </a:prstGeom>
        </p:spPr>
      </p:pic>
      <p:sp>
        <p:nvSpPr>
          <p:cNvPr id="7" name="Rectangle 1"/>
          <p:cNvSpPr>
            <a:spLocks noGrp="1" noChangeArrowheads="1"/>
          </p:cNvSpPr>
          <p:nvPr>
            <p:ph sz="half" idx="1"/>
          </p:nvPr>
        </p:nvSpPr>
        <p:spPr bwMode="auto">
          <a:xfrm>
            <a:off x="1371600" y="2621428"/>
            <a:ext cx="356649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t>А я собі у бур</a:t>
            </a:r>
            <a:r>
              <a:rPr kumimoji="0" lang="en-US" altLang="uk-UA" sz="2400" b="0" i="0" u="none" strike="noStrike" cap="none" normalizeH="0" baseline="0" dirty="0" smtClean="0">
                <a:ln>
                  <a:noFill/>
                </a:ln>
                <a:solidFill>
                  <a:srgbClr val="C00000"/>
                </a:solidFill>
                <a:effectLst/>
                <a:latin typeface="Bahnschrift SemiBold SemiConden" panose="020B0502040204020203" pitchFamily="34" charset="0"/>
              </a:rPr>
              <a:t>’</a:t>
            </a:r>
            <a:r>
              <a:rPr kumimoji="0" lang="uk-UA" altLang="uk-UA" sz="2400" b="0" i="0" u="none" strike="noStrike" cap="none" normalizeH="0" baseline="0" dirty="0" err="1" smtClean="0">
                <a:ln>
                  <a:noFill/>
                </a:ln>
                <a:solidFill>
                  <a:srgbClr val="C00000"/>
                </a:solidFill>
                <a:effectLst/>
                <a:latin typeface="Bahnschrift SemiBold SemiConden" panose="020B0502040204020203" pitchFamily="34" charset="0"/>
              </a:rPr>
              <a:t>яні</a:t>
            </a:r>
            <a: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t/>
            </a:r>
            <a:b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br>
            <a: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t>Молюся Богу.</a:t>
            </a:r>
            <a:b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br>
            <a:r>
              <a:rPr kumimoji="0" lang="uk-UA" altLang="uk-UA" sz="2400" b="0" i="0" u="none" strike="noStrike" cap="none" normalizeH="0" baseline="0" dirty="0" smtClean="0">
                <a:ln>
                  <a:noFill/>
                </a:ln>
                <a:effectLst/>
                <a:latin typeface="Cambria Math" panose="02040503050406030204" pitchFamily="18" charset="0"/>
                <a:ea typeface="Cambria Math" panose="02040503050406030204" pitchFamily="18" charset="0"/>
              </a:rPr>
              <a:t>Привертають увагу й такі слова:</a:t>
            </a:r>
            <a:br>
              <a:rPr kumimoji="0" lang="uk-UA" altLang="uk-UA" sz="2400" b="0" i="0" u="none" strike="noStrike" cap="none" normalizeH="0" baseline="0" dirty="0" smtClean="0">
                <a:ln>
                  <a:noFill/>
                </a:ln>
                <a:effectLst/>
                <a:latin typeface="Cambria Math" panose="02040503050406030204" pitchFamily="18" charset="0"/>
                <a:ea typeface="Cambria Math" panose="02040503050406030204" pitchFamily="18" charset="0"/>
              </a:rPr>
            </a:br>
            <a: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t>Блукав собі, молився Богу</a:t>
            </a:r>
            <a:b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br>
            <a:r>
              <a:rPr kumimoji="0" lang="uk-UA" altLang="uk-UA" sz="2400" b="0" i="0" u="none" strike="noStrike" cap="none" normalizeH="0" baseline="0" dirty="0" smtClean="0">
                <a:ln>
                  <a:noFill/>
                </a:ln>
                <a:solidFill>
                  <a:srgbClr val="C00000"/>
                </a:solidFill>
                <a:effectLst/>
                <a:latin typeface="Bahnschrift SemiBold SemiConden" panose="020B0502040204020203" pitchFamily="34" charset="0"/>
              </a:rPr>
              <a:t>Та люте панство проклинав.</a:t>
            </a:r>
          </a:p>
        </p:txBody>
      </p:sp>
      <p:pic>
        <p:nvPicPr>
          <p:cNvPr id="9" name="Рисунок 8"/>
          <p:cNvPicPr>
            <a:picLocks noChangeAspect="1"/>
          </p:cNvPicPr>
          <p:nvPr/>
        </p:nvPicPr>
        <p:blipFill>
          <a:blip r:embed="rId3"/>
          <a:stretch>
            <a:fillRect/>
          </a:stretch>
        </p:blipFill>
        <p:spPr>
          <a:xfrm>
            <a:off x="8069888" y="2949657"/>
            <a:ext cx="4045912" cy="2634209"/>
          </a:xfrm>
          <a:prstGeom prst="rect">
            <a:avLst/>
          </a:prstGeom>
        </p:spPr>
      </p:pic>
    </p:spTree>
    <p:extLst>
      <p:ext uri="{BB962C8B-B14F-4D97-AF65-F5344CB8AC3E}">
        <p14:creationId xmlns:p14="http://schemas.microsoft.com/office/powerpoint/2010/main" val="3977940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stretch>
            <a:fillRect/>
          </a:stretch>
        </p:blipFill>
        <p:spPr>
          <a:xfrm>
            <a:off x="6256338" y="1319014"/>
            <a:ext cx="5211762" cy="3908821"/>
          </a:xfrm>
          <a:prstGeom prst="rect">
            <a:avLst/>
          </a:prstGeom>
        </p:spPr>
      </p:pic>
      <p:sp>
        <p:nvSpPr>
          <p:cNvPr id="6" name="Текст 5"/>
          <p:cNvSpPr>
            <a:spLocks noGrp="1"/>
          </p:cNvSpPr>
          <p:nvPr>
            <p:ph type="body" sz="half" idx="2"/>
          </p:nvPr>
        </p:nvSpPr>
        <p:spPr>
          <a:xfrm>
            <a:off x="685800" y="1599044"/>
            <a:ext cx="3855720" cy="3011056"/>
          </a:xfrm>
        </p:spPr>
        <p:txBody>
          <a:bodyPr>
            <a:noAutofit/>
          </a:bodyPr>
          <a:lstStyle/>
          <a:p>
            <a:r>
              <a:rPr lang="ru-RU" sz="2800" dirty="0" err="1">
                <a:solidFill>
                  <a:schemeClr val="bg1"/>
                </a:solidFill>
                <a:latin typeface="Cambria Math" panose="02040503050406030204" pitchFamily="18" charset="0"/>
                <a:ea typeface="Cambria Math" panose="02040503050406030204" pitchFamily="18" charset="0"/>
              </a:rPr>
              <a:t>Закликаючи</a:t>
            </a:r>
            <a:r>
              <a:rPr lang="ru-RU" sz="2800" dirty="0">
                <a:solidFill>
                  <a:schemeClr val="bg1"/>
                </a:solidFill>
                <a:latin typeface="Cambria Math" panose="02040503050406030204" pitchFamily="18" charset="0"/>
                <a:ea typeface="Cambria Math" panose="02040503050406030204" pitchFamily="18" charset="0"/>
              </a:rPr>
              <a:t> </a:t>
            </a:r>
            <a:r>
              <a:rPr lang="ru-RU" sz="2800" dirty="0" err="1">
                <a:solidFill>
                  <a:schemeClr val="bg1"/>
                </a:solidFill>
                <a:latin typeface="Cambria Math" panose="02040503050406030204" pitchFamily="18" charset="0"/>
                <a:ea typeface="Cambria Math" panose="02040503050406030204" pitchFamily="18" charset="0"/>
              </a:rPr>
              <a:t>поляків</a:t>
            </a:r>
            <a:r>
              <a:rPr lang="ru-RU" sz="2800" dirty="0">
                <a:solidFill>
                  <a:schemeClr val="bg1"/>
                </a:solidFill>
                <a:latin typeface="Cambria Math" panose="02040503050406030204" pitchFamily="18" charset="0"/>
                <a:ea typeface="Cambria Math" panose="02040503050406030204" pitchFamily="18" charset="0"/>
              </a:rPr>
              <a:t> до </a:t>
            </a:r>
            <a:r>
              <a:rPr lang="ru-RU" sz="2800" dirty="0" err="1">
                <a:solidFill>
                  <a:schemeClr val="bg1"/>
                </a:solidFill>
                <a:latin typeface="Cambria Math" panose="02040503050406030204" pitchFamily="18" charset="0"/>
                <a:ea typeface="Cambria Math" panose="02040503050406030204" pitchFamily="18" charset="0"/>
              </a:rPr>
              <a:t>щирої</a:t>
            </a:r>
            <a:r>
              <a:rPr lang="ru-RU" sz="2800" dirty="0">
                <a:solidFill>
                  <a:schemeClr val="bg1"/>
                </a:solidFill>
                <a:latin typeface="Cambria Math" panose="02040503050406030204" pitchFamily="18" charset="0"/>
                <a:ea typeface="Cambria Math" panose="02040503050406030204" pitchFamily="18" charset="0"/>
              </a:rPr>
              <a:t> </a:t>
            </a:r>
            <a:r>
              <a:rPr lang="ru-RU" sz="2800" dirty="0" err="1">
                <a:solidFill>
                  <a:schemeClr val="bg1"/>
                </a:solidFill>
                <a:latin typeface="Cambria Math" panose="02040503050406030204" pitchFamily="18" charset="0"/>
                <a:ea typeface="Cambria Math" panose="02040503050406030204" pitchFamily="18" charset="0"/>
              </a:rPr>
              <a:t>дружби</a:t>
            </a:r>
            <a:r>
              <a:rPr lang="ru-RU" sz="2800" dirty="0">
                <a:solidFill>
                  <a:schemeClr val="bg1"/>
                </a:solidFill>
                <a:latin typeface="Cambria Math" panose="02040503050406030204" pitchFamily="18" charset="0"/>
                <a:ea typeface="Cambria Math" panose="02040503050406030204" pitchFamily="18" charset="0"/>
              </a:rPr>
              <a:t> з </a:t>
            </a:r>
            <a:r>
              <a:rPr lang="ru-RU" sz="2800" dirty="0" err="1">
                <a:solidFill>
                  <a:schemeClr val="bg1"/>
                </a:solidFill>
                <a:latin typeface="Cambria Math" panose="02040503050406030204" pitchFamily="18" charset="0"/>
                <a:ea typeface="Cambria Math" panose="02040503050406030204" pitchFamily="18" charset="0"/>
              </a:rPr>
              <a:t>українцями</a:t>
            </a:r>
            <a:r>
              <a:rPr lang="ru-RU" sz="2800" dirty="0">
                <a:solidFill>
                  <a:schemeClr val="bg1"/>
                </a:solidFill>
                <a:latin typeface="Cambria Math" panose="02040503050406030204" pitchFamily="18" charset="0"/>
                <a:ea typeface="Cambria Math" panose="02040503050406030204" pitchFamily="18" charset="0"/>
              </a:rPr>
              <a:t>, Тарас Григорович </a:t>
            </a:r>
            <a:r>
              <a:rPr lang="ru-RU" sz="2800" dirty="0" err="1">
                <a:solidFill>
                  <a:schemeClr val="bg1"/>
                </a:solidFill>
                <a:latin typeface="Cambria Math" panose="02040503050406030204" pitchFamily="18" charset="0"/>
                <a:ea typeface="Cambria Math" panose="02040503050406030204" pitchFamily="18" charset="0"/>
              </a:rPr>
              <a:t>хоче</a:t>
            </a:r>
            <a:r>
              <a:rPr lang="ru-RU" sz="2800" dirty="0">
                <a:solidFill>
                  <a:schemeClr val="bg1"/>
                </a:solidFill>
                <a:latin typeface="Cambria Math" panose="02040503050406030204" pitchFamily="18" charset="0"/>
                <a:ea typeface="Cambria Math" panose="02040503050406030204" pitchFamily="18" charset="0"/>
              </a:rPr>
              <a:t>, </a:t>
            </a:r>
            <a:r>
              <a:rPr lang="ru-RU" sz="2800" dirty="0" err="1">
                <a:solidFill>
                  <a:schemeClr val="bg1"/>
                </a:solidFill>
                <a:latin typeface="Cambria Math" panose="02040503050406030204" pitchFamily="18" charset="0"/>
                <a:ea typeface="Cambria Math" panose="02040503050406030204" pitchFamily="18" charset="0"/>
              </a:rPr>
              <a:t>аби</a:t>
            </a:r>
            <a:r>
              <a:rPr lang="ru-RU" sz="2800" dirty="0">
                <a:solidFill>
                  <a:schemeClr val="bg1"/>
                </a:solidFill>
                <a:latin typeface="Cambria Math" panose="02040503050406030204" pitchFamily="18" charset="0"/>
                <a:ea typeface="Cambria Math" panose="02040503050406030204" pitchFamily="18" charset="0"/>
              </a:rPr>
              <a:t> </a:t>
            </a:r>
            <a:r>
              <a:rPr lang="ru-RU" sz="2800" dirty="0">
                <a:solidFill>
                  <a:srgbClr val="FFFF00"/>
                </a:solidFill>
                <a:latin typeface="Cambria Math" panose="02040503050406030204" pitchFamily="18" charset="0"/>
                <a:ea typeface="Cambria Math" panose="02040503050406030204" pitchFamily="18" charset="0"/>
              </a:rPr>
              <a:t>«</a:t>
            </a:r>
            <a:r>
              <a:rPr lang="ru-RU" sz="2800" dirty="0" err="1">
                <a:solidFill>
                  <a:srgbClr val="FFFF00"/>
                </a:solidFill>
                <a:latin typeface="Cambria Math" panose="02040503050406030204" pitchFamily="18" charset="0"/>
                <a:ea typeface="Cambria Math" panose="02040503050406030204" pitchFamily="18" charset="0"/>
              </a:rPr>
              <a:t>іменем</a:t>
            </a:r>
            <a:r>
              <a:rPr lang="ru-RU" sz="2800" dirty="0">
                <a:solidFill>
                  <a:srgbClr val="FFFF00"/>
                </a:solidFill>
                <a:latin typeface="Cambria Math" panose="02040503050406030204" pitchFamily="18" charset="0"/>
                <a:ea typeface="Cambria Math" panose="02040503050406030204" pitchFamily="18" charset="0"/>
              </a:rPr>
              <a:t> Христа» </a:t>
            </a:r>
            <a:r>
              <a:rPr lang="ru-RU" sz="2800" dirty="0" err="1">
                <a:solidFill>
                  <a:srgbClr val="FFFF00"/>
                </a:solidFill>
                <a:latin typeface="Cambria Math" panose="02040503050406030204" pitchFamily="18" charset="0"/>
                <a:ea typeface="Cambria Math" panose="02040503050406030204" pitchFamily="18" charset="0"/>
              </a:rPr>
              <a:t>оновити</a:t>
            </a:r>
            <a:r>
              <a:rPr lang="ru-RU" sz="2800" dirty="0">
                <a:solidFill>
                  <a:srgbClr val="FFFF00"/>
                </a:solidFill>
                <a:latin typeface="Cambria Math" panose="02040503050406030204" pitchFamily="18" charset="0"/>
                <a:ea typeface="Cambria Math" panose="02040503050406030204" pitchFamily="18" charset="0"/>
              </a:rPr>
              <a:t> «наш тихий рай» </a:t>
            </a:r>
            <a:r>
              <a:rPr lang="ru-RU" sz="2800" dirty="0">
                <a:solidFill>
                  <a:schemeClr val="bg1"/>
                </a:solidFill>
                <a:latin typeface="Cambria Math" panose="02040503050406030204" pitchFamily="18" charset="0"/>
                <a:ea typeface="Cambria Math" panose="02040503050406030204" pitchFamily="18" charset="0"/>
              </a:rPr>
              <a:t>(«Полякам». 1850).</a:t>
            </a:r>
            <a:endParaRPr lang="uk-UA" sz="2800" dirty="0">
              <a:solidFill>
                <a:schemeClr val="bg1"/>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790657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1095375" y="266700"/>
            <a:ext cx="9601200" cy="1485900"/>
          </a:xfrm>
        </p:spPr>
        <p:txBody>
          <a:bodyPr>
            <a:noAutofit/>
          </a:bodyPr>
          <a:lstStyle/>
          <a:p>
            <a:r>
              <a:rPr lang="ru-RU" sz="2400" dirty="0" err="1">
                <a:latin typeface="Cambria Math" panose="02040503050406030204" pitchFamily="18" charset="0"/>
                <a:ea typeface="Cambria Math" panose="02040503050406030204" pitchFamily="18" charset="0"/>
              </a:rPr>
              <a:t>Найважчими</a:t>
            </a:r>
            <a:r>
              <a:rPr lang="ru-RU" sz="2400" dirty="0">
                <a:latin typeface="Cambria Math" panose="02040503050406030204" pitchFamily="18" charset="0"/>
                <a:ea typeface="Cambria Math" panose="02040503050406030204" pitchFamily="18" charset="0"/>
              </a:rPr>
              <a:t> для </a:t>
            </a:r>
            <a:r>
              <a:rPr lang="ru-RU" sz="2400" dirty="0" err="1">
                <a:latin typeface="Cambria Math" panose="02040503050406030204" pitchFamily="18" charset="0"/>
                <a:ea typeface="Cambria Math" panose="02040503050406030204" pitchFamily="18" charset="0"/>
              </a:rPr>
              <a:t>Шевченка</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були</a:t>
            </a:r>
            <a:r>
              <a:rPr lang="ru-RU" sz="2400" dirty="0">
                <a:latin typeface="Cambria Math" panose="02040503050406030204" pitchFamily="18" charset="0"/>
                <a:ea typeface="Cambria Math" panose="02040503050406030204" pitchFamily="18" charset="0"/>
              </a:rPr>
              <a:t> роки </a:t>
            </a:r>
            <a:r>
              <a:rPr lang="ru-RU" sz="2400" dirty="0" err="1">
                <a:latin typeface="Cambria Math" panose="02040503050406030204" pitchFamily="18" charset="0"/>
                <a:ea typeface="Cambria Math" panose="02040503050406030204" pitchFamily="18" charset="0"/>
              </a:rPr>
              <a:t>перебування</a:t>
            </a:r>
            <a:r>
              <a:rPr lang="ru-RU" sz="2400" dirty="0">
                <a:latin typeface="Cambria Math" panose="02040503050406030204" pitchFamily="18" charset="0"/>
                <a:ea typeface="Cambria Math" panose="02040503050406030204" pitchFamily="18" charset="0"/>
              </a:rPr>
              <a:t> на </a:t>
            </a:r>
            <a:r>
              <a:rPr lang="ru-RU" sz="2400" dirty="0" err="1">
                <a:latin typeface="Cambria Math" panose="02040503050406030204" pitchFamily="18" charset="0"/>
                <a:ea typeface="Cambria Math" panose="02040503050406030204" pitchFamily="18" charset="0"/>
              </a:rPr>
              <a:t>засланні</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Він</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страждав</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фізично</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незвичний</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клімат</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замучував</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його</a:t>
            </a:r>
            <a:r>
              <a:rPr lang="ru-RU" sz="2400" dirty="0">
                <a:latin typeface="Cambria Math" panose="02040503050406030204" pitchFamily="18" charset="0"/>
                <a:ea typeface="Cambria Math" panose="02040503050406030204" pitchFamily="18" charset="0"/>
              </a:rPr>
              <a:t>. Але </a:t>
            </a:r>
            <a:r>
              <a:rPr lang="ru-RU" sz="2400" dirty="0" err="1">
                <a:latin typeface="Cambria Math" panose="02040503050406030204" pitchFamily="18" charset="0"/>
                <a:ea typeface="Cambria Math" panose="02040503050406030204" pitchFamily="18" charset="0"/>
              </a:rPr>
              <a:t>найбільше</a:t>
            </a:r>
            <a:r>
              <a:rPr lang="ru-RU" sz="2400" dirty="0">
                <a:latin typeface="Cambria Math" panose="02040503050406030204" pitchFamily="18" charset="0"/>
                <a:ea typeface="Cambria Math" panose="02040503050406030204" pitchFamily="18" charset="0"/>
              </a:rPr>
              <a:t> мучила неволя, </a:t>
            </a:r>
            <a:r>
              <a:rPr lang="ru-RU" sz="2400" dirty="0" err="1">
                <a:latin typeface="Cambria Math" panose="02040503050406030204" pitchFamily="18" charset="0"/>
                <a:ea typeface="Cambria Math" panose="02040503050406030204" pitchFamily="18" charset="0"/>
              </a:rPr>
              <a:t>позбавлення</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людських</a:t>
            </a:r>
            <a:r>
              <a:rPr lang="ru-RU" sz="2400" dirty="0">
                <a:latin typeface="Cambria Math" panose="02040503050406030204" pitchFamily="18" charset="0"/>
                <a:ea typeface="Cambria Math" panose="02040503050406030204" pitchFamily="18" charset="0"/>
              </a:rPr>
              <a:t> прав. На </a:t>
            </a:r>
            <a:r>
              <a:rPr lang="ru-RU" sz="2400" dirty="0" err="1">
                <a:latin typeface="Cambria Math" panose="02040503050406030204" pitchFamily="18" charset="0"/>
                <a:ea typeface="Cambria Math" panose="02040503050406030204" pitchFamily="18" charset="0"/>
              </a:rPr>
              <a:t>що</a:t>
            </a:r>
            <a:r>
              <a:rPr lang="ru-RU" sz="2400" dirty="0">
                <a:latin typeface="Cambria Math" panose="02040503050406030204" pitchFamily="18" charset="0"/>
                <a:ea typeface="Cambria Math" panose="02040503050406030204" pitchFamily="18" charset="0"/>
              </a:rPr>
              <a:t> ж, на кого </a:t>
            </a:r>
            <a:r>
              <a:rPr lang="ru-RU" sz="2400" dirty="0" err="1">
                <a:latin typeface="Cambria Math" panose="02040503050406030204" pitchFamily="18" charset="0"/>
                <a:ea typeface="Cambria Math" panose="02040503050406030204" pitchFamily="18" charset="0"/>
              </a:rPr>
              <a:t>надіятися</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невільнику</a:t>
            </a:r>
            <a:r>
              <a:rPr lang="ru-RU" sz="2400" dirty="0">
                <a:latin typeface="Cambria Math" panose="02040503050406030204" pitchFamily="18" charset="0"/>
                <a:ea typeface="Cambria Math" panose="02040503050406030204" pitchFamily="18" charset="0"/>
              </a:rPr>
              <a:t>? На Бога:</a:t>
            </a:r>
            <a:endParaRPr lang="uk-UA" sz="2400" dirty="0">
              <a:latin typeface="Cambria Math" panose="02040503050406030204" pitchFamily="18" charset="0"/>
              <a:ea typeface="Cambria Math" panose="02040503050406030204" pitchFamily="18" charset="0"/>
            </a:endParaRPr>
          </a:p>
        </p:txBody>
      </p:sp>
      <p:sp>
        <p:nvSpPr>
          <p:cNvPr id="15" name="Объект 14"/>
          <p:cNvSpPr>
            <a:spLocks noGrp="1"/>
          </p:cNvSpPr>
          <p:nvPr>
            <p:ph sz="half" idx="2"/>
          </p:nvPr>
        </p:nvSpPr>
        <p:spPr>
          <a:xfrm>
            <a:off x="1266825" y="1752600"/>
            <a:ext cx="4443984" cy="2562193"/>
          </a:xfrm>
        </p:spPr>
        <p:txBody>
          <a:bodyPr/>
          <a:lstStyle/>
          <a:p>
            <a:r>
              <a:rPr lang="ru-RU" i="1" dirty="0">
                <a:solidFill>
                  <a:srgbClr val="C00000"/>
                </a:solidFill>
                <a:latin typeface="Bahnschrift SemiBold SemiConden" panose="020B0502040204020203" pitchFamily="34" charset="0"/>
              </a:rPr>
              <a:t>Благаю Бога, </a:t>
            </a:r>
            <a:r>
              <a:rPr lang="ru-RU" i="1" dirty="0" err="1">
                <a:solidFill>
                  <a:srgbClr val="C00000"/>
                </a:solidFill>
                <a:latin typeface="Bahnschrift SemiBold SemiConden" panose="020B0502040204020203" pitchFamily="34" charset="0"/>
              </a:rPr>
              <a:t>щоб</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світило</a:t>
            </a:r>
            <a:r>
              <a:rPr lang="ru-RU" i="1" dirty="0">
                <a:solidFill>
                  <a:srgbClr val="C00000"/>
                </a:solidFill>
                <a:latin typeface="Bahnschrift SemiBold SemiConden" panose="020B0502040204020203" pitchFamily="34" charset="0"/>
              </a:rPr>
              <a:t>,</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err="1">
                <a:solidFill>
                  <a:srgbClr val="C00000"/>
                </a:solidFill>
                <a:latin typeface="Bahnschrift SemiBold SemiConden" panose="020B0502040204020203" pitchFamily="34" charset="0"/>
              </a:rPr>
              <a:t>Мов</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волі</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світу</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сонця</a:t>
            </a:r>
            <a:r>
              <a:rPr lang="ru-RU" i="1" dirty="0">
                <a:solidFill>
                  <a:srgbClr val="C00000"/>
                </a:solidFill>
                <a:latin typeface="Bahnschrift SemiBold SemiConden" panose="020B0502040204020203" pitchFamily="34" charset="0"/>
              </a:rPr>
              <a:t> жду.</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a:latin typeface="Cambria Math" panose="02040503050406030204" pitchFamily="18" charset="0"/>
                <a:ea typeface="Cambria Math" panose="02040503050406030204" pitchFamily="18" charset="0"/>
              </a:rPr>
              <a:t>А </a:t>
            </a:r>
            <a:r>
              <a:rPr lang="ru-RU" i="1" dirty="0" err="1">
                <a:latin typeface="Cambria Math" panose="02040503050406030204" pitchFamily="18" charset="0"/>
                <a:ea typeface="Cambria Math" panose="02040503050406030204" pitchFamily="18" charset="0"/>
              </a:rPr>
              <a:t>далі</a:t>
            </a:r>
            <a:r>
              <a:rPr lang="ru-RU" i="1" dirty="0">
                <a:latin typeface="Cambria Math" panose="02040503050406030204" pitchFamily="18" charset="0"/>
                <a:ea typeface="Cambria Math" panose="02040503050406030204" pitchFamily="18" charset="0"/>
              </a:rPr>
              <a:t> </a:t>
            </a:r>
            <a:r>
              <a:rPr lang="ru-RU" i="1" dirty="0" err="1">
                <a:latin typeface="Cambria Math" panose="02040503050406030204" pitchFamily="18" charset="0"/>
                <a:ea typeface="Cambria Math" panose="02040503050406030204" pitchFamily="18" charset="0"/>
              </a:rPr>
              <a:t>продовжує</a:t>
            </a:r>
            <a:r>
              <a:rPr lang="ru-RU" i="1" dirty="0">
                <a:latin typeface="Cambria Math" panose="02040503050406030204" pitchFamily="18" charset="0"/>
                <a:ea typeface="Cambria Math" panose="02040503050406030204" pitchFamily="18" charset="0"/>
              </a:rPr>
              <a:t>:</a:t>
            </a:r>
            <a:r>
              <a:rPr lang="ru-RU" dirty="0">
                <a:latin typeface="Cambria Math" panose="02040503050406030204" pitchFamily="18" charset="0"/>
                <a:ea typeface="Cambria Math" panose="02040503050406030204" pitchFamily="18" charset="0"/>
              </a:rPr>
              <a:t/>
            </a:r>
            <a:br>
              <a:rPr lang="ru-RU" dirty="0">
                <a:latin typeface="Cambria Math" panose="02040503050406030204" pitchFamily="18" charset="0"/>
                <a:ea typeface="Cambria Math" panose="02040503050406030204" pitchFamily="18" charset="0"/>
              </a:rPr>
            </a:br>
            <a:r>
              <a:rPr lang="ru-RU" i="1" dirty="0">
                <a:solidFill>
                  <a:srgbClr val="C00000"/>
                </a:solidFill>
                <a:latin typeface="Bahnschrift SemiBold SemiConden" panose="020B0502040204020203" pitchFamily="34" charset="0"/>
              </a:rPr>
              <a:t>Благаю Бога, </a:t>
            </a:r>
            <a:r>
              <a:rPr lang="ru-RU" i="1" dirty="0" err="1">
                <a:solidFill>
                  <a:srgbClr val="C00000"/>
                </a:solidFill>
                <a:latin typeface="Bahnschrift SemiBold SemiConden" panose="020B0502040204020203" pitchFamily="34" charset="0"/>
              </a:rPr>
              <a:t>щоб</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смеркало</a:t>
            </a:r>
            <a:r>
              <a:rPr lang="ru-RU" i="1" dirty="0">
                <a:solidFill>
                  <a:srgbClr val="C00000"/>
                </a:solidFill>
                <a:latin typeface="Bahnschrift SemiBold SemiConden" panose="020B0502040204020203" pitchFamily="34" charset="0"/>
              </a:rPr>
              <a:t>,</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err="1">
                <a:solidFill>
                  <a:srgbClr val="C00000"/>
                </a:solidFill>
                <a:latin typeface="Bahnschrift SemiBold SemiConden" panose="020B0502040204020203" pitchFamily="34" charset="0"/>
              </a:rPr>
              <a:t>Бо</a:t>
            </a:r>
            <a:r>
              <a:rPr lang="ru-RU" i="1" dirty="0">
                <a:solidFill>
                  <a:srgbClr val="C00000"/>
                </a:solidFill>
                <a:latin typeface="Bahnschrift SemiBold SemiConden" panose="020B0502040204020203" pitchFamily="34" charset="0"/>
              </a:rPr>
              <a:t> на позорище </a:t>
            </a:r>
            <a:r>
              <a:rPr lang="ru-RU" i="1" dirty="0" err="1">
                <a:solidFill>
                  <a:srgbClr val="C00000"/>
                </a:solidFill>
                <a:latin typeface="Bahnschrift SemiBold SemiConden" panose="020B0502040204020203" pitchFamily="34" charset="0"/>
              </a:rPr>
              <a:t>ведуть</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a:solidFill>
                  <a:srgbClr val="C00000"/>
                </a:solidFill>
                <a:latin typeface="Bahnschrift SemiBold SemiConden" panose="020B0502040204020203" pitchFamily="34" charset="0"/>
              </a:rPr>
              <a:t>Старого дурня </a:t>
            </a:r>
            <a:r>
              <a:rPr lang="ru-RU" i="1" dirty="0" err="1">
                <a:solidFill>
                  <a:srgbClr val="C00000"/>
                </a:solidFill>
                <a:latin typeface="Bahnschrift SemiBold SemiConden" panose="020B0502040204020203" pitchFamily="34" charset="0"/>
              </a:rPr>
              <a:t>муштрувати</a:t>
            </a:r>
            <a:r>
              <a:rPr lang="ru-RU" i="1" dirty="0">
                <a:solidFill>
                  <a:srgbClr val="C00000"/>
                </a:solidFill>
                <a:latin typeface="Bahnschrift SemiBold SemiConden" panose="020B0502040204020203" pitchFamily="34" charset="0"/>
              </a:rPr>
              <a:t>.</a:t>
            </a:r>
            <a:endParaRPr lang="uk-UA" dirty="0">
              <a:solidFill>
                <a:srgbClr val="C00000"/>
              </a:solidFill>
              <a:latin typeface="Bahnschrift SemiBold SemiConden" panose="020B0502040204020203" pitchFamily="34" charset="0"/>
            </a:endParaRPr>
          </a:p>
        </p:txBody>
      </p:sp>
      <p:sp>
        <p:nvSpPr>
          <p:cNvPr id="16" name="Текст 15"/>
          <p:cNvSpPr>
            <a:spLocks noGrp="1"/>
          </p:cNvSpPr>
          <p:nvPr>
            <p:ph type="body" sz="quarter" idx="3"/>
          </p:nvPr>
        </p:nvSpPr>
        <p:spPr>
          <a:xfrm>
            <a:off x="6458338" y="3471895"/>
            <a:ext cx="5619361" cy="823912"/>
          </a:xfrm>
        </p:spPr>
        <p:txBody>
          <a:bodyPr/>
          <a:lstStyle/>
          <a:p>
            <a:r>
              <a:rPr lang="ru-RU" sz="2000" dirty="0">
                <a:latin typeface="Cambria Math" panose="02040503050406030204" pitchFamily="18" charset="0"/>
                <a:ea typeface="Cambria Math" panose="02040503050406030204" pitchFamily="18" charset="0"/>
              </a:rPr>
              <a:t>Поет </a:t>
            </a:r>
            <a:r>
              <a:rPr lang="ru-RU" sz="2000" dirty="0" err="1">
                <a:latin typeface="Cambria Math" panose="02040503050406030204" pitchFamily="18" charset="0"/>
                <a:ea typeface="Cambria Math" panose="02040503050406030204" pitchFamily="18" charset="0"/>
              </a:rPr>
              <a:t>найчастіше</a:t>
            </a:r>
            <a:r>
              <a:rPr lang="ru-RU" sz="2000" dirty="0">
                <a:latin typeface="Cambria Math" panose="02040503050406030204" pitchFamily="18" charset="0"/>
                <a:ea typeface="Cambria Math" panose="02040503050406030204" pitchFamily="18" charset="0"/>
              </a:rPr>
              <a:t> </a:t>
            </a:r>
            <a:r>
              <a:rPr lang="ru-RU" sz="2000" dirty="0" err="1">
                <a:latin typeface="Cambria Math" panose="02040503050406030204" pitchFamily="18" charset="0"/>
                <a:ea typeface="Cambria Math" panose="02040503050406030204" pitchFamily="18" charset="0"/>
              </a:rPr>
              <a:t>звертається</a:t>
            </a:r>
            <a:r>
              <a:rPr lang="ru-RU" sz="2000" dirty="0">
                <a:latin typeface="Cambria Math" panose="02040503050406030204" pitchFamily="18" charset="0"/>
                <a:ea typeface="Cambria Math" panose="02040503050406030204" pitchFamily="18" charset="0"/>
              </a:rPr>
              <a:t> за </a:t>
            </a:r>
            <a:r>
              <a:rPr lang="ru-RU" sz="2000" dirty="0" err="1">
                <a:latin typeface="Cambria Math" panose="02040503050406030204" pitchFamily="18" charset="0"/>
                <a:ea typeface="Cambria Math" panose="02040503050406030204" pitchFamily="18" charset="0"/>
              </a:rPr>
              <a:t>допомогою</a:t>
            </a:r>
            <a:r>
              <a:rPr lang="ru-RU" sz="2000" dirty="0">
                <a:latin typeface="Cambria Math" panose="02040503050406030204" pitchFamily="18" charset="0"/>
                <a:ea typeface="Cambria Math" panose="02040503050406030204" pitchFamily="18" charset="0"/>
              </a:rPr>
              <a:t> до Бога у роки </a:t>
            </a:r>
            <a:r>
              <a:rPr lang="ru-RU" sz="2000" dirty="0" err="1">
                <a:latin typeface="Cambria Math" panose="02040503050406030204" pitchFamily="18" charset="0"/>
                <a:ea typeface="Cambria Math" panose="02040503050406030204" pitchFamily="18" charset="0"/>
              </a:rPr>
              <a:t>заслання</a:t>
            </a:r>
            <a:r>
              <a:rPr lang="ru-RU" sz="2000" dirty="0">
                <a:latin typeface="Cambria Math" panose="02040503050406030204" pitchFamily="18" charset="0"/>
                <a:ea typeface="Cambria Math" panose="02040503050406030204" pitchFamily="18" charset="0"/>
              </a:rPr>
              <a:t>:</a:t>
            </a:r>
            <a:endParaRPr lang="uk-UA" sz="2000" dirty="0">
              <a:latin typeface="Cambria Math" panose="02040503050406030204" pitchFamily="18" charset="0"/>
              <a:ea typeface="Cambria Math" panose="02040503050406030204" pitchFamily="18" charset="0"/>
            </a:endParaRPr>
          </a:p>
        </p:txBody>
      </p:sp>
      <p:sp>
        <p:nvSpPr>
          <p:cNvPr id="17" name="Объект 16"/>
          <p:cNvSpPr>
            <a:spLocks noGrp="1"/>
          </p:cNvSpPr>
          <p:nvPr>
            <p:ph sz="quarter" idx="4"/>
          </p:nvPr>
        </p:nvSpPr>
        <p:spPr>
          <a:xfrm>
            <a:off x="6525014" y="4295807"/>
            <a:ext cx="4443984" cy="2562193"/>
          </a:xfrm>
        </p:spPr>
        <p:txBody>
          <a:bodyPr/>
          <a:lstStyle/>
          <a:p>
            <a:r>
              <a:rPr lang="ru-RU" i="1" dirty="0" smtClean="0">
                <a:solidFill>
                  <a:srgbClr val="C00000"/>
                </a:solidFill>
                <a:latin typeface="Bahnschrift SemiBold SemiConden" panose="020B0502040204020203" pitchFamily="34" charset="0"/>
              </a:rPr>
              <a:t>Та </a:t>
            </a:r>
            <a:r>
              <a:rPr lang="ru-RU" i="1" dirty="0">
                <a:solidFill>
                  <a:srgbClr val="C00000"/>
                </a:solidFill>
                <a:latin typeface="Bahnschrift SemiBold SemiConden" panose="020B0502040204020203" pitchFamily="34" charset="0"/>
              </a:rPr>
              <a:t>не дай, Господи, </a:t>
            </a:r>
            <a:r>
              <a:rPr lang="ru-RU" i="1" dirty="0" err="1">
                <a:solidFill>
                  <a:srgbClr val="C00000"/>
                </a:solidFill>
                <a:latin typeface="Bahnschrift SemiBold SemiConden" panose="020B0502040204020203" pitchFamily="34" charset="0"/>
              </a:rPr>
              <a:t>нікому</a:t>
            </a:r>
            <a:r>
              <a:rPr lang="ru-RU" i="1" dirty="0">
                <a:solidFill>
                  <a:srgbClr val="C00000"/>
                </a:solidFill>
                <a:latin typeface="Bahnschrift SemiBold SemiConden" panose="020B0502040204020203" pitchFamily="34" charset="0"/>
              </a:rPr>
              <a:t>,</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a:solidFill>
                  <a:srgbClr val="C00000"/>
                </a:solidFill>
                <a:latin typeface="Bahnschrift SemiBold SemiConden" panose="020B0502040204020203" pitchFamily="34" charset="0"/>
              </a:rPr>
              <a:t>Як </a:t>
            </a:r>
            <a:r>
              <a:rPr lang="ru-RU" i="1" dirty="0" err="1">
                <a:solidFill>
                  <a:srgbClr val="C00000"/>
                </a:solidFill>
                <a:latin typeface="Bahnschrift SemiBold SemiConden" panose="020B0502040204020203" pitchFamily="34" charset="0"/>
              </a:rPr>
              <a:t>мені</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тепер</a:t>
            </a:r>
            <a:r>
              <a:rPr lang="ru-RU" i="1" dirty="0">
                <a:solidFill>
                  <a:srgbClr val="C00000"/>
                </a:solidFill>
                <a:latin typeface="Bahnschrift SemiBold SemiConden" panose="020B0502040204020203" pitchFamily="34" charset="0"/>
              </a:rPr>
              <a:t>, старому,</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a:solidFill>
                  <a:srgbClr val="C00000"/>
                </a:solidFill>
                <a:latin typeface="Bahnschrift SemiBold SemiConden" panose="020B0502040204020203" pitchFamily="34" charset="0"/>
              </a:rPr>
              <a:t>У </a:t>
            </a:r>
            <a:r>
              <a:rPr lang="ru-RU" i="1" dirty="0" err="1">
                <a:solidFill>
                  <a:srgbClr val="C00000"/>
                </a:solidFill>
                <a:latin typeface="Bahnschrift SemiBold SemiConden" panose="020B0502040204020203" pitchFamily="34" charset="0"/>
              </a:rPr>
              <a:t>неволі</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пропадати</a:t>
            </a:r>
            <a:r>
              <a:rPr lang="ru-RU" i="1" dirty="0">
                <a:solidFill>
                  <a:srgbClr val="C00000"/>
                </a:solidFill>
                <a:latin typeface="Bahnschrift SemiBold SemiConden" panose="020B0502040204020203" pitchFamily="34" charset="0"/>
              </a:rPr>
              <a:t>,</a:t>
            </a:r>
            <a:r>
              <a:rPr lang="ru-RU" dirty="0">
                <a:solidFill>
                  <a:srgbClr val="C00000"/>
                </a:solidFill>
                <a:latin typeface="Bahnschrift SemiBold SemiConden" panose="020B0502040204020203" pitchFamily="34" charset="0"/>
              </a:rPr>
              <a:t/>
            </a:r>
            <a:br>
              <a:rPr lang="ru-RU" dirty="0">
                <a:solidFill>
                  <a:srgbClr val="C00000"/>
                </a:solidFill>
                <a:latin typeface="Bahnschrift SemiBold SemiConden" panose="020B0502040204020203" pitchFamily="34" charset="0"/>
              </a:rPr>
            </a:br>
            <a:r>
              <a:rPr lang="ru-RU" i="1" dirty="0">
                <a:solidFill>
                  <a:srgbClr val="C00000"/>
                </a:solidFill>
                <a:latin typeface="Bahnschrift SemiBold SemiConden" panose="020B0502040204020203" pitchFamily="34" charset="0"/>
              </a:rPr>
              <a:t>Марне </a:t>
            </a:r>
            <a:r>
              <a:rPr lang="ru-RU" i="1" dirty="0" err="1">
                <a:solidFill>
                  <a:srgbClr val="C00000"/>
                </a:solidFill>
                <a:latin typeface="Bahnschrift SemiBold SemiConden" panose="020B0502040204020203" pitchFamily="34" charset="0"/>
              </a:rPr>
              <a:t>літа</a:t>
            </a:r>
            <a:r>
              <a:rPr lang="ru-RU" i="1" dirty="0">
                <a:solidFill>
                  <a:srgbClr val="C00000"/>
                </a:solidFill>
                <a:latin typeface="Bahnschrift SemiBold SemiConden" panose="020B0502040204020203" pitchFamily="34" charset="0"/>
              </a:rPr>
              <a:t> </a:t>
            </a:r>
            <a:r>
              <a:rPr lang="ru-RU" i="1" dirty="0" err="1">
                <a:solidFill>
                  <a:srgbClr val="C00000"/>
                </a:solidFill>
                <a:latin typeface="Bahnschrift SemiBold SemiConden" panose="020B0502040204020203" pitchFamily="34" charset="0"/>
              </a:rPr>
              <a:t>коротати</a:t>
            </a:r>
            <a:r>
              <a:rPr lang="ru-RU" i="1" dirty="0"/>
              <a:t>.</a:t>
            </a:r>
            <a:endParaRPr lang="uk-UA" dirty="0"/>
          </a:p>
        </p:txBody>
      </p:sp>
    </p:spTree>
    <p:extLst>
      <p:ext uri="{BB962C8B-B14F-4D97-AF65-F5344CB8AC3E}">
        <p14:creationId xmlns:p14="http://schemas.microsoft.com/office/powerpoint/2010/main" val="1512380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Уголки</Template>
  <TotalTime>56</TotalTime>
  <Words>532</Words>
  <Application>Microsoft Office PowerPoint</Application>
  <PresentationFormat>Широкоэкранный</PresentationFormat>
  <Paragraphs>20</Paragraphs>
  <Slides>13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Bahnschrift SemiBold SemiConden</vt:lpstr>
      <vt:lpstr>Cambria Math</vt:lpstr>
      <vt:lpstr>Franklin Gothic Book</vt:lpstr>
      <vt:lpstr>Crop</vt:lpstr>
      <vt:lpstr>ШЕВЧЕНКО Й БІБЛІЯ</vt:lpstr>
      <vt:lpstr>Презентация PowerPoint</vt:lpstr>
      <vt:lpstr>Біблія зміцнила піднесений лад душі українського генія, дала велику міру його святому гнівові, його безмежній любові до рідного народу, його широкому братолюбству, його безкраїй печалі над теперішнім і незнищенній світлій надії на майбутнє.</vt:lpstr>
      <vt:lpstr>Презентация PowerPoint</vt:lpstr>
      <vt:lpstr>Презентация PowerPoint</vt:lpstr>
      <vt:lpstr>«Не нарікаю я на Бога», — читаємо у вірші. А він писався за рік до смерті – у 1860-му.</vt:lpstr>
      <vt:lpstr>Читаючи твори Кобзаря, переконуєшся, як високо цінував поет духовність, якою непідкупною вона була, як щоразу радів, що є нерозлучним із Богом. Таку думку стверджують рядки поезії: </vt:lpstr>
      <vt:lpstr>Презентация PowerPoint</vt:lpstr>
      <vt:lpstr>Найважчими для Шевченка були роки перебування на засланні. Він страждав фізично, незвичний клімат замучував його. Але найбільше мучила неволя, позбавлення людських прав. На що ж, на кого надіятися невільнику? На Бога:</vt:lpstr>
      <vt:lpstr>Щасливим, життєрадісним можна бути серед людей, відчуваючи щоразу їх доброту, щирість, підтримку. Тарас Шевченко твердить:</vt:lpstr>
      <vt:lpstr>Дослідники творчості Шевченка зробили підрахунки: в його поезіях слова Україна і український вжито 269 разів. Але слова Бог, Божий, Господь, Господній, Ісус, Христос та Христів – 1281 раз!</vt:lpstr>
      <vt:lpstr>«Жоден із великих поетів не жив у повсякчасному діалозі з Богом, як Шевченко». Євген Сверстюк</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ШЕВЧЕНКО Й БІБЛІЯ</dc:title>
  <dc:creator>Daria</dc:creator>
  <cp:lastModifiedBy>Daria</cp:lastModifiedBy>
  <cp:revision>7</cp:revision>
  <dcterms:created xsi:type="dcterms:W3CDTF">2022-04-24T11:08:09Z</dcterms:created>
  <dcterms:modified xsi:type="dcterms:W3CDTF">2022-04-27T16:42:53Z</dcterms:modified>
</cp:coreProperties>
</file>