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kUVr8rN7E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8059" y="2958506"/>
            <a:ext cx="6400800" cy="1295400"/>
          </a:xfrm>
        </p:spPr>
        <p:txBody>
          <a:bodyPr>
            <a:normAutofit fontScale="90000"/>
            <a:scene3d>
              <a:camera prst="obliqueTopRigh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uk-UA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Значення природних і синтетичних органічних сполук. Захист довкілля від стійких органічних забруднювачів.</a:t>
            </a:r>
            <a:endParaRPr lang="uk-UA" dirty="0">
              <a:ln>
                <a:solidFill>
                  <a:schemeClr val="accent6">
                    <a:lumMod val="50000"/>
                  </a:schemeClr>
                </a:solidFill>
              </a:ln>
              <a:effectLst>
                <a:glow rad="101600">
                  <a:srgbClr val="0070C0">
                    <a:alpha val="60000"/>
                  </a:srgb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8289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487" t="19040" r="37979" b="43328"/>
          <a:stretch/>
        </p:blipFill>
        <p:spPr bwMode="auto">
          <a:xfrm>
            <a:off x="539552" y="620688"/>
            <a:ext cx="7992888" cy="5472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791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20688"/>
            <a:ext cx="8424936" cy="5760640"/>
          </a:xfrm>
          <a:solidFill>
            <a:schemeClr val="tx2">
              <a:lumMod val="25000"/>
              <a:lumOff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СОЗ «стійкі органічні забруднювачі»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- це органічні речовини, які «мають токсичні властивості, виявляють стійкість до розкладання, характеризуються </a:t>
            </a:r>
            <a:r>
              <a:rPr lang="uk-UA" sz="3200" dirty="0" err="1">
                <a:latin typeface="Times New Roman" pitchFamily="18" charset="0"/>
                <a:cs typeface="Times New Roman" pitchFamily="18" charset="0"/>
              </a:rPr>
              <a:t>біоакумуляцією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,  осаджуються на великій відстані від джерела їхнього викиду, нагромаджуючись в екосистемах суші та водних екосистемах».</a:t>
            </a:r>
          </a:p>
          <a:p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9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7462" t="19818" r="44041" b="43654"/>
          <a:stretch/>
        </p:blipFill>
        <p:spPr bwMode="auto">
          <a:xfrm>
            <a:off x="611560" y="620688"/>
            <a:ext cx="7848872" cy="5544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53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6995" t="19429" r="40777" b="43652"/>
          <a:stretch/>
        </p:blipFill>
        <p:spPr bwMode="auto">
          <a:xfrm>
            <a:off x="323528" y="476672"/>
            <a:ext cx="8568952" cy="5904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4587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352928" cy="3048001"/>
          </a:xfrm>
        </p:spPr>
        <p:txBody>
          <a:bodyPr>
            <a:noAutofit/>
          </a:bodyPr>
          <a:lstStyle/>
          <a:p>
            <a:pPr algn="just"/>
            <a:r>
              <a:rPr lang="uk-UA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Потрапляючи в довкілля, вони порушують природні процеси </a:t>
            </a:r>
            <a:r>
              <a:rPr lang="uk-UA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колообігу</a:t>
            </a:r>
            <a:r>
              <a:rPr lang="uk-UA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речовин та енергії. Наприклад, сучасна промисловість широко використовує фреони, зокрема аерозольні </a:t>
            </a:r>
            <a:r>
              <a:rPr lang="uk-UA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розбризкувачі</a:t>
            </a:r>
            <a:r>
              <a:rPr lang="uk-UA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балончиках з фарбою, лаком, </a:t>
            </a:r>
            <a:r>
              <a:rPr lang="uk-UA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парфумами. Вони </a:t>
            </a:r>
            <a:r>
              <a:rPr lang="uk-UA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можуть зберігатися в атмосфері до 80 років. Їхні молекули на сонці розпадаються, вивільняючи атомарний Хлор, один атом якого може розкласти 10 000 молекул </a:t>
            </a:r>
            <a:r>
              <a:rPr lang="uk-UA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озону</a:t>
            </a:r>
            <a:endParaRPr lang="uk-UA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26180" t="51694" r="52376" b="29508"/>
          <a:stretch/>
        </p:blipFill>
        <p:spPr bwMode="auto">
          <a:xfrm>
            <a:off x="5292080" y="4437112"/>
            <a:ext cx="3168352" cy="2304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2190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11560" y="2060848"/>
            <a:ext cx="7776864" cy="4032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352928" cy="1216496"/>
          </a:xfrm>
        </p:spPr>
        <p:txBody>
          <a:bodyPr>
            <a:normAutofit fontScale="90000"/>
          </a:bodyPr>
          <a:lstStyle/>
          <a:p>
            <a:r>
              <a:rPr lang="uk-UA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Які методи використовують, щоб зменшити вміст стійких органічних забруднювачів? </a:t>
            </a:r>
            <a:endParaRPr lang="uk-UA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060848"/>
            <a:ext cx="7160840" cy="3425553"/>
          </a:xfrm>
        </p:spPr>
        <p:txBody>
          <a:bodyPr>
            <a:normAutofit fontScale="92500"/>
          </a:bodyPr>
          <a:lstStyle/>
          <a:p>
            <a:pPr algn="just"/>
            <a:r>
              <a:rPr lang="uk-UA" sz="2400" dirty="0"/>
              <a:t>обмеження викидів </a:t>
            </a:r>
            <a:r>
              <a:rPr lang="uk-UA" sz="2400" dirty="0" err="1"/>
              <a:t>хлоровмісних</a:t>
            </a:r>
            <a:r>
              <a:rPr lang="uk-UA" sz="2400" dirty="0"/>
              <a:t> сполук промисловими підприємствами; </a:t>
            </a:r>
            <a:endParaRPr lang="uk-UA" sz="2400" dirty="0" smtClean="0"/>
          </a:p>
          <a:p>
            <a:pPr algn="just"/>
            <a:r>
              <a:rPr lang="uk-UA" sz="2400" dirty="0" smtClean="0"/>
              <a:t>упровадження </a:t>
            </a:r>
            <a:r>
              <a:rPr lang="uk-UA" sz="2400" dirty="0"/>
              <a:t>найкращих видів природоохоронної діяльності та регулювання ними; </a:t>
            </a:r>
            <a:endParaRPr lang="uk-UA" sz="2400" dirty="0" smtClean="0"/>
          </a:p>
          <a:p>
            <a:pPr algn="just"/>
            <a:r>
              <a:rPr lang="uk-UA" sz="2400" dirty="0" smtClean="0"/>
              <a:t>раціональне </a:t>
            </a:r>
            <a:r>
              <a:rPr lang="uk-UA" sz="2400" dirty="0"/>
              <a:t>господарювання у сфері профілактичних заходів.</a:t>
            </a:r>
          </a:p>
          <a:p>
            <a:pPr indent="0" algn="just">
              <a:buNone/>
            </a:pPr>
            <a:endParaRPr lang="uk-UA" dirty="0"/>
          </a:p>
        </p:txBody>
      </p:sp>
      <p:sp>
        <p:nvSpPr>
          <p:cNvPr id="7" name="5-конечная звезда 6"/>
          <p:cNvSpPr/>
          <p:nvPr/>
        </p:nvSpPr>
        <p:spPr>
          <a:xfrm>
            <a:off x="611560" y="2177288"/>
            <a:ext cx="386042" cy="45962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5-конечная звезда 7"/>
          <p:cNvSpPr/>
          <p:nvPr/>
        </p:nvSpPr>
        <p:spPr>
          <a:xfrm>
            <a:off x="565554" y="3212976"/>
            <a:ext cx="432048" cy="432048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5-конечная звезда 8"/>
          <p:cNvSpPr/>
          <p:nvPr/>
        </p:nvSpPr>
        <p:spPr>
          <a:xfrm>
            <a:off x="611560" y="4293096"/>
            <a:ext cx="360040" cy="432048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894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944816" cy="685800"/>
          </a:xfrm>
        </p:spPr>
        <p:txBody>
          <a:bodyPr>
            <a:normAutofit fontScale="90000"/>
          </a:bodyPr>
          <a:lstStyle/>
          <a:p>
            <a:r>
              <a:rPr lang="uk-UA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</a:t>
            </a:r>
            <a:r>
              <a:rPr lang="uk-UA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ля </a:t>
            </a:r>
            <a:r>
              <a:rPr lang="uk-UA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очищення навколишнього середовища </a:t>
            </a:r>
            <a:r>
              <a:rPr lang="uk-UA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застосовують</a:t>
            </a:r>
            <a:endParaRPr lang="uk-UA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МЕХАНІЧНІ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ХІМІЧНІ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БІОЛОГІЧНІ    МЕТОДИ</a:t>
            </a:r>
            <a:endParaRPr lang="uk-UA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52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  <a:ln>
            <a:solidFill>
              <a:schemeClr val="bg2"/>
            </a:solidFill>
          </a:ln>
        </p:spPr>
        <p:txBody>
          <a:bodyPr/>
          <a:lstStyle/>
          <a:p>
            <a:r>
              <a:rPr lang="uk-UA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Механічний метод</a:t>
            </a:r>
            <a:endParaRPr lang="uk-UA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420888"/>
            <a:ext cx="8064896" cy="3654896"/>
          </a:xfrm>
        </p:spPr>
        <p:txBody>
          <a:bodyPr>
            <a:noAutofit/>
          </a:bodyPr>
          <a:lstStyle/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За допомогою механічних методів виокремлюють грубі домішки стійких забруднювачів, для цього використовують відстійники, сита, фільтри.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58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uk-UA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Хімічний метод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2204864"/>
            <a:ext cx="6616824" cy="3120009"/>
          </a:xfrm>
        </p:spPr>
        <p:txBody>
          <a:bodyPr>
            <a:noAutofit/>
          </a:bodyPr>
          <a:lstStyle/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Після механічного проводять хімічне очищення. Його суть полягає в тому, що до забруднювачів додають речовини, які знешкоджують їх. 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22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uk-UA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Біологічний метод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2204864"/>
            <a:ext cx="6656784" cy="3281537"/>
          </a:xfrm>
        </p:spPr>
        <p:txBody>
          <a:bodyPr>
            <a:noAutofit/>
          </a:bodyPr>
          <a:lstStyle/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У біологічному очищенні стічних вод, ґрунтів беруть участь аеробні бактерії, які розкладають речовини-забруднювачі на вуглекислий газ і воду.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16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980728"/>
            <a:ext cx="7632848" cy="5225753"/>
          </a:xfrm>
        </p:spPr>
        <p:txBody>
          <a:bodyPr>
            <a:no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1. Які хімічні елементи входять до складу органічних сполук?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2. На які групи можна розділити органічні сполуки?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3. Які сполуки називають амінокислотами?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4. Які функціональні групи входять до складу амінокислот?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5. Як утворюється пептидний зв’язок?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6. Що таке білки?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7. Під дією яких чинників відбувається денатурація білка?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8. Які функції білків?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8861" t="23121" r="44195" b="44624"/>
          <a:stretch/>
        </p:blipFill>
        <p:spPr bwMode="auto">
          <a:xfrm>
            <a:off x="467544" y="548680"/>
            <a:ext cx="8208912" cy="5472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318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www.youtube.com/watch?v=lkUVr8rN7Ek</a:t>
            </a:r>
            <a:endParaRPr lang="uk-UA" sz="2800" dirty="0" smtClean="0"/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8539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275856" y="2420888"/>
            <a:ext cx="2448272" cy="194421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Природні та синтетичні органічні сполуки</a:t>
            </a:r>
            <a:endParaRPr lang="uk-UA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5940152" y="1988840"/>
            <a:ext cx="50405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516216" y="1844824"/>
            <a:ext cx="15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У їжі та одязі</a:t>
            </a:r>
            <a:endParaRPr lang="uk-UA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5940152" y="3284984"/>
            <a:ext cx="115212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32240" y="3645024"/>
            <a:ext cx="1512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У косметичних засобах і будівельних матеріалах</a:t>
            </a:r>
            <a:endParaRPr lang="uk-UA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 flipV="1">
            <a:off x="2843808" y="2312876"/>
            <a:ext cx="432048" cy="324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15616" y="1943544"/>
            <a:ext cx="2590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В автомобілях і літаках</a:t>
            </a:r>
            <a:endParaRPr lang="uk-UA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2555776" y="3284984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63588" y="3003339"/>
            <a:ext cx="1692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Комп’ютерах та </a:t>
            </a:r>
            <a:r>
              <a:rPr lang="uk-UA" dirty="0" err="1" smtClean="0"/>
              <a:t>лікувальнихппрепаратах</a:t>
            </a:r>
            <a:endParaRPr lang="uk-UA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3275856" y="4293096"/>
            <a:ext cx="36004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411168" y="4796201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Засоби захисту рослин і мобільних телефонах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6511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5286" t="18847" r="37978" b="43456"/>
          <a:stretch/>
        </p:blipFill>
        <p:spPr bwMode="auto">
          <a:xfrm>
            <a:off x="611560" y="476672"/>
            <a:ext cx="7776864" cy="5616624"/>
          </a:xfrm>
          <a:prstGeom prst="rect">
            <a:avLst/>
          </a:prstGeom>
          <a:ln>
            <a:noFill/>
          </a:ln>
          <a:scene3d>
            <a:camera prst="obliqueBottomLeft"/>
            <a:lightRig rig="threePt" dir="t"/>
          </a:scene3d>
          <a:sp3d>
            <a:bevelT prst="angle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07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272808" cy="154989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B0F0"/>
                </a:solidFill>
              </a:rPr>
              <a:t>Класифікація природних органічних речовин</a:t>
            </a:r>
            <a:endParaRPr lang="uk-UA" b="1" dirty="0">
              <a:solidFill>
                <a:srgbClr val="00B0F0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5901" t="35854" r="26615" b="33512"/>
          <a:stretch/>
        </p:blipFill>
        <p:spPr bwMode="auto">
          <a:xfrm>
            <a:off x="467544" y="2132857"/>
            <a:ext cx="8208912" cy="4392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709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6995" t="18822" r="39844" b="44109"/>
          <a:stretch/>
        </p:blipFill>
        <p:spPr bwMode="auto">
          <a:xfrm>
            <a:off x="3730468" y="548680"/>
            <a:ext cx="5400823" cy="33360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ContrastingLeftFacing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l="11038" t="19623" r="38445" b="43650"/>
          <a:stretch/>
        </p:blipFill>
        <p:spPr bwMode="auto">
          <a:xfrm>
            <a:off x="268727" y="1916832"/>
            <a:ext cx="5762570" cy="39018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ContrastingRightFacing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250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4229" t="36029" r="24666" b="28116"/>
          <a:stretch/>
        </p:blipFill>
        <p:spPr bwMode="auto">
          <a:xfrm>
            <a:off x="323528" y="476672"/>
            <a:ext cx="8424936" cy="5832648"/>
          </a:xfrm>
          <a:prstGeom prst="rect">
            <a:avLst/>
          </a:prstGeom>
          <a:ln>
            <a:noFill/>
          </a:ln>
          <a:scene3d>
            <a:camera prst="isometricOffAxis1Right"/>
            <a:lightRig rig="threePt" dir="t"/>
          </a:scene3d>
          <a:sp3d>
            <a:bevelT w="101600" prst="riblet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238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8860" t="19040" r="39690" b="44044"/>
          <a:stretch/>
        </p:blipFill>
        <p:spPr bwMode="auto">
          <a:xfrm>
            <a:off x="467544" y="548680"/>
            <a:ext cx="8496944" cy="5688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437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7773" t="18652" r="40000" b="44235"/>
          <a:stretch/>
        </p:blipFill>
        <p:spPr bwMode="auto">
          <a:xfrm>
            <a:off x="539552" y="548680"/>
            <a:ext cx="7992888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843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184</TotalTime>
  <Words>330</Words>
  <Application>Microsoft Office PowerPoint</Application>
  <PresentationFormat>Экран (4:3)</PresentationFormat>
  <Paragraphs>33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Кутюр</vt:lpstr>
      <vt:lpstr>Значення природних і синтетичних органічних сполук. Захист довкілля від стійких органічних забруднювачів.</vt:lpstr>
      <vt:lpstr>Презентация PowerPoint</vt:lpstr>
      <vt:lpstr>Презентация PowerPoint</vt:lpstr>
      <vt:lpstr>Презентация PowerPoint</vt:lpstr>
      <vt:lpstr>Класифікація природних органічних речовин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Які методи використовують, щоб зменшити вміст стійких органічних забруднювачів? </vt:lpstr>
      <vt:lpstr>Для очищення навколишнього середовища застосовують</vt:lpstr>
      <vt:lpstr>Механічний метод</vt:lpstr>
      <vt:lpstr>Хімічний метод</vt:lpstr>
      <vt:lpstr>Біологічний метод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Значення природних і синтетичних органічних сполук. Захист довкілля від стійких органічних забруднювачів.</dc:title>
  <dc:creator>admin</dc:creator>
  <cp:lastModifiedBy>admin</cp:lastModifiedBy>
  <cp:revision>15</cp:revision>
  <dcterms:created xsi:type="dcterms:W3CDTF">2022-04-25T16:12:54Z</dcterms:created>
  <dcterms:modified xsi:type="dcterms:W3CDTF">2022-04-27T11:48:18Z</dcterms:modified>
</cp:coreProperties>
</file>