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28" name="Місце для дати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D9CEF0E-4FFB-48FD-A342-855E62E4A4CA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17" name="Місце для нижнього колонтитула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кут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кут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кут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 сполучна ліні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 сполучна ліні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 сполучна ліні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 сполучна ліні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 сполучна ліні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 сполучна ліні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кут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650D56E-24E0-461D-9D3E-26CD5B1A396B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CEF0E-4FFB-48FD-A342-855E62E4A4CA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0D56E-24E0-461D-9D3E-26CD5B1A396B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CEF0E-4FFB-48FD-A342-855E62E4A4CA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0D56E-24E0-461D-9D3E-26CD5B1A396B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8" name="Місце для вмісту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D9CEF0E-4FFB-48FD-A342-855E62E4A4CA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650D56E-24E0-461D-9D3E-26CD5B1A396B}" type="slidenum">
              <a:rPr lang="ru-RU" smtClean="0"/>
              <a:t>‹№›</a:t>
            </a:fld>
            <a:endParaRPr lang="ru-RU"/>
          </a:p>
        </p:txBody>
      </p:sp>
      <p:sp>
        <p:nvSpPr>
          <p:cNvPr id="10" name="Місце для нижнього колонтитула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D9CEF0E-4FFB-48FD-A342-855E62E4A4CA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кут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кут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кут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 сполучна ліні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 сполучна ліні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 сполучна ліні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 сполучна ліні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 сполучна ліні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кут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 сполучна ліні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650D56E-24E0-461D-9D3E-26CD5B1A396B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CEF0E-4FFB-48FD-A342-855E62E4A4CA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0D56E-24E0-461D-9D3E-26CD5B1A396B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Місце для вмісту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CEF0E-4FFB-48FD-A342-855E62E4A4CA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0D56E-24E0-461D-9D3E-26CD5B1A396B}" type="slidenum">
              <a:rPr lang="ru-RU" smtClean="0"/>
              <a:t>‹№›</a:t>
            </a:fld>
            <a:endParaRPr lang="ru-RU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3" name="Місце для вмісту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2" name="Місце для тексту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14" name="Місце для тексту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6" name="Місце для дати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D9CEF0E-4FFB-48FD-A342-855E62E4A4CA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50D56E-24E0-461D-9D3E-26CD5B1A396B}" type="slidenum">
              <a:rPr lang="ru-RU" smtClean="0"/>
              <a:t>‹№›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CEF0E-4FFB-48FD-A342-855E62E4A4CA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0D56E-24E0-461D-9D3E-26CD5B1A396B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 сполучна ліні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8" name="Пряма сполучна ліні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 сполучна ліні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кут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 сполучна ліні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Місце для вмісту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1" name="Місце для дати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D9CEF0E-4FFB-48FD-A342-855E62E4A4CA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22" name="Місце для номера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650D56E-24E0-461D-9D3E-26CD5B1A396B}" type="slidenum">
              <a:rPr lang="ru-RU" smtClean="0"/>
              <a:t>‹№›</a:t>
            </a:fld>
            <a:endParaRPr lang="ru-RU"/>
          </a:p>
        </p:txBody>
      </p:sp>
      <p:sp>
        <p:nvSpPr>
          <p:cNvPr id="23" name="Місце для нижнього колонтитула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10" name="Пряма сполучна ліні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кут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 сполучна ліні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 сполучна ліні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 сполучна ліні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Місце для дати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D9CEF0E-4FFB-48FD-A342-855E62E4A4CA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50D56E-24E0-461D-9D3E-26CD5B1A396B}" type="slidenum">
              <a:rPr lang="ru-RU" smtClean="0"/>
              <a:t>‹№›</a:t>
            </a:fld>
            <a:endParaRPr lang="ru-RU"/>
          </a:p>
        </p:txBody>
      </p:sp>
      <p:sp>
        <p:nvSpPr>
          <p:cNvPr id="21" name="Місце для нижнього колонтитула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 сполучна ліні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Місце для заголовка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D9CEF0E-4FFB-48FD-A342-855E62E4A4CA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 сполучна ліні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кут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 сполучна ліні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650D56E-24E0-461D-9D3E-26CD5B1A396B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620688"/>
            <a:ext cx="6550496" cy="2304256"/>
          </a:xfrm>
        </p:spPr>
        <p:txBody>
          <a:bodyPr>
            <a:noAutofit/>
          </a:bodyPr>
          <a:lstStyle/>
          <a:p>
            <a:r>
              <a:rPr lang="uk-UA" sz="4000" dirty="0" err="1" smtClean="0">
                <a:solidFill>
                  <a:srgbClr val="C00000"/>
                </a:solidFill>
                <a:latin typeface="Arial Black" pitchFamily="34" charset="0"/>
              </a:rPr>
              <a:t>Розвязування</a:t>
            </a:r>
            <a:r>
              <a:rPr lang="uk-UA" sz="4000" dirty="0" smtClean="0">
                <a:solidFill>
                  <a:srgbClr val="C00000"/>
                </a:solidFill>
                <a:latin typeface="Arial Black" pitchFamily="34" charset="0"/>
              </a:rPr>
              <a:t> задач за допомогою рівнянь</a:t>
            </a:r>
            <a:endParaRPr lang="ru-RU" sz="40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979712" y="3068960"/>
            <a:ext cx="6172200" cy="1371600"/>
          </a:xfrm>
        </p:spPr>
        <p:txBody>
          <a:bodyPr>
            <a:normAutofit/>
          </a:bodyPr>
          <a:lstStyle/>
          <a:p>
            <a:pPr algn="r"/>
            <a:r>
              <a:rPr lang="uk-UA" sz="3200" dirty="0" smtClean="0">
                <a:latin typeface="Arial Black" pitchFamily="34" charset="0"/>
              </a:rPr>
              <a:t>Математика 6 клас </a:t>
            </a:r>
            <a:endParaRPr lang="ru-RU" sz="3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92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713" y="260648"/>
            <a:ext cx="8495958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337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332656"/>
            <a:ext cx="8568952" cy="3960440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uk-UA" sz="2200" b="1" u="sng" cap="none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Задача 1.</a:t>
            </a:r>
            <a:r>
              <a:rPr lang="uk-UA" sz="2200" b="1" cap="none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uk-UA" sz="2200" b="1" cap="none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2200" b="1" cap="none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Бригада </a:t>
            </a:r>
            <a:r>
              <a:rPr lang="uk-UA" sz="2200" b="1" cap="none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робітників за два тижні виготовила 356 деталей, </a:t>
            </a:r>
            <a:br>
              <a:rPr lang="uk-UA" sz="2200" b="1" cap="none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2200" b="1" cap="none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причому за </a:t>
            </a:r>
            <a:r>
              <a:rPr lang="uk-UA" sz="2200" b="1" cap="none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ea typeface="+mn-ea"/>
                <a:cs typeface="+mn-cs"/>
              </a:rPr>
              <a:t>другий тиждень було виготовлено у 3 рази</a:t>
            </a:r>
            <a:br>
              <a:rPr lang="uk-UA" sz="2200" b="1" cap="none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2200" b="1" cap="none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ea typeface="+mn-ea"/>
                <a:cs typeface="+mn-cs"/>
              </a:rPr>
              <a:t>більше деталей, ніж за перший</a:t>
            </a:r>
            <a:r>
              <a:rPr lang="uk-UA" sz="2200" b="1" cap="none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. Скільки деталей було </a:t>
            </a:r>
            <a:br>
              <a:rPr lang="uk-UA" sz="2200" b="1" cap="none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2200" b="1" cap="none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виготовлено за перший тиждень</a:t>
            </a:r>
            <a:r>
              <a:rPr lang="uk-UA" sz="2200" b="1" cap="none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?</a:t>
            </a:r>
            <a:br>
              <a:rPr lang="uk-UA" sz="2200" b="1" cap="none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2000" b="1" i="1" cap="none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ea typeface="+mn-ea"/>
                <a:cs typeface="+mn-cs"/>
              </a:rPr>
              <a:t>Перш за все записуємо скорочено умову задачі, та вводимо позначення.</a:t>
            </a:r>
            <a:br>
              <a:rPr lang="uk-UA" sz="2000" b="1" i="1" cap="none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2200" b="1" cap="none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ПОЗНАЧИМО:</a:t>
            </a:r>
            <a:br>
              <a:rPr lang="uk-UA" sz="2200" b="1" cap="none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2200" b="1" cap="none" dirty="0" smtClean="0">
                <a:solidFill>
                  <a:srgbClr val="C00000"/>
                </a:solidFill>
                <a:latin typeface="Arial Black" pitchFamily="34" charset="0"/>
                <a:ea typeface="+mn-ea"/>
                <a:cs typeface="+mn-cs"/>
              </a:rPr>
              <a:t>І тиждень – х шт. деталей</a:t>
            </a:r>
            <a:br>
              <a:rPr lang="uk-UA" sz="2200" b="1" cap="none" dirty="0" smtClean="0">
                <a:solidFill>
                  <a:srgbClr val="C00000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2200" b="1" cap="none" dirty="0" smtClean="0">
                <a:solidFill>
                  <a:srgbClr val="C00000"/>
                </a:solidFill>
                <a:latin typeface="Arial Black" pitchFamily="34" charset="0"/>
                <a:ea typeface="+mn-ea"/>
                <a:cs typeface="+mn-cs"/>
              </a:rPr>
              <a:t>ІІ тиждень – 3х шт. деталей</a:t>
            </a:r>
            <a:br>
              <a:rPr lang="uk-UA" sz="2200" b="1" cap="none" dirty="0" smtClean="0">
                <a:solidFill>
                  <a:srgbClr val="C00000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2200" b="1" cap="none" dirty="0" smtClean="0">
                <a:solidFill>
                  <a:srgbClr val="C00000"/>
                </a:solidFill>
                <a:latin typeface="Arial Black" pitchFamily="34" charset="0"/>
                <a:ea typeface="+mn-ea"/>
                <a:cs typeface="+mn-cs"/>
              </a:rPr>
              <a:t>Разом -356 шт. деталей</a:t>
            </a:r>
            <a:br>
              <a:rPr lang="uk-UA" sz="2200" b="1" cap="none" dirty="0" smtClean="0">
                <a:solidFill>
                  <a:srgbClr val="C00000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2000" b="1" cap="none" dirty="0" smtClean="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rPr>
              <a:t>За скороченою умовою складаємо рівняння, та </a:t>
            </a:r>
            <a:r>
              <a:rPr lang="uk-UA" sz="2000" b="1" cap="none" dirty="0" err="1" smtClean="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rPr>
              <a:t>розв</a:t>
            </a:r>
            <a:r>
              <a:rPr lang="uk-UA" sz="2000" b="1" cap="none" dirty="0" err="1" smtClean="0">
                <a:solidFill>
                  <a:schemeClr val="tx1"/>
                </a:solidFill>
                <a:latin typeface="Arial Black" pitchFamily="34" charset="0"/>
                <a:ea typeface="+mn-ea"/>
                <a:cs typeface="Times New Roman"/>
              </a:rPr>
              <a:t>ʼязуємо</a:t>
            </a:r>
            <a:r>
              <a:rPr lang="uk-UA" sz="2000" b="1" cap="none" dirty="0" smtClean="0">
                <a:solidFill>
                  <a:schemeClr val="tx1"/>
                </a:solidFill>
                <a:latin typeface="Arial Black" pitchFamily="34" charset="0"/>
                <a:ea typeface="+mn-ea"/>
                <a:cs typeface="Times New Roman"/>
              </a:rPr>
              <a:t> його.</a:t>
            </a:r>
            <a:r>
              <a:rPr lang="uk-UA" sz="2000" b="1" cap="none" dirty="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uk-UA" sz="2000" b="1" cap="none" dirty="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rPr>
            </a:b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1"/>
          </p:nvPr>
        </p:nvSpPr>
        <p:spPr>
          <a:xfrm>
            <a:off x="179512" y="3933056"/>
            <a:ext cx="8568952" cy="2540896"/>
          </a:xfrm>
          <a:ln w="28575">
            <a:solidFill>
              <a:srgbClr val="FFC000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 smtClean="0">
                <a:latin typeface="Arial Black" pitchFamily="34" charset="0"/>
              </a:rPr>
              <a:t>х+3х=356</a:t>
            </a:r>
          </a:p>
          <a:p>
            <a:pPr marL="0" indent="0">
              <a:buNone/>
            </a:pPr>
            <a:r>
              <a:rPr lang="uk-UA" dirty="0" smtClean="0">
                <a:latin typeface="Arial Black" pitchFamily="34" charset="0"/>
              </a:rPr>
              <a:t>4х=356</a:t>
            </a:r>
          </a:p>
          <a:p>
            <a:pPr marL="0" indent="0">
              <a:buNone/>
            </a:pPr>
            <a:r>
              <a:rPr lang="uk-UA" dirty="0" smtClean="0">
                <a:latin typeface="Arial Black" pitchFamily="34" charset="0"/>
              </a:rPr>
              <a:t>х=356:4</a:t>
            </a:r>
          </a:p>
          <a:p>
            <a:pPr marL="0" indent="0">
              <a:buNone/>
            </a:pPr>
            <a:r>
              <a:rPr lang="uk-UA" dirty="0" smtClean="0">
                <a:latin typeface="Arial Black" pitchFamily="34" charset="0"/>
              </a:rPr>
              <a:t>Х=89</a:t>
            </a:r>
          </a:p>
          <a:p>
            <a:pPr marL="0" indent="0">
              <a:buNone/>
            </a:pPr>
            <a:r>
              <a:rPr lang="uk-UA" dirty="0" smtClean="0">
                <a:latin typeface="Arial Black" pitchFamily="34" charset="0"/>
              </a:rPr>
              <a:t>Отже за перший тиждень виготовили 89 деталей.</a:t>
            </a:r>
          </a:p>
          <a:p>
            <a:pPr marL="0" indent="0">
              <a:buNone/>
            </a:pPr>
            <a:r>
              <a:rPr lang="uk-UA" dirty="0" smtClean="0">
                <a:latin typeface="Arial Black" pitchFamily="34" charset="0"/>
              </a:rPr>
              <a:t>Відповідь: 89</a:t>
            </a:r>
            <a:endParaRPr lang="ru-RU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83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8651304" cy="1872208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1800" b="1" i="1" cap="none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uk-UA" sz="1800" b="1" i="1" cap="none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1800" b="1" i="1" cap="none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Задача 2.</a:t>
            </a:r>
            <a:br>
              <a:rPr lang="uk-UA" sz="1800" b="1" i="1" cap="none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1600" i="1" cap="none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ea typeface="+mn-ea"/>
                <a:cs typeface="+mn-cs"/>
              </a:rPr>
              <a:t>Умову задачі запишіть у зошиті. </a:t>
            </a:r>
            <a:br>
              <a:rPr lang="uk-UA" sz="1600" i="1" cap="none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1800" b="1" cap="none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На </a:t>
            </a:r>
            <a:r>
              <a:rPr lang="uk-UA" sz="1800" b="1" cap="none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вантажну машину навантажили у 5 разів більше вантажу,</a:t>
            </a:r>
            <a:br>
              <a:rPr lang="uk-UA" sz="1800" b="1" cap="none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1800" b="1" cap="none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ніж на причеп. Скільки кілограмів навантажили на причеп,</a:t>
            </a:r>
            <a:br>
              <a:rPr lang="uk-UA" sz="1800" b="1" cap="none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1800" b="1" cap="none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якщо </a:t>
            </a:r>
            <a:r>
              <a:rPr lang="uk-UA" sz="1800" b="1" cap="none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>всього вантажу було 4380 кг.?</a:t>
            </a:r>
            <a:br>
              <a:rPr lang="uk-UA" sz="1800" b="1" cap="none" dirty="0" smtClean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uk-UA" sz="1800" i="1" cap="none" dirty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Складіть коротку умову до задачі самостійно.</a:t>
            </a:r>
            <a:r>
              <a:rPr lang="uk-UA" sz="1800" b="1" cap="none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uk-UA" sz="1800" b="1" cap="none" dirty="0">
                <a:solidFill>
                  <a:prstClr val="black"/>
                </a:solidFill>
                <a:latin typeface="Arial Black" pitchFamily="34" charset="0"/>
                <a:ea typeface="+mn-ea"/>
                <a:cs typeface="+mn-cs"/>
              </a:rPr>
            </a:br>
            <a:endParaRPr lang="ru-RU" sz="1800" dirty="0">
              <a:latin typeface="Arial Black" pitchFamily="34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>
          <a:xfrm>
            <a:off x="457200" y="2636912"/>
            <a:ext cx="8075240" cy="3837040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Закінчіть </a:t>
            </a:r>
            <a:r>
              <a:rPr lang="uk-UA" sz="20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розв</a:t>
            </a:r>
            <a:r>
              <a:rPr lang="uk-UA" sz="20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Times New Roman"/>
              </a:rPr>
              <a:t>ʼзок</a:t>
            </a:r>
            <a:r>
              <a:rPr lang="uk-UA" sz="2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Times New Roman"/>
              </a:rPr>
              <a:t> рівняння:</a:t>
            </a:r>
          </a:p>
          <a:p>
            <a:pPr marL="0" indent="0">
              <a:buNone/>
            </a:pPr>
            <a:r>
              <a:rPr lang="uk-UA" dirty="0" smtClean="0">
                <a:latin typeface="Arial Black" pitchFamily="34" charset="0"/>
                <a:cs typeface="Times New Roman"/>
              </a:rPr>
              <a:t>х+5х=4380</a:t>
            </a:r>
          </a:p>
          <a:p>
            <a:pPr marL="0" indent="0">
              <a:buNone/>
            </a:pPr>
            <a:r>
              <a:rPr lang="uk-UA" dirty="0" smtClean="0">
                <a:latin typeface="Arial Black" pitchFamily="34" charset="0"/>
              </a:rPr>
              <a:t>6х=…</a:t>
            </a:r>
          </a:p>
          <a:p>
            <a:pPr marL="0" indent="0">
              <a:buNone/>
            </a:pPr>
            <a:endParaRPr lang="uk-UA" dirty="0">
              <a:latin typeface="Arial Black" pitchFamily="34" charset="0"/>
            </a:endParaRPr>
          </a:p>
          <a:p>
            <a:pPr marL="0" indent="0">
              <a:buNone/>
            </a:pPr>
            <a:endParaRPr lang="uk-UA" dirty="0" smtClean="0">
              <a:latin typeface="Arial Black" pitchFamily="34" charset="0"/>
            </a:endParaRPr>
          </a:p>
          <a:p>
            <a:pPr marL="0" indent="0">
              <a:buNone/>
            </a:pPr>
            <a:endParaRPr lang="uk-UA" dirty="0">
              <a:latin typeface="Arial Black" pitchFamily="34" charset="0"/>
            </a:endParaRPr>
          </a:p>
          <a:p>
            <a:pPr marL="0" indent="0">
              <a:buNone/>
            </a:pPr>
            <a:endParaRPr lang="uk-UA" dirty="0" smtClean="0">
              <a:latin typeface="Arial Black" pitchFamily="34" charset="0"/>
            </a:endParaRPr>
          </a:p>
          <a:p>
            <a:pPr marL="0" indent="0">
              <a:buNone/>
            </a:pPr>
            <a:r>
              <a:rPr lang="uk-UA" dirty="0" smtClean="0">
                <a:latin typeface="Arial Black" pitchFamily="34" charset="0"/>
              </a:rPr>
              <a:t>Відповідь:</a:t>
            </a:r>
            <a:endParaRPr lang="ru-RU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7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640960" cy="778098"/>
          </a:xfrm>
        </p:spPr>
        <p:txBody>
          <a:bodyPr>
            <a:normAutofit fontScale="90000"/>
          </a:bodyPr>
          <a:lstStyle/>
          <a:p>
            <a:r>
              <a:rPr lang="uk-UA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Розв</a:t>
            </a:r>
            <a:r>
              <a:rPr lang="uk-UA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Times New Roman"/>
              </a:rPr>
              <a:t>ʼяжіть</a:t>
            </a:r>
            <a:r>
              <a:rPr lang="uk-UA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Times New Roman"/>
              </a:rPr>
              <a:t> задачі та запишіть все у зошиті.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928992" cy="4873752"/>
          </a:xfrm>
        </p:spPr>
        <p:txBody>
          <a:bodyPr/>
          <a:lstStyle/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uk-UA" b="1" dirty="0" smtClean="0">
                <a:latin typeface="Arial Black" pitchFamily="34" charset="0"/>
              </a:rPr>
              <a:t>1.Син </a:t>
            </a:r>
            <a:r>
              <a:rPr lang="uk-UA" b="1" dirty="0">
                <a:latin typeface="Arial Black" pitchFamily="34" charset="0"/>
              </a:rPr>
              <a:t>у 4 рази молодший від батька. Скільки років </a:t>
            </a:r>
            <a:r>
              <a:rPr lang="uk-UA" b="1" dirty="0" smtClean="0">
                <a:latin typeface="Arial Black" pitchFamily="34" charset="0"/>
              </a:rPr>
              <a:t>батькові і скільки років синові, якщо разом їм 40 років?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uk-UA" b="1" dirty="0">
              <a:latin typeface="Arial Black" pitchFamily="34" charset="0"/>
            </a:endParaRPr>
          </a:p>
          <a:p>
            <a:pPr marL="0" indent="0">
              <a:spcBef>
                <a:spcPts val="0"/>
              </a:spcBef>
              <a:buClrTx/>
              <a:buSzTx/>
              <a:buNone/>
            </a:pPr>
            <a:r>
              <a:rPr lang="uk-UA" b="1" dirty="0" smtClean="0">
                <a:latin typeface="Arial Black" pitchFamily="34" charset="0"/>
              </a:rPr>
              <a:t>2.</a:t>
            </a:r>
            <a:r>
              <a:rPr lang="uk-UA" b="1" dirty="0">
                <a:latin typeface="Arial Black" pitchFamily="34" charset="0"/>
              </a:rPr>
              <a:t> В автопарку є автобуси та вантажні автомобілі, причому вантажівок у </a:t>
            </a:r>
            <a:r>
              <a:rPr lang="uk-UA" b="1" dirty="0" smtClean="0">
                <a:latin typeface="Arial Black" pitchFamily="34" charset="0"/>
              </a:rPr>
              <a:t>6 разів </a:t>
            </a:r>
            <a:r>
              <a:rPr lang="uk-UA" b="1" dirty="0">
                <a:latin typeface="Arial Black" pitchFamily="34" charset="0"/>
              </a:rPr>
              <a:t>більше, ніж автобусів. Скільки в автопарку автобусів, якщо їх на 114 менше, ніж вантажівок?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uk-UA" sz="2200" b="1" i="1" dirty="0">
              <a:solidFill>
                <a:prstClr val="black"/>
              </a:solidFill>
              <a:latin typeface="Corbel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787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ишукана">
  <a:themeElements>
    <a:clrScheme name="Вишукана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ишукана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ишукана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50</TotalTime>
  <Words>99</Words>
  <Application>Microsoft Office PowerPoint</Application>
  <PresentationFormat>Екран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6" baseType="lpstr">
      <vt:lpstr>Вишукана</vt:lpstr>
      <vt:lpstr>Розвязування задач за допомогою рівнянь</vt:lpstr>
      <vt:lpstr>Презентація PowerPoint</vt:lpstr>
      <vt:lpstr>Задача 1. Бригада робітників за два тижні виготовила 356 деталей,  причому за другий тиждень було виготовлено у 3 рази більше деталей, ніж за перший. Скільки деталей було  виготовлено за перший тиждень? Перш за все записуємо скорочено умову задачі, та вводимо позначення. ПОЗНАЧИМО: І тиждень – х шт. деталей ІІ тиждень – 3х шт. деталей Разом -356 шт. деталей За скороченою умовою складаємо рівняння, та розвʼязуємо його. </vt:lpstr>
      <vt:lpstr> Задача 2. Умову задачі запишіть у зошиті.  На вантажну машину навантажили у 5 разів більше вантажу, ніж на причеп. Скільки кілограмів навантажили на причеп, якщо всього вантажу було 4380 кг.? Складіть коротку умову до задачі самостійно. </vt:lpstr>
      <vt:lpstr>Розвʼяжіть задачі та запишіть все у зошиті.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Розвязування задач за допомогою рівнянь</dc:title>
  <dc:creator>Сизько</dc:creator>
  <cp:lastModifiedBy>Сизько</cp:lastModifiedBy>
  <cp:revision>7</cp:revision>
  <dcterms:created xsi:type="dcterms:W3CDTF">2022-04-28T09:09:43Z</dcterms:created>
  <dcterms:modified xsi:type="dcterms:W3CDTF">2022-04-28T10:00:12Z</dcterms:modified>
</cp:coreProperties>
</file>