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331472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Займенник: загальне значення, морфологічні ознаки, синтаксична роль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r"/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Презентацію підготувала вчителька української мови та літератури Добрянського НВК І – ІІІ ст.</a:t>
            </a:r>
          </a:p>
          <a:p>
            <a:pPr algn="r"/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Ярош Любов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Францівна</a:t>
            </a:r>
            <a:endParaRPr lang="uk-U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Блок-схема: решение 3"/>
          <p:cNvSpPr/>
          <p:nvPr/>
        </p:nvSpPr>
        <p:spPr>
          <a:xfrm>
            <a:off x="500034" y="142852"/>
            <a:ext cx="8215370" cy="164307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кількість предметів;</a:t>
            </a:r>
          </a:p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вони співвідносні з числівником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00034" y="1714488"/>
            <a:ext cx="8215370" cy="44291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відповідають на питання </a:t>
            </a:r>
            <a:r>
              <a:rPr lang="uk-UA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скільки?</a:t>
            </a:r>
          </a:p>
          <a:p>
            <a:pPr>
              <a:buFont typeface="Wingdings" pitchFamily="2" charset="2"/>
              <a:buChar char="Ø"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змінюються за відмінками;</a:t>
            </a:r>
          </a:p>
          <a:p>
            <a:pPr>
              <a:buFont typeface="Wingdings" pitchFamily="2" charset="2"/>
              <a:buChar char="Ø"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виконують таку ж синтаксичну роль, як числівники: </a:t>
            </a:r>
          </a:p>
          <a:p>
            <a:r>
              <a:rPr lang="uk-UA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стільки, скільки, ніскільки, казна-скільки, хтозна-скільки, скількись, </a:t>
            </a:r>
            <a:r>
              <a:rPr lang="uk-UA" sz="2800" b="1" i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стількись</a:t>
            </a:r>
            <a:endParaRPr lang="uk-UA" sz="2800" b="1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428596" y="214290"/>
            <a:ext cx="8429684" cy="12858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uk-UA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Прочитайте </a:t>
            </a:r>
            <a:r>
              <a:rPr lang="uk-UA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прислів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я. Випишіть займенники.</a:t>
            </a:r>
          </a:p>
          <a:p>
            <a:pPr marL="342900" indent="-342900" algn="ctr">
              <a:buAutoNum type="arabicPeriod"/>
            </a:pPr>
            <a:r>
              <a:rPr lang="uk-UA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Підкресліть займенники, співвідносні з прикметниками.</a:t>
            </a:r>
            <a:endParaRPr lang="uk-UA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28596" y="1500174"/>
            <a:ext cx="8429684" cy="464347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Цей світ – як маків цвіт.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Хто любить світ, той любить правду.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в наше віконце загляне сонце.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Кожен вітер по-своєму дме.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Всякому овочу свій час.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рубай дерево, яке дає тобі затінок.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Народився я українцем, то прагну волі.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Дерево пізнають по тому, що воно родить, а людину по тому, що вона робить.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Рідний дім –  це рідний дім, завжди затишно у нім.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Мій дім – моя фортеця.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Усяке село своє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прислів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має.</a:t>
            </a:r>
          </a:p>
          <a:p>
            <a:pPr marL="342900" indent="-342900">
              <a:buAutoNum type="arabicPeriod"/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Зневажиш сам себе, зневажить і світ тебе. </a:t>
            </a:r>
          </a:p>
          <a:p>
            <a:pPr marL="342900" indent="-342900">
              <a:buAutoNum type="arabicPeriod"/>
            </a:pPr>
            <a:endParaRPr lang="uk-UA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00034" y="214290"/>
            <a:ext cx="8215370" cy="12858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Перевір!!!</a:t>
            </a:r>
            <a:endParaRPr lang="uk-UA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357158" y="1571612"/>
            <a:ext cx="8429684" cy="464347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uk-UA" u="sng" dirty="0" smtClean="0"/>
              <a:t>Цей.</a:t>
            </a:r>
          </a:p>
          <a:p>
            <a:pPr marL="342900" indent="-342900">
              <a:buAutoNum type="arabicPeriod"/>
            </a:pPr>
            <a:r>
              <a:rPr lang="uk-UA" dirty="0" smtClean="0"/>
              <a:t>Хто</a:t>
            </a:r>
            <a:r>
              <a:rPr lang="uk-UA" u="sng" dirty="0" smtClean="0"/>
              <a:t>, той.</a:t>
            </a:r>
          </a:p>
          <a:p>
            <a:pPr marL="342900" indent="-342900">
              <a:buAutoNum type="arabicPeriod"/>
            </a:pPr>
            <a:r>
              <a:rPr lang="uk-UA" u="sng" dirty="0" smtClean="0"/>
              <a:t>Наше.</a:t>
            </a:r>
          </a:p>
          <a:p>
            <a:pPr marL="342900" indent="-342900">
              <a:buAutoNum type="arabicPeriod"/>
            </a:pPr>
            <a:r>
              <a:rPr lang="uk-UA" u="sng" dirty="0" smtClean="0"/>
              <a:t>Кожен.</a:t>
            </a:r>
          </a:p>
          <a:p>
            <a:pPr marL="342900" indent="-342900">
              <a:buAutoNum type="arabicPeriod"/>
            </a:pPr>
            <a:r>
              <a:rPr lang="uk-UA" u="sng" dirty="0" smtClean="0"/>
              <a:t>Всякому, </a:t>
            </a:r>
            <a:r>
              <a:rPr lang="uk-UA" dirty="0" smtClean="0"/>
              <a:t>свій.</a:t>
            </a:r>
          </a:p>
          <a:p>
            <a:pPr marL="342900" indent="-342900">
              <a:buAutoNum type="arabicPeriod"/>
            </a:pPr>
            <a:r>
              <a:rPr lang="uk-UA" dirty="0" smtClean="0"/>
              <a:t>Тобі.</a:t>
            </a:r>
          </a:p>
          <a:p>
            <a:pPr marL="342900" indent="-342900">
              <a:buAutoNum type="arabicPeriod"/>
            </a:pPr>
            <a:r>
              <a:rPr lang="uk-UA" dirty="0" smtClean="0"/>
              <a:t>Я.</a:t>
            </a:r>
          </a:p>
          <a:p>
            <a:pPr marL="342900" indent="-342900">
              <a:buAutoNum type="arabicPeriod"/>
            </a:pPr>
            <a:r>
              <a:rPr lang="uk-UA" u="sng" dirty="0" smtClean="0"/>
              <a:t>Тому</a:t>
            </a:r>
            <a:r>
              <a:rPr lang="uk-UA" dirty="0" smtClean="0"/>
              <a:t>, воно</a:t>
            </a:r>
            <a:r>
              <a:rPr lang="uk-UA" u="sng" dirty="0" smtClean="0"/>
              <a:t>, тому</a:t>
            </a:r>
            <a:r>
              <a:rPr lang="uk-UA" dirty="0" smtClean="0"/>
              <a:t>, вона.</a:t>
            </a:r>
          </a:p>
          <a:p>
            <a:pPr marL="342900" indent="-342900">
              <a:buAutoNum type="arabicPeriod"/>
            </a:pPr>
            <a:r>
              <a:rPr lang="uk-UA" dirty="0" smtClean="0"/>
              <a:t>Нім.</a:t>
            </a:r>
            <a:endParaRPr lang="uk-UA" u="sng" dirty="0" smtClean="0"/>
          </a:p>
          <a:p>
            <a:pPr marL="342900" indent="-342900">
              <a:buAutoNum type="arabicPeriod"/>
            </a:pPr>
            <a:r>
              <a:rPr lang="uk-UA" u="sng" dirty="0" smtClean="0"/>
              <a:t>Мій,  моя.</a:t>
            </a:r>
          </a:p>
          <a:p>
            <a:pPr marL="342900" indent="-342900">
              <a:buAutoNum type="arabicPeriod"/>
            </a:pPr>
            <a:r>
              <a:rPr lang="uk-UA" u="sng" dirty="0" smtClean="0"/>
              <a:t>Усяке, своє.</a:t>
            </a:r>
          </a:p>
          <a:p>
            <a:pPr marL="342900" indent="-342900">
              <a:buAutoNum type="arabicPeriod"/>
            </a:pPr>
            <a:r>
              <a:rPr lang="uk-UA" u="sng" dirty="0" smtClean="0"/>
              <a:t>Сам</a:t>
            </a:r>
            <a:r>
              <a:rPr lang="uk-UA" dirty="0" smtClean="0"/>
              <a:t>, себе, тебе.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85728"/>
            <a:ext cx="8286808" cy="148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Домашнє завдання</a:t>
            </a:r>
            <a:endParaRPr lang="uk-UA" sz="32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20" y="1785926"/>
            <a:ext cx="8572560" cy="4286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uk-UA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Опрацювати теоретичний матеріал підручника (с. 210-211).</a:t>
            </a:r>
          </a:p>
          <a:p>
            <a:pPr marL="342900" indent="-342900" algn="ctr">
              <a:buAutoNum type="arabicPeriod"/>
            </a:pPr>
            <a:r>
              <a:rPr lang="uk-UA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Виконати вправу 489. </a:t>
            </a:r>
            <a:endParaRPr lang="uk-UA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>
              <a:buNone/>
            </a:pPr>
            <a:endParaRPr lang="uk-UA" dirty="0"/>
          </a:p>
        </p:txBody>
      </p:sp>
      <p:sp>
        <p:nvSpPr>
          <p:cNvPr id="4" name="Блок-схема: память с посл. доступом 3"/>
          <p:cNvSpPr/>
          <p:nvPr/>
        </p:nvSpPr>
        <p:spPr>
          <a:xfrm>
            <a:off x="0" y="0"/>
            <a:ext cx="8715404" cy="578645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Займенник – це самостійна частина мови, що вказує на предмети, їх ознаки, кількість, але не називає їх.</a:t>
            </a:r>
            <a:endParaRPr lang="uk-UA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Овал 3"/>
          <p:cNvSpPr/>
          <p:nvPr/>
        </p:nvSpPr>
        <p:spPr>
          <a:xfrm>
            <a:off x="500034" y="285728"/>
            <a:ext cx="7358114" cy="2500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u="sng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Займенник</a:t>
            </a:r>
          </a:p>
          <a:p>
            <a:pPr algn="ctr"/>
            <a:r>
              <a:rPr lang="uk-UA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я, ти, ми, мій, наш, кожний, скільки</a:t>
            </a:r>
            <a:endParaRPr lang="uk-UA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85852" y="2786058"/>
            <a:ext cx="92869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6143636" y="2643182"/>
            <a:ext cx="1214446" cy="3571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500034" y="3429000"/>
            <a:ext cx="3571900" cy="1928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Відповідає на питання </a:t>
            </a:r>
          </a:p>
          <a:p>
            <a:pPr algn="ctr"/>
            <a:r>
              <a:rPr lang="uk-UA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хто? що?  який?  чий? скільки</a:t>
            </a:r>
            <a:r>
              <a:rPr lang="uk-UA" i="1" dirty="0" smtClean="0">
                <a:solidFill>
                  <a:srgbClr val="FFFF00"/>
                </a:solidFill>
              </a:rPr>
              <a:t>?</a:t>
            </a:r>
            <a:endParaRPr lang="uk-UA" i="1" dirty="0">
              <a:solidFill>
                <a:srgbClr val="FFFF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86314" y="3429000"/>
            <a:ext cx="3857652" cy="1928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Указує на предмет, ознаку, кількість, але не називає їх.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143372" y="2714620"/>
            <a:ext cx="627508" cy="3429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214290"/>
            <a:ext cx="8286808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Співвідносний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з іменником, прикметником, числівником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2500306"/>
            <a:ext cx="8215370" cy="17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реченні виконує синтаксичну роль </a:t>
            </a:r>
          </a:p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будь-якого члена речення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4572008"/>
            <a:ext cx="8215370" cy="1928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Усі займенники змінюються за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відмінками, </a:t>
            </a:r>
          </a:p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– за числами, родами, особами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00034" y="285728"/>
            <a:ext cx="8215370" cy="578647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Кількість займенників у мові незначна, але вживаються вони дуже часто. </a:t>
            </a:r>
          </a:p>
          <a:p>
            <a:pPr algn="ctr"/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За їх допомогою складають 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язний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текст, уникаючи повторів.</a:t>
            </a:r>
            <a:endParaRPr lang="uk-UA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00034" y="285728"/>
            <a:ext cx="8215370" cy="125559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Спишіть текст. Визначте, на які питання відповідають виділені займенники. З якими частинами мови вони співвідносні?</a:t>
            </a:r>
            <a:endParaRPr lang="uk-UA" sz="2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500034" y="1643050"/>
            <a:ext cx="8215370" cy="450059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Що таке балет? Це вид театральної вистави,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об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єднує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декілька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речей: танець, оформлення сцени та музику.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Деякі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балети мають сюжет,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просто відображають настрій. Балет – це мистецтво рухів;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майже 500 років. Він виник в Італії як вишукана розвага для гостей короля. У балеті танцюристи напружено й довго тренуються, щоб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їхнє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тіло приймало найелегантніші й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найгармонійніші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пози.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428596" y="285728"/>
            <a:ext cx="8286808" cy="13984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Перевір!!!</a:t>
            </a:r>
            <a:endParaRPr lang="uk-UA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571472" y="1714488"/>
            <a:ext cx="8215370" cy="435771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200" b="1" i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uk-UA" sz="32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, з прикметником), </a:t>
            </a:r>
          </a:p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декілька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скільки?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, з числівником), </a:t>
            </a:r>
          </a:p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які?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, з прикметником),</a:t>
            </a:r>
          </a:p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інші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які?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, з прикметником), </a:t>
            </a:r>
          </a:p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кому?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, з іменником),</a:t>
            </a:r>
          </a:p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їхнє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чиє?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, з прикметником). 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00034" y="285728"/>
            <a:ext cx="8215370" cy="178595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Займенники вказують на</a:t>
            </a:r>
            <a:endParaRPr lang="uk-UA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428596" y="2000240"/>
            <a:ext cx="8358246" cy="1000132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предмет; </a:t>
            </a:r>
          </a:p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вони співвідносні з іменником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00034" y="3000372"/>
            <a:ext cx="8215370" cy="321471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endParaRPr lang="uk-UA" dirty="0" smtClean="0"/>
          </a:p>
          <a:p>
            <a:pPr>
              <a:buFont typeface="Wingdings" pitchFamily="2" charset="2"/>
              <a:buChar char="Ø"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відповідають на питання хто? що?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змінюються за відмінками;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деякі мають рід, число, вказують на особу;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виконують таку ж роль, як іменники: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я, ти, він, вона, воно, ми, ви, вони, себе, хто, що, ніхто, ніщо, дехто, дещо, хтось, щось, хто-небудь, що-небудь, казна-хто, хтозна-що, будь-хто</a:t>
            </a:r>
            <a:endParaRPr lang="uk-UA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500034" y="0"/>
            <a:ext cx="8286808" cy="15716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ознаку предмета; </a:t>
            </a:r>
          </a:p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вони співвідносні з прикметником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500034" y="1500174"/>
            <a:ext cx="8215370" cy="45720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відповідають на питання </a:t>
            </a:r>
            <a:r>
              <a:rPr lang="uk-UA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який? чий?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змінюються за родами, відмінками і числами;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виконують таку ж синтаксичну роль, як прикметники: </a:t>
            </a:r>
            <a:r>
              <a:rPr lang="uk-UA" sz="2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мій, твій, свій, наш, ваш, їхній, весь, усякий, кожний (кожен), жодний (жоден), сам, самий, цей, той, такий, абиякий, деякий, який-небудь, якийсь, абичий, чийсь, чий-небудь, казна-який, хтозна-чий, нічий, ніякий, будь-чий, будь-який, котрий, котрийсь, котрий-небудь</a:t>
            </a:r>
            <a:endParaRPr lang="uk-UA" sz="2400" b="1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672</Words>
  <PresentationFormat>Экран (4:3)</PresentationFormat>
  <Paragraphs>75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Займенник: загальне значення, морфологічні ознаки, синтаксична роль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Займенник: загальне значення, морфологічні ознаки, синтаксична роль</dc:title>
  <dc:creator>admin</dc:creator>
  <cp:lastModifiedBy>admin</cp:lastModifiedBy>
  <cp:revision>17</cp:revision>
  <dcterms:created xsi:type="dcterms:W3CDTF">2022-04-29T07:09:33Z</dcterms:created>
  <dcterms:modified xsi:type="dcterms:W3CDTF">2022-04-29T10:43:45Z</dcterms:modified>
</cp:coreProperties>
</file>