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9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2928957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Розряди займенників за значенням (ознайомлення)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r"/>
            <a:r>
              <a:rPr lang="uk-UA" dirty="0" smtClean="0">
                <a:solidFill>
                  <a:schemeClr val="tx1"/>
                </a:solidFill>
              </a:rPr>
              <a:t>Презентацію підготувала </a:t>
            </a:r>
          </a:p>
          <a:p>
            <a:pPr algn="r"/>
            <a:r>
              <a:rPr lang="uk-UA" dirty="0" smtClean="0">
                <a:solidFill>
                  <a:schemeClr val="tx1"/>
                </a:solidFill>
              </a:rPr>
              <a:t>вчителька української мови та літератури </a:t>
            </a:r>
          </a:p>
          <a:p>
            <a:pPr algn="r"/>
            <a:r>
              <a:rPr lang="uk-UA" dirty="0" smtClean="0">
                <a:solidFill>
                  <a:schemeClr val="tx1"/>
                </a:solidFill>
              </a:rPr>
              <a:t>Добрянського НВК І-ІІІ ст. </a:t>
            </a:r>
          </a:p>
          <a:p>
            <a:pPr algn="r"/>
            <a:r>
              <a:rPr lang="uk-UA" dirty="0" smtClean="0">
                <a:solidFill>
                  <a:schemeClr val="tx1"/>
                </a:solidFill>
              </a:rPr>
              <a:t>Ярош Любов </a:t>
            </a:r>
            <a:r>
              <a:rPr lang="uk-UA" dirty="0" err="1" smtClean="0">
                <a:solidFill>
                  <a:schemeClr val="tx1"/>
                </a:solidFill>
              </a:rPr>
              <a:t>Францівна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85728"/>
            <a:ext cx="8215370" cy="1928826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Вказівні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2214554"/>
            <a:ext cx="8215370" cy="2071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Указують  на предмети та їх ознаки</a:t>
            </a:r>
            <a:endParaRPr lang="uk-UA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00034" y="4286256"/>
            <a:ext cx="8215370" cy="185738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ей, оцей, той, такий, стільки</a:t>
            </a:r>
            <a:endParaRPr lang="uk-UA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85728"/>
            <a:ext cx="8215370" cy="1785950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 Означальні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28596" y="2071678"/>
            <a:ext cx="8286808" cy="221457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Мають узагальнене якісне значення</a:t>
            </a:r>
            <a:endParaRPr lang="uk-UA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00034" y="4286256"/>
            <a:ext cx="8358246" cy="198597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Весь, усякий, сам, самий, кожний, (кожен), жодний, (жоден), інший</a:t>
            </a:r>
            <a:endParaRPr lang="uk-UA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85728"/>
            <a:ext cx="8215370" cy="162878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Прочитайте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прислів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я.  Випишіть займенники, з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ясуйте, до якого розряду належить кожен із них.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928802"/>
            <a:ext cx="8143932" cy="428628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Усяка травичка на своєму корені росте.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Гречана каша хвалилась, ніби вона з маслом родилась.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Ніщо у світі не пропадає даремно.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Не одна у світі криниця, можна з абиякої напитися.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Син мій, а розум в нього свій.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Про когось іншого в нього промова, а про себе жодного слова.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85728"/>
            <a:ext cx="8215370" cy="1928826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Перевір!!!</a:t>
            </a:r>
            <a:endParaRPr lang="uk-UA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214554"/>
            <a:ext cx="8215370" cy="392909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Усяка – означальний;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(на) своєму – присвійний;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она – особовий;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іщо – заперечний;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(з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абиякої – неозначений;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ій – присвійний;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(в) нього – особовий;</a:t>
            </a: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сівій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присвійний;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(про) когось – неозначений;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ншого – означальний;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(в) нього – особовий;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(про) себе – зворотний;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одного – заперечний.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85728"/>
            <a:ext cx="8215370" cy="1485904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Прочитайте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прислів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я. Випишіть із них ті, у яких ужиті означальні займенники.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785926"/>
            <a:ext cx="8215370" cy="435771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Сама надія ніколи не гріє.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Не сам гвіздок лізе в стіну, його молотком забивають.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Стільки правди, як у решеті води. 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Хто рано встає, тому щастя є.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На свої руки найду свої муки.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Навчай інших – і сам навчишся.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Всяк правду знає, та не всяк про неї дбає.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14290"/>
            <a:ext cx="8215370" cy="1557342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Перевір!!!</a:t>
            </a:r>
            <a:endParaRPr lang="uk-UA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785926"/>
            <a:ext cx="8286808" cy="435771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Сама.</a:t>
            </a:r>
          </a:p>
          <a:p>
            <a:pPr marL="342900" indent="-342900"/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2.   Сам.</a:t>
            </a:r>
          </a:p>
          <a:p>
            <a:pPr marL="342900" indent="-342900"/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 startAt="6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Інших, сам.</a:t>
            </a:r>
          </a:p>
          <a:p>
            <a:pPr marL="514350" indent="-514350"/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7.    Всяк,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всяк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14290"/>
            <a:ext cx="8286808" cy="1557342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1.Спишіть, доповнивши кожний рядок власними прикладами.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Які розряди займенників не названі в першій частині вправи? Запишіть їх із  прикладами.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714488"/>
            <a:ext cx="8215370" cy="435771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Особові займенники: ми, ти , він… 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Вказівні займенники: цей, той, такий… 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Присвійні займенники: мій, свій, наш… 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Заперечні займенники: ніхто, аніщо, ніякий… .</a:t>
            </a:r>
          </a:p>
          <a:p>
            <a:pPr marL="342900" indent="-342900">
              <a:buAutoNum type="arabicPeriod"/>
            </a:pP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14290"/>
            <a:ext cx="8286808" cy="178595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Прочитайте запитання. Визначте розряд займенників, ужитих у питальних реченнях.</a:t>
            </a:r>
          </a:p>
          <a:p>
            <a:pPr marL="342900" indent="-342900"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Дайте письмові розгорнуті відповіді на запитання, використовуючи займенники.  Визначте розряд займенників, ужитих  у ваших відповідях. 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000240"/>
            <a:ext cx="8286808" cy="407196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Хто перший увів вас у світ театру?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Коли останній раз ви відвідували театр?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Що вас найбільше вразило на виставі?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Який герой викликав у вас почуття жалощів, співчуття, а який – поваги?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Чия акторська гра здалася вам найвдалішою?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14290"/>
            <a:ext cx="8215370" cy="1857388"/>
          </a:xfrm>
          <a:prstGeom prst="round2Diag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Домашнє завдання.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071678"/>
            <a:ext cx="8286808" cy="41434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1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Опрацювати теоретичний матеріал підручника (с. 214).</a:t>
            </a:r>
          </a:p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Виконати вправу 492. </a:t>
            </a:r>
            <a:endParaRPr lang="uk-UA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Презентація до уроку позакласного читання. Оксана Іваненко «Друкар книжок  небачених»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429684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85728"/>
            <a:ext cx="8215370" cy="5857916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значенням займенники поділяються на 9 розрядів</a:t>
            </a:r>
            <a:endParaRPr lang="uk-UA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28596" y="285728"/>
            <a:ext cx="8286808" cy="1700218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Особові</a:t>
            </a:r>
            <a:endParaRPr lang="uk-UA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2000240"/>
            <a:ext cx="8215370" cy="41434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Указують на особу:</a:t>
            </a:r>
          </a:p>
          <a:p>
            <a:r>
              <a:rPr lang="uk-UA" sz="2400" b="1" dirty="0" smtClean="0">
                <a:solidFill>
                  <a:srgbClr val="FFFF00"/>
                </a:solidFill>
              </a:rPr>
              <a:t>1 особа                                                                     я, ми</a:t>
            </a:r>
          </a:p>
          <a:p>
            <a:r>
              <a:rPr lang="uk-UA" sz="2400" b="1" dirty="0" smtClean="0">
                <a:solidFill>
                  <a:srgbClr val="FFFF00"/>
                </a:solidFill>
              </a:rPr>
              <a:t> </a:t>
            </a:r>
            <a:r>
              <a:rPr lang="uk-UA" sz="2400" b="1" dirty="0" smtClean="0">
                <a:solidFill>
                  <a:srgbClr val="FFFF00"/>
                </a:solidFill>
              </a:rPr>
              <a:t>                                                                        </a:t>
            </a:r>
          </a:p>
          <a:p>
            <a:r>
              <a:rPr lang="uk-UA" sz="2400" b="1" dirty="0" smtClean="0">
                <a:solidFill>
                  <a:srgbClr val="FFFF00"/>
                </a:solidFill>
              </a:rPr>
              <a:t>2 особа                                                                     ти, ви</a:t>
            </a:r>
          </a:p>
          <a:p>
            <a:endParaRPr lang="uk-UA" sz="2400" b="1" dirty="0" smtClean="0">
              <a:solidFill>
                <a:srgbClr val="FFFF00"/>
              </a:solidFill>
            </a:endParaRPr>
          </a:p>
          <a:p>
            <a:r>
              <a:rPr lang="uk-UA" sz="2400" b="1" dirty="0" smtClean="0">
                <a:solidFill>
                  <a:srgbClr val="FFFF00"/>
                </a:solidFill>
              </a:rPr>
              <a:t>3 особа                                                                      він, вона,  воно, вони</a:t>
            </a:r>
            <a:endParaRPr lang="uk-UA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14290"/>
            <a:ext cx="8215370" cy="1557342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Присвійні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1785926"/>
            <a:ext cx="8215370" cy="24288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Указують на належність когось, чогось;</a:t>
            </a:r>
          </a:p>
          <a:p>
            <a:pPr algn="ctr"/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відповідають на питання </a:t>
            </a:r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чий?</a:t>
            </a:r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28596" y="4214818"/>
            <a:ext cx="8358246" cy="198597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ій, твій, свій, наш, ваш, їхній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00034" y="285728"/>
            <a:ext cx="8215370" cy="1485904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Зворотний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34" y="1785926"/>
            <a:ext cx="8215370" cy="2214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Указує на особу чи предмет; </a:t>
            </a:r>
          </a:p>
          <a:p>
            <a:pPr algn="ctr"/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 має називного відмінка</a:t>
            </a:r>
            <a:endParaRPr lang="uk-UA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28596" y="4000504"/>
            <a:ext cx="8286808" cy="212884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себе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85728"/>
            <a:ext cx="8215370" cy="1714512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Питальні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00034" y="2000240"/>
            <a:ext cx="8215370" cy="214314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Уживаються в питальних реченнях</a:t>
            </a:r>
            <a:endParaRPr lang="uk-UA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00034" y="4143380"/>
            <a:ext cx="8286808" cy="184309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то? що?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кий?  чий?  котрий? скільки? </a:t>
            </a:r>
            <a:endParaRPr lang="uk-UA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85728"/>
            <a:ext cx="8215370" cy="1714512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Відносні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2000240"/>
            <a:ext cx="8215370" cy="2143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Уживаються для </a:t>
            </a:r>
            <a:r>
              <a:rPr lang="uk-UA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язку</a:t>
            </a:r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частин  складного  речення </a:t>
            </a:r>
            <a:endParaRPr lang="uk-UA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28596" y="4143380"/>
            <a:ext cx="8286808" cy="198597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то, що, який, чий, котрий, скільки</a:t>
            </a:r>
            <a:endParaRPr lang="uk-UA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85728"/>
            <a:ext cx="8286808" cy="1428760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Неозначені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1714488"/>
            <a:ext cx="8215370" cy="1714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Неозначено вказують на предмет, ознаку чи кількість.  </a:t>
            </a:r>
          </a:p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Утворюються від питальних або відносних займенників додаванням часток </a:t>
            </a:r>
          </a:p>
          <a:p>
            <a:pPr algn="ctr"/>
            <a:r>
              <a:rPr lang="uk-UA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–будь-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-небудь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казна-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uk-UA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хтозна-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де-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аби-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-сь</a:t>
            </a:r>
            <a:endParaRPr lang="uk-UA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28596" y="3429000"/>
            <a:ext cx="8286808" cy="285752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удь-хто, хто-небудь, казна-хто, хтозна-хто, дехто, абихто, хтось, будь-що, що-небудь, казна-що, хтозна-що, дещо, абищо, щось, будь-який, який-небудь, казан-який, хтозна-який, деякий, абиякий, дечий,  котрийсь, скількись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214290"/>
            <a:ext cx="8215370" cy="1785950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Заперечні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2000240"/>
            <a:ext cx="8215370" cy="2071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Указують на відсутність чогось або когось; </a:t>
            </a:r>
          </a:p>
          <a:p>
            <a:pPr algn="ctr"/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утворюються від питальних або відносних  займенників додаванням  частки </a:t>
            </a:r>
          </a:p>
          <a:p>
            <a:pPr algn="ctr"/>
            <a:r>
              <a:rPr lang="uk-UA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ні-</a:t>
            </a:r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ані-</a:t>
            </a:r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00034" y="4071942"/>
            <a:ext cx="8215370" cy="207170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іхто, ніщо, ніякий, нічий, ніскільки, аніхто, аніщо, аніякий, 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анічий</a:t>
            </a:r>
            <a:endParaRPr lang="uk-UA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706</Words>
  <PresentationFormat>Экран (4:3)</PresentationFormat>
  <Paragraphs>96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Розряди займенників за значенням (ознайомлення)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Розряди займенників за значенням (ознайомлення)</dc:title>
  <dc:creator>admin</dc:creator>
  <cp:lastModifiedBy>admin</cp:lastModifiedBy>
  <cp:revision>10</cp:revision>
  <dcterms:created xsi:type="dcterms:W3CDTF">2022-04-30T14:31:00Z</dcterms:created>
  <dcterms:modified xsi:type="dcterms:W3CDTF">2022-04-30T16:09:15Z</dcterms:modified>
</cp:coreProperties>
</file>