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2" r:id="rId5"/>
    <p:sldId id="271" r:id="rId6"/>
    <p:sldId id="260" r:id="rId7"/>
    <p:sldId id="261" r:id="rId8"/>
    <p:sldId id="262" r:id="rId9"/>
    <p:sldId id="263" r:id="rId10"/>
    <p:sldId id="264" r:id="rId11"/>
    <p:sldId id="265" r:id="rId12"/>
    <p:sldId id="277" r:id="rId13"/>
    <p:sldId id="266" r:id="rId14"/>
    <p:sldId id="267" r:id="rId15"/>
    <p:sldId id="278" r:id="rId16"/>
    <p:sldId id="268" r:id="rId17"/>
    <p:sldId id="269" r:id="rId18"/>
    <p:sldId id="279" r:id="rId19"/>
    <p:sldId id="270" r:id="rId20"/>
    <p:sldId id="280"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17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1944" y="-3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F73F82E-EEF3-466B-9CCA-84A0DA9FA017}" type="datetimeFigureOut">
              <a:rPr lang="ru-RU" smtClean="0"/>
              <a:t>11.04.2022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4EDC6E5-AD19-4988-86EE-2E4F6AAD9DC7}" type="slidenum">
              <a:rPr lang="ru-RU" smtClean="0"/>
              <a:t>‹#›</a:t>
            </a:fld>
            <a:endParaRPr lang="ru-RU"/>
          </a:p>
        </p:txBody>
      </p:sp>
    </p:spTree>
    <p:extLst>
      <p:ext uri="{BB962C8B-B14F-4D97-AF65-F5344CB8AC3E}">
        <p14:creationId xmlns:p14="http://schemas.microsoft.com/office/powerpoint/2010/main" val="172298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F73F82E-EEF3-466B-9CCA-84A0DA9FA017}" type="datetimeFigureOut">
              <a:rPr lang="ru-RU" smtClean="0"/>
              <a:t>11.04.2022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4EDC6E5-AD19-4988-86EE-2E4F6AAD9DC7}" type="slidenum">
              <a:rPr lang="ru-RU" smtClean="0"/>
              <a:t>‹#›</a:t>
            </a:fld>
            <a:endParaRPr lang="ru-RU"/>
          </a:p>
        </p:txBody>
      </p:sp>
    </p:spTree>
    <p:extLst>
      <p:ext uri="{BB962C8B-B14F-4D97-AF65-F5344CB8AC3E}">
        <p14:creationId xmlns:p14="http://schemas.microsoft.com/office/powerpoint/2010/main" val="294568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F73F82E-EEF3-466B-9CCA-84A0DA9FA017}" type="datetimeFigureOut">
              <a:rPr lang="ru-RU" smtClean="0"/>
              <a:t>11.04.2022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4EDC6E5-AD19-4988-86EE-2E4F6AAD9DC7}" type="slidenum">
              <a:rPr lang="ru-RU" smtClean="0"/>
              <a:t>‹#›</a:t>
            </a:fld>
            <a:endParaRPr lang="ru-RU"/>
          </a:p>
        </p:txBody>
      </p:sp>
    </p:spTree>
    <p:extLst>
      <p:ext uri="{BB962C8B-B14F-4D97-AF65-F5344CB8AC3E}">
        <p14:creationId xmlns:p14="http://schemas.microsoft.com/office/powerpoint/2010/main" val="4177978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F73F82E-EEF3-466B-9CCA-84A0DA9FA017}" type="datetimeFigureOut">
              <a:rPr lang="ru-RU" smtClean="0"/>
              <a:t>11.04.2022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4EDC6E5-AD19-4988-86EE-2E4F6AAD9DC7}" type="slidenum">
              <a:rPr lang="ru-RU" smtClean="0"/>
              <a:t>‹#›</a:t>
            </a:fld>
            <a:endParaRPr lang="ru-RU"/>
          </a:p>
        </p:txBody>
      </p:sp>
    </p:spTree>
    <p:extLst>
      <p:ext uri="{BB962C8B-B14F-4D97-AF65-F5344CB8AC3E}">
        <p14:creationId xmlns:p14="http://schemas.microsoft.com/office/powerpoint/2010/main" val="3358793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F73F82E-EEF3-466B-9CCA-84A0DA9FA017}" type="datetimeFigureOut">
              <a:rPr lang="ru-RU" smtClean="0"/>
              <a:t>11.04.2022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4EDC6E5-AD19-4988-86EE-2E4F6AAD9DC7}" type="slidenum">
              <a:rPr lang="ru-RU" smtClean="0"/>
              <a:t>‹#›</a:t>
            </a:fld>
            <a:endParaRPr lang="ru-RU"/>
          </a:p>
        </p:txBody>
      </p:sp>
    </p:spTree>
    <p:extLst>
      <p:ext uri="{BB962C8B-B14F-4D97-AF65-F5344CB8AC3E}">
        <p14:creationId xmlns:p14="http://schemas.microsoft.com/office/powerpoint/2010/main" val="830641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F73F82E-EEF3-466B-9CCA-84A0DA9FA017}" type="datetimeFigureOut">
              <a:rPr lang="ru-RU" smtClean="0"/>
              <a:t>11.04.2022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4EDC6E5-AD19-4988-86EE-2E4F6AAD9DC7}" type="slidenum">
              <a:rPr lang="ru-RU" smtClean="0"/>
              <a:t>‹#›</a:t>
            </a:fld>
            <a:endParaRPr lang="ru-RU"/>
          </a:p>
        </p:txBody>
      </p:sp>
    </p:spTree>
    <p:extLst>
      <p:ext uri="{BB962C8B-B14F-4D97-AF65-F5344CB8AC3E}">
        <p14:creationId xmlns:p14="http://schemas.microsoft.com/office/powerpoint/2010/main" val="1813598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F73F82E-EEF3-466B-9CCA-84A0DA9FA017}" type="datetimeFigureOut">
              <a:rPr lang="ru-RU" smtClean="0"/>
              <a:t>11.04.2022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4EDC6E5-AD19-4988-86EE-2E4F6AAD9DC7}" type="slidenum">
              <a:rPr lang="ru-RU" smtClean="0"/>
              <a:t>‹#›</a:t>
            </a:fld>
            <a:endParaRPr lang="ru-RU"/>
          </a:p>
        </p:txBody>
      </p:sp>
    </p:spTree>
    <p:extLst>
      <p:ext uri="{BB962C8B-B14F-4D97-AF65-F5344CB8AC3E}">
        <p14:creationId xmlns:p14="http://schemas.microsoft.com/office/powerpoint/2010/main" val="2694771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F73F82E-EEF3-466B-9CCA-84A0DA9FA017}" type="datetimeFigureOut">
              <a:rPr lang="ru-RU" smtClean="0"/>
              <a:t>11.04.2022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4EDC6E5-AD19-4988-86EE-2E4F6AAD9DC7}" type="slidenum">
              <a:rPr lang="ru-RU" smtClean="0"/>
              <a:t>‹#›</a:t>
            </a:fld>
            <a:endParaRPr lang="ru-RU"/>
          </a:p>
        </p:txBody>
      </p:sp>
    </p:spTree>
    <p:extLst>
      <p:ext uri="{BB962C8B-B14F-4D97-AF65-F5344CB8AC3E}">
        <p14:creationId xmlns:p14="http://schemas.microsoft.com/office/powerpoint/2010/main" val="1547015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F73F82E-EEF3-466B-9CCA-84A0DA9FA017}" type="datetimeFigureOut">
              <a:rPr lang="ru-RU" smtClean="0"/>
              <a:t>11.04.2022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4EDC6E5-AD19-4988-86EE-2E4F6AAD9DC7}" type="slidenum">
              <a:rPr lang="ru-RU" smtClean="0"/>
              <a:t>‹#›</a:t>
            </a:fld>
            <a:endParaRPr lang="ru-RU"/>
          </a:p>
        </p:txBody>
      </p:sp>
    </p:spTree>
    <p:extLst>
      <p:ext uri="{BB962C8B-B14F-4D97-AF65-F5344CB8AC3E}">
        <p14:creationId xmlns:p14="http://schemas.microsoft.com/office/powerpoint/2010/main" val="990386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F73F82E-EEF3-466B-9CCA-84A0DA9FA017}" type="datetimeFigureOut">
              <a:rPr lang="ru-RU" smtClean="0"/>
              <a:t>11.04.2022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4EDC6E5-AD19-4988-86EE-2E4F6AAD9DC7}" type="slidenum">
              <a:rPr lang="ru-RU" smtClean="0"/>
              <a:t>‹#›</a:t>
            </a:fld>
            <a:endParaRPr lang="ru-RU"/>
          </a:p>
        </p:txBody>
      </p:sp>
    </p:spTree>
    <p:extLst>
      <p:ext uri="{BB962C8B-B14F-4D97-AF65-F5344CB8AC3E}">
        <p14:creationId xmlns:p14="http://schemas.microsoft.com/office/powerpoint/2010/main" val="3686298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F73F82E-EEF3-466B-9CCA-84A0DA9FA017}" type="datetimeFigureOut">
              <a:rPr lang="ru-RU" smtClean="0"/>
              <a:t>11.04.2022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4EDC6E5-AD19-4988-86EE-2E4F6AAD9DC7}" type="slidenum">
              <a:rPr lang="ru-RU" smtClean="0"/>
              <a:t>‹#›</a:t>
            </a:fld>
            <a:endParaRPr lang="ru-RU"/>
          </a:p>
        </p:txBody>
      </p:sp>
    </p:spTree>
    <p:extLst>
      <p:ext uri="{BB962C8B-B14F-4D97-AF65-F5344CB8AC3E}">
        <p14:creationId xmlns:p14="http://schemas.microsoft.com/office/powerpoint/2010/main" val="258419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73F82E-EEF3-466B-9CCA-84A0DA9FA017}" type="datetimeFigureOut">
              <a:rPr lang="ru-RU" smtClean="0"/>
              <a:t>11.04.2022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EDC6E5-AD19-4988-86EE-2E4F6AAD9DC7}" type="slidenum">
              <a:rPr lang="ru-RU" smtClean="0"/>
              <a:t>‹#›</a:t>
            </a:fld>
            <a:endParaRPr lang="ru-RU"/>
          </a:p>
        </p:txBody>
      </p:sp>
    </p:spTree>
    <p:extLst>
      <p:ext uri="{BB962C8B-B14F-4D97-AF65-F5344CB8AC3E}">
        <p14:creationId xmlns:p14="http://schemas.microsoft.com/office/powerpoint/2010/main" val="3035126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9552" y="1412776"/>
            <a:ext cx="7772400" cy="2262113"/>
          </a:xfrm>
        </p:spPr>
        <p:txBody>
          <a:bodyPr>
            <a:noAutofit/>
            <a:scene3d>
              <a:camera prst="orthographicFront"/>
              <a:lightRig rig="threePt" dir="t"/>
            </a:scene3d>
            <a:sp3d extrusionH="57150">
              <a:bevelT w="38100" h="38100"/>
            </a:sp3d>
          </a:bodyPr>
          <a:lstStyle/>
          <a:p>
            <a:r>
              <a:rPr lang="en-US" sz="6600" b="1" dirty="0" smtClean="0">
                <a:ln w="22225" cmpd="sng">
                  <a:solidFill>
                    <a:schemeClr val="tx2">
                      <a:lumMod val="50000"/>
                    </a:schemeClr>
                  </a:solidFill>
                  <a:prstDash val="solid"/>
                </a:ln>
                <a:solidFill>
                  <a:schemeClr val="bg1"/>
                </a:solidFill>
                <a:effectLst>
                  <a:glow rad="101600">
                    <a:srgbClr val="3C17DB">
                      <a:alpha val="40000"/>
                    </a:srgbClr>
                  </a:glow>
                  <a:outerShdw blurRad="60007" dist="200025" dir="15000000" sy="30000" kx="-1800000" algn="bl" rotWithShape="0">
                    <a:prstClr val="black">
                      <a:alpha val="32000"/>
                    </a:prstClr>
                  </a:outerShdw>
                  <a:reflection blurRad="6350" stA="55000" endA="300" endPos="45500" dir="5400000" sy="-100000" algn="bl" rotWithShape="0"/>
                </a:effectLst>
              </a:rPr>
              <a:t>The USA</a:t>
            </a:r>
            <a:r>
              <a:rPr lang="uk-UA" sz="6600" b="1" dirty="0" smtClean="0">
                <a:ln w="22225" cmpd="sng">
                  <a:solidFill>
                    <a:schemeClr val="tx2">
                      <a:lumMod val="50000"/>
                    </a:schemeClr>
                  </a:solidFill>
                  <a:prstDash val="solid"/>
                </a:ln>
                <a:solidFill>
                  <a:schemeClr val="bg1"/>
                </a:solidFill>
                <a:effectLst>
                  <a:glow rad="101600">
                    <a:srgbClr val="3C17DB">
                      <a:alpha val="40000"/>
                    </a:srgbClr>
                  </a:glow>
                  <a:outerShdw blurRad="60007" dist="200025" dir="15000000" sy="30000" kx="-1800000" algn="bl" rotWithShape="0">
                    <a:prstClr val="black">
                      <a:alpha val="32000"/>
                    </a:prstClr>
                  </a:outerShdw>
                  <a:reflection blurRad="6350" stA="55000" endA="300" endPos="45500" dir="5400000" sy="-100000" algn="bl" rotWithShape="0"/>
                </a:effectLst>
              </a:rPr>
              <a:t>. </a:t>
            </a:r>
            <a:br>
              <a:rPr lang="uk-UA" sz="6600" b="1" dirty="0" smtClean="0">
                <a:ln w="22225" cmpd="sng">
                  <a:solidFill>
                    <a:schemeClr val="tx2">
                      <a:lumMod val="50000"/>
                    </a:schemeClr>
                  </a:solidFill>
                  <a:prstDash val="solid"/>
                </a:ln>
                <a:solidFill>
                  <a:schemeClr val="bg1"/>
                </a:solidFill>
                <a:effectLst>
                  <a:glow rad="101600">
                    <a:srgbClr val="3C17DB">
                      <a:alpha val="40000"/>
                    </a:srgbClr>
                  </a:glow>
                  <a:outerShdw blurRad="60007" dist="200025" dir="15000000" sy="30000" kx="-1800000" algn="bl" rotWithShape="0">
                    <a:prstClr val="black">
                      <a:alpha val="32000"/>
                    </a:prstClr>
                  </a:outerShdw>
                  <a:reflection blurRad="6350" stA="55000" endA="300" endPos="45500" dir="5400000" sy="-100000" algn="bl" rotWithShape="0"/>
                </a:effectLst>
              </a:rPr>
            </a:br>
            <a:r>
              <a:rPr lang="en-US" sz="6600" b="1" dirty="0" smtClean="0">
                <a:ln w="22225" cmpd="sng">
                  <a:solidFill>
                    <a:schemeClr val="tx2">
                      <a:lumMod val="50000"/>
                    </a:schemeClr>
                  </a:solidFill>
                  <a:prstDash val="solid"/>
                </a:ln>
                <a:solidFill>
                  <a:schemeClr val="bg1"/>
                </a:solidFill>
                <a:effectLst>
                  <a:glow rad="101600">
                    <a:srgbClr val="3C17DB">
                      <a:alpha val="40000"/>
                    </a:srgbClr>
                  </a:glow>
                  <a:outerShdw blurRad="60007" dist="200025" dir="15000000" sy="30000" kx="-1800000" algn="bl" rotWithShape="0">
                    <a:prstClr val="black">
                      <a:alpha val="32000"/>
                    </a:prstClr>
                  </a:outerShdw>
                  <a:reflection blurRad="6350" stA="55000" endA="300" endPos="45500" dir="5400000" sy="-100000" algn="bl" rotWithShape="0"/>
                </a:effectLst>
              </a:rPr>
              <a:t>Places of Interest</a:t>
            </a:r>
            <a:endParaRPr lang="ru-RU" sz="6600" b="1" dirty="0">
              <a:ln w="22225" cmpd="sng">
                <a:solidFill>
                  <a:schemeClr val="tx2">
                    <a:lumMod val="50000"/>
                  </a:schemeClr>
                </a:solidFill>
                <a:prstDash val="solid"/>
              </a:ln>
              <a:solidFill>
                <a:schemeClr val="bg1"/>
              </a:solidFill>
              <a:effectLst>
                <a:glow rad="101600">
                  <a:srgbClr val="3C17DB">
                    <a:alpha val="40000"/>
                  </a:srgbClr>
                </a:glow>
                <a:outerShdw blurRad="60007" dist="200025" dir="15000000" sy="30000" kx="-1800000" algn="bl" rotWithShape="0">
                  <a:prstClr val="black">
                    <a:alpha val="32000"/>
                  </a:prstClr>
                </a:outerShdw>
                <a:reflection blurRad="6350" stA="55000" endA="300" endPos="45500" dir="5400000" sy="-100000" algn="bl" rotWithShape="0"/>
              </a:effectLst>
            </a:endParaRPr>
          </a:p>
        </p:txBody>
      </p:sp>
      <p:pic>
        <p:nvPicPr>
          <p:cNvPr id="4" name="Рисунок 3"/>
          <p:cNvPicPr>
            <a:picLocks noChangeAspect="1"/>
          </p:cNvPicPr>
          <p:nvPr/>
        </p:nvPicPr>
        <p:blipFill>
          <a:blip r:embed="rId3" cstate="print">
            <a:extLst>
              <a:ext uri="{BEBA8EAE-BF5A-486C-A8C5-ECC9F3942E4B}">
                <a14:imgProps xmlns:a14="http://schemas.microsoft.com/office/drawing/2010/main">
                  <a14:imgLayer r:embed="rId4">
                    <a14:imgEffect>
                      <a14:saturation sat="125000"/>
                    </a14:imgEffect>
                  </a14:imgLayer>
                </a14:imgProps>
              </a:ext>
              <a:ext uri="{28A0092B-C50C-407E-A947-70E740481C1C}">
                <a14:useLocalDpi xmlns:a14="http://schemas.microsoft.com/office/drawing/2010/main" val="0"/>
              </a:ext>
            </a:extLst>
          </a:blip>
          <a:stretch>
            <a:fillRect/>
          </a:stretch>
        </p:blipFill>
        <p:spPr>
          <a:xfrm>
            <a:off x="251520" y="3501008"/>
            <a:ext cx="5010363" cy="3131477"/>
          </a:xfrm>
          <a:prstGeom prst="rect">
            <a:avLst/>
          </a:prstGeom>
          <a:solidFill>
            <a:schemeClr val="bg1">
              <a:alpha val="0"/>
            </a:schemeClr>
          </a:solidFill>
          <a:effectLst>
            <a:softEdge rad="127000"/>
          </a:effectLst>
        </p:spPr>
      </p:pic>
    </p:spTree>
    <p:extLst>
      <p:ext uri="{BB962C8B-B14F-4D97-AF65-F5344CB8AC3E}">
        <p14:creationId xmlns:p14="http://schemas.microsoft.com/office/powerpoint/2010/main" val="30550779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323528" y="1429763"/>
            <a:ext cx="4104456" cy="3046988"/>
          </a:xfrm>
          <a:prstGeom prst="rect">
            <a:avLst/>
          </a:prstGeom>
          <a:solidFill>
            <a:schemeClr val="accent1"/>
          </a:solidFill>
        </p:spPr>
        <p:txBody>
          <a:bodyPr wrap="square">
            <a:spAutoFit/>
          </a:bodyPr>
          <a:lstStyle/>
          <a:p>
            <a:r>
              <a:rPr lang="en-US"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The figures were being built during</a:t>
            </a:r>
            <a:r>
              <a:rPr lang="ru-RU"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1927</a:t>
            </a:r>
            <a:r>
              <a:rPr lang="en-US"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r>
              <a:rPr lang="en-US"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1941. </a:t>
            </a:r>
            <a:r>
              <a:rPr lang="en-US"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More than 400 people were working at the sculpture composition. It was named after the American businessman </a:t>
            </a:r>
            <a:r>
              <a:rPr lang="en-US"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Charles </a:t>
            </a:r>
            <a:r>
              <a:rPr lang="en-US" sz="2400" b="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Rashmour</a:t>
            </a:r>
            <a:r>
              <a:rPr lang="en-US"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who gave 5000 $ on the building </a:t>
            </a:r>
            <a:r>
              <a:rPr lang="en-US" sz="24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in 1930 </a:t>
            </a:r>
            <a:endParaRPr lang="ru-RU"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7645690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1403648" y="5085184"/>
            <a:ext cx="5984139" cy="769441"/>
          </a:xfrm>
          <a:prstGeom prst="rect">
            <a:avLst/>
          </a:prstGeom>
        </p:spPr>
        <p:txBody>
          <a:bodyPr wrap="none">
            <a:spAutoFit/>
          </a:bodyPr>
          <a:lstStyle/>
          <a:p>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4400" b="1" dirty="0" smtClean="0">
                <a:ln w="17780" cmpd="sng">
                  <a:solidFill>
                    <a:srgbClr val="FFFFFF"/>
                  </a:solidFill>
                  <a:prstDash val="solid"/>
                  <a:miter lim="800000"/>
                </a:ln>
                <a:solidFill>
                  <a:schemeClr val="bg1"/>
                </a:solidFill>
                <a:effectLst>
                  <a:outerShdw blurRad="50800" algn="tl" rotWithShape="0">
                    <a:srgbClr val="000000"/>
                  </a:outerShdw>
                </a:effectLst>
              </a:rPr>
              <a:t>Colorado Great Canyon</a:t>
            </a:r>
            <a:endParaRPr lang="ru-RU" sz="4400" b="1" dirty="0">
              <a:ln w="17780" cmpd="sng">
                <a:solidFill>
                  <a:srgbClr val="FFFFFF"/>
                </a:solidFill>
                <a:prstDash val="solid"/>
                <a:miter lim="800000"/>
              </a:ln>
              <a:solidFill>
                <a:schemeClr val="bg1"/>
              </a:solidFill>
              <a:effectLst>
                <a:outerShdw blurRad="50800" algn="tl" rotWithShape="0">
                  <a:srgbClr val="000000"/>
                </a:outerShdw>
              </a:effectLst>
            </a:endParaRPr>
          </a:p>
        </p:txBody>
      </p:sp>
    </p:spTree>
    <p:extLst>
      <p:ext uri="{BB962C8B-B14F-4D97-AF65-F5344CB8AC3E}">
        <p14:creationId xmlns:p14="http://schemas.microsoft.com/office/powerpoint/2010/main" val="28912592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93777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251520" y="4365104"/>
            <a:ext cx="6480720" cy="2308324"/>
          </a:xfrm>
          <a:prstGeom prst="rect">
            <a:avLst/>
          </a:prstGeom>
          <a:solidFill>
            <a:schemeClr val="bg1">
              <a:alpha val="53000"/>
            </a:schemeClr>
          </a:solidFill>
        </p:spPr>
        <p:txBody>
          <a:bodyPr wrap="square">
            <a:spAutoFit/>
          </a:bodyPr>
          <a:lstStyle/>
          <a:p>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This canyon is characterized by unusual forms of relief: towers, bastions and the color of rocks.</a:t>
            </a:r>
          </a:p>
          <a:p>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It is a little over 1 ml years old. The canyon is extremely deep and was formed by the Colorado river which  runs with the speed </a:t>
            </a:r>
          </a:p>
          <a:p>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of 25 km/h</a:t>
            </a:r>
            <a:endParaRPr lang="ru-RU" sz="2400" dirty="0"/>
          </a:p>
        </p:txBody>
      </p:sp>
    </p:spTree>
    <p:extLst>
      <p:ext uri="{BB962C8B-B14F-4D97-AF65-F5344CB8AC3E}">
        <p14:creationId xmlns:p14="http://schemas.microsoft.com/office/powerpoint/2010/main" val="5804674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83426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3779912" y="332656"/>
            <a:ext cx="4572000" cy="3046988"/>
          </a:xfrm>
          <a:prstGeom prst="rect">
            <a:avLst/>
          </a:prstGeom>
          <a:gradFill>
            <a:gsLst>
              <a:gs pos="0">
                <a:schemeClr val="accent1">
                  <a:tint val="66000"/>
                  <a:satMod val="160000"/>
                  <a:alpha val="67000"/>
                </a:schemeClr>
              </a:gs>
              <a:gs pos="50000">
                <a:schemeClr val="accent1">
                  <a:tint val="44500"/>
                  <a:satMod val="160000"/>
                  <a:alpha val="46000"/>
                </a:schemeClr>
              </a:gs>
              <a:gs pos="100000">
                <a:schemeClr val="accent1">
                  <a:tint val="23500"/>
                  <a:satMod val="160000"/>
                  <a:alpha val="43000"/>
                </a:schemeClr>
              </a:gs>
            </a:gsLst>
            <a:lin ang="5400000" scaled="0"/>
          </a:gradFill>
        </p:spPr>
        <p:txBody>
          <a:bodyPr>
            <a:spAutoFit/>
          </a:bodyPr>
          <a:lstStyle/>
          <a:p>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It is the longest New York street which is </a:t>
            </a:r>
            <a:r>
              <a:rPr lang="ru-RU" sz="2400" b="1" dirty="0" smtClean="0">
                <a:effectLst>
                  <a:outerShdw blurRad="38100" dist="38100" dir="2700000" algn="tl">
                    <a:srgbClr val="000000">
                      <a:alpha val="43137"/>
                    </a:srgbClr>
                  </a:outerShdw>
                </a:effectLst>
                <a:latin typeface="Times New Roman" pitchFamily="18" charset="0"/>
                <a:cs typeface="Times New Roman" pitchFamily="18" charset="0"/>
              </a:rPr>
              <a:t>25 </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km long and runs through the whole </a:t>
            </a:r>
            <a:r>
              <a:rPr lang="en-US" sz="2400" b="1" dirty="0" err="1" smtClean="0">
                <a:effectLst>
                  <a:outerShdw blurRad="38100" dist="38100" dir="2700000" algn="tl">
                    <a:srgbClr val="000000">
                      <a:alpha val="43137"/>
                    </a:srgbClr>
                  </a:outerShdw>
                </a:effectLst>
                <a:latin typeface="Times New Roman" pitchFamily="18" charset="0"/>
                <a:cs typeface="Times New Roman" pitchFamily="18" charset="0"/>
              </a:rPr>
              <a:t>Manhatten</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 Bronx and further north to the </a:t>
            </a:r>
            <a:r>
              <a:rPr lang="en-US" sz="2400" b="1" dirty="0" err="1" smtClean="0">
                <a:effectLst>
                  <a:outerShdw blurRad="38100" dist="38100" dir="2700000" algn="tl">
                    <a:srgbClr val="000000">
                      <a:alpha val="43137"/>
                    </a:srgbClr>
                  </a:outerShdw>
                </a:effectLst>
                <a:latin typeface="Times New Roman" pitchFamily="18" charset="0"/>
                <a:cs typeface="Times New Roman" pitchFamily="18" charset="0"/>
              </a:rPr>
              <a:t>Olbany</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 city, the capital of New York state. </a:t>
            </a:r>
          </a:p>
          <a:p>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It`s not straight, but it curves like waves</a:t>
            </a:r>
            <a:endParaRPr lang="ru-RU" sz="2400" b="1" dirty="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849950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4139952" y="548680"/>
            <a:ext cx="4680520" cy="2677656"/>
          </a:xfrm>
          <a:prstGeom prst="rect">
            <a:avLst/>
          </a:prstGeom>
          <a:gradFill>
            <a:gsLst>
              <a:gs pos="0">
                <a:srgbClr val="000000">
                  <a:alpha val="49000"/>
                </a:srgbClr>
              </a:gs>
              <a:gs pos="20000">
                <a:srgbClr val="000040">
                  <a:alpha val="48000"/>
                </a:srgbClr>
              </a:gs>
              <a:gs pos="50000">
                <a:srgbClr val="400040">
                  <a:alpha val="40000"/>
                </a:srgbClr>
              </a:gs>
              <a:gs pos="75000">
                <a:srgbClr val="8F0040">
                  <a:alpha val="37000"/>
                </a:srgbClr>
              </a:gs>
              <a:gs pos="89999">
                <a:srgbClr val="F27300">
                  <a:alpha val="56000"/>
                </a:srgbClr>
              </a:gs>
              <a:gs pos="100000">
                <a:srgbClr val="FFBF00">
                  <a:alpha val="38000"/>
                </a:srgbClr>
              </a:gs>
            </a:gsLst>
            <a:lin ang="5400000" scaled="0"/>
          </a:gradFill>
        </p:spPr>
        <p:txBody>
          <a:bodyPr wrap="square">
            <a:spAutoFit/>
          </a:bodyPr>
          <a:lstStyle/>
          <a:p>
            <a:r>
              <a:rPr lang="en-US"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In the place where Broadway crosses the 42 </a:t>
            </a:r>
            <a:r>
              <a:rPr lang="en-US" sz="2400" b="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a:t>
            </a:r>
            <a:r>
              <a:rPr lang="en-US"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street there is Times Square (named after the famous newspaper “The Times”).</a:t>
            </a:r>
          </a:p>
          <a:p>
            <a:r>
              <a:rPr lang="en-US"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Popular theatres are situated here that`s why the name is the synonym to American theatre art</a:t>
            </a:r>
            <a:endParaRPr lang="ru-RU"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3717032"/>
            <a:ext cx="4536504" cy="2835315"/>
          </a:xfrm>
          <a:prstGeom prst="rect">
            <a:avLst/>
          </a:prstGeom>
          <a:effectLst>
            <a:softEdge rad="317500"/>
          </a:effectLst>
        </p:spPr>
      </p:pic>
    </p:spTree>
    <p:extLst>
      <p:ext uri="{BB962C8B-B14F-4D97-AF65-F5344CB8AC3E}">
        <p14:creationId xmlns:p14="http://schemas.microsoft.com/office/powerpoint/2010/main" val="20030964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2915816" y="1556792"/>
            <a:ext cx="6039282" cy="769441"/>
          </a:xfrm>
          <a:prstGeom prst="rect">
            <a:avLst/>
          </a:prstGeom>
          <a:solidFill>
            <a:schemeClr val="bg1"/>
          </a:solidFill>
        </p:spPr>
        <p:txBody>
          <a:bodyPr wrap="none">
            <a:spAutoFit/>
          </a:bodyPr>
          <a:lstStyle/>
          <a:p>
            <a:r>
              <a:rPr lang="en-US" sz="4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Mount Mac-</a:t>
            </a:r>
            <a:r>
              <a:rPr lang="en-US" sz="44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Kinly</a:t>
            </a:r>
            <a:r>
              <a:rPr lang="en-US" sz="4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Alaska</a:t>
            </a:r>
            <a:endParaRPr lang="ru-RU" sz="4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41671932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4644008" y="3442098"/>
            <a:ext cx="4271367" cy="3046988"/>
          </a:xfrm>
          <a:prstGeom prst="rect">
            <a:avLst/>
          </a:prstGeom>
          <a:solidFill>
            <a:schemeClr val="accent1"/>
          </a:solidFill>
        </p:spPr>
        <p:txBody>
          <a:bodyPr wrap="square">
            <a:spAutoFit/>
          </a:bodyPr>
          <a:lstStyle/>
          <a:p>
            <a:r>
              <a:rPr lang="en-US"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In the southern part of Alaska the highest mountain of the USA mount Mac-</a:t>
            </a:r>
            <a:r>
              <a:rPr lang="en-US" sz="2400" b="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Kinly</a:t>
            </a:r>
            <a:r>
              <a:rPr lang="en-US"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is situated. It is the main place of interest in the National Park  and </a:t>
            </a:r>
            <a:r>
              <a:rPr lang="en-US" sz="2400" b="1" dirty="0" err="1"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Denaly</a:t>
            </a:r>
            <a:r>
              <a:rPr lang="en-US"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Reserve. A great number of rivers and lakes are situated here</a:t>
            </a:r>
            <a:endParaRPr lang="ru-RU"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501008"/>
            <a:ext cx="3984104" cy="2988078"/>
          </a:xfrm>
          <a:prstGeom prst="rect">
            <a:avLst/>
          </a:prstGeom>
          <a:effectLst>
            <a:softEdge rad="317500"/>
          </a:effectLst>
        </p:spPr>
      </p:pic>
    </p:spTree>
    <p:extLst>
      <p:ext uri="{BB962C8B-B14F-4D97-AF65-F5344CB8AC3E}">
        <p14:creationId xmlns:p14="http://schemas.microsoft.com/office/powerpoint/2010/main" val="12739456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323528" y="332656"/>
            <a:ext cx="4237891" cy="769441"/>
          </a:xfrm>
          <a:prstGeom prst="rect">
            <a:avLst/>
          </a:prstGeom>
        </p:spPr>
        <p:txBody>
          <a:bodyPr wrap="none">
            <a:spAutoFit/>
          </a:bodyPr>
          <a:lstStyle/>
          <a:p>
            <a:r>
              <a:rPr lang="en-US" sz="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The Death Valley</a:t>
            </a:r>
            <a:endParaRPr lang="ru-RU"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6677545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2060761" y="260648"/>
            <a:ext cx="5513561" cy="769441"/>
          </a:xfrm>
          <a:prstGeom prst="rect">
            <a:avLst/>
          </a:prstGeom>
        </p:spPr>
        <p:txBody>
          <a:bodyPr wrap="none">
            <a:spAutoFit/>
          </a:bodyPr>
          <a:lstStyle/>
          <a:p>
            <a: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 Statue of Freedom</a:t>
            </a:r>
            <a:endParaRPr lang="ru-RU"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Прямоугольник 4"/>
          <p:cNvSpPr/>
          <p:nvPr/>
        </p:nvSpPr>
        <p:spPr>
          <a:xfrm>
            <a:off x="611560" y="1340768"/>
            <a:ext cx="4680520" cy="4596323"/>
          </a:xfrm>
          <a:prstGeom prst="rect">
            <a:avLst/>
          </a:prstGeom>
        </p:spPr>
        <p:txBody>
          <a:bodyPr wrap="square">
            <a:spAutoFit/>
          </a:bodyPr>
          <a:lstStyle/>
          <a:p>
            <a:r>
              <a:rPr lang="en-US" sz="20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This statue is the USA national monument, the symbol of freedom, democracy and justice. It is one of the most famous sculpture in the USA and in the world. </a:t>
            </a:r>
          </a:p>
          <a:p>
            <a:r>
              <a:rPr lang="en-US" sz="24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The statue is the present of French people to Americans to commemorate  the American revolution 100-anniversary . It is situated on the island  3 km far from New York</a:t>
            </a:r>
            <a:endParaRPr lang="ru-RU" sz="2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6095946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283124" y="188640"/>
            <a:ext cx="7786414" cy="1938992"/>
          </a:xfrm>
          <a:prstGeom prst="rect">
            <a:avLst/>
          </a:prstGeom>
          <a:gradFill>
            <a:gsLst>
              <a:gs pos="0">
                <a:srgbClr val="5E9EFF">
                  <a:alpha val="54000"/>
                </a:srgbClr>
              </a:gs>
              <a:gs pos="39999">
                <a:srgbClr val="85C2FF">
                  <a:alpha val="51000"/>
                </a:srgbClr>
              </a:gs>
              <a:gs pos="70000">
                <a:srgbClr val="C4D6EB">
                  <a:alpha val="52000"/>
                </a:srgbClr>
              </a:gs>
              <a:gs pos="100000">
                <a:srgbClr val="FFEBFA"/>
              </a:gs>
            </a:gsLst>
            <a:lin ang="5400000" scaled="0"/>
          </a:gradFill>
        </p:spPr>
        <p:txBody>
          <a:bodyPr wrap="square">
            <a:spAutoFit/>
          </a:bodyPr>
          <a:lstStyle/>
          <a:p>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It is the lowest place on the continent. The highest temperature was fixed here. High dunes, pale yellow color of the ground and also magnificent rocks are beautiful in the light of the sun. Despite of its name, The Death Valley is charming and various as for its flora and fauna</a:t>
            </a:r>
            <a:endParaRPr lang="ru-RU" sz="24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3922686"/>
            <a:ext cx="3914998" cy="2600677"/>
          </a:xfrm>
          <a:prstGeom prst="rect">
            <a:avLst/>
          </a:prstGeom>
          <a:effectLst>
            <a:softEdge rad="127000"/>
          </a:effectLst>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124" y="3751393"/>
            <a:ext cx="4216868" cy="2771970"/>
          </a:xfrm>
          <a:prstGeom prst="rect">
            <a:avLst/>
          </a:prstGeom>
          <a:effectLst>
            <a:softEdge rad="127000"/>
          </a:effectLst>
        </p:spPr>
      </p:pic>
    </p:spTree>
    <p:extLst>
      <p:ext uri="{BB962C8B-B14F-4D97-AF65-F5344CB8AC3E}">
        <p14:creationId xmlns:p14="http://schemas.microsoft.com/office/powerpoint/2010/main" val="37547490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827584" y="404664"/>
            <a:ext cx="12140030" cy="6001643"/>
          </a:xfrm>
          <a:prstGeom prst="rect">
            <a:avLst/>
          </a:prstGeom>
          <a:ln>
            <a:solidFill>
              <a:schemeClr val="bg1"/>
            </a:solidFill>
          </a:ln>
        </p:spPr>
        <p:txBody>
          <a:bodyPr wrap="square">
            <a:spAutoFit/>
          </a:bodyPr>
          <a:lstStyle/>
          <a:p>
            <a: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Brooklyn Bridge</a:t>
            </a:r>
            <a:endPar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endPar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endPar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endPar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endPar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endPar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endParaRPr lang="en-US" sz="240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endParaRPr>
          </a:p>
          <a:p>
            <a:r>
              <a:rPr lang="en-US" sz="24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40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rPr>
              <a:t>    </a:t>
            </a:r>
            <a:r>
              <a:rPr lang="en-US" sz="2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Times New Roman" panose="02020603050405020304" pitchFamily="18" charset="0"/>
                <a:cs typeface="Times New Roman" panose="02020603050405020304" pitchFamily="18" charset="0"/>
              </a:rPr>
              <a:t>Brooklyn Bridge</a:t>
            </a:r>
            <a:r>
              <a:rPr lang="en-US" sz="2400" b="1" dirty="0" smtClean="0">
                <a:ln w="12700">
                  <a:solidFill>
                    <a:schemeClr val="tx2">
                      <a:satMod val="155000"/>
                    </a:schemeClr>
                  </a:solidFill>
                  <a:prstDash val="solid"/>
                </a:ln>
                <a:solidFill>
                  <a:srgbClr val="FF0000"/>
                </a:solidFill>
                <a:latin typeface="Times New Roman" panose="02020603050405020304" pitchFamily="18" charset="0"/>
                <a:cs typeface="Times New Roman" panose="02020603050405020304" pitchFamily="18" charset="0"/>
              </a:rPr>
              <a:t> is one of the oldest bridges in the USA. </a:t>
            </a:r>
          </a:p>
          <a:p>
            <a:r>
              <a:rPr lang="en-US" sz="2400" b="1" dirty="0" smtClean="0">
                <a:ln w="12700">
                  <a:solidFill>
                    <a:schemeClr val="tx2">
                      <a:satMod val="155000"/>
                    </a:schemeClr>
                  </a:solidFill>
                  <a:prstDash val="solid"/>
                </a:ln>
                <a:solidFill>
                  <a:srgbClr val="FF0000"/>
                </a:solidFill>
                <a:latin typeface="Times New Roman" panose="02020603050405020304" pitchFamily="18" charset="0"/>
                <a:cs typeface="Times New Roman" panose="02020603050405020304" pitchFamily="18" charset="0"/>
              </a:rPr>
              <a:t>It is in New York and it crosses the East river</a:t>
            </a:r>
          </a:p>
          <a:p>
            <a:r>
              <a:rPr lang="en-US" sz="2400" b="1" dirty="0" smtClean="0">
                <a:ln w="12700">
                  <a:solidFill>
                    <a:schemeClr val="tx2">
                      <a:satMod val="155000"/>
                    </a:schemeClr>
                  </a:solidFill>
                  <a:prstDash val="solid"/>
                </a:ln>
                <a:solidFill>
                  <a:srgbClr val="FF0000"/>
                </a:solidFill>
                <a:latin typeface="Times New Roman" panose="02020603050405020304" pitchFamily="18" charset="0"/>
                <a:cs typeface="Times New Roman" panose="02020603050405020304" pitchFamily="18" charset="0"/>
              </a:rPr>
              <a:t>from Manhattan to Brooklyn.</a:t>
            </a:r>
          </a:p>
          <a:p>
            <a:r>
              <a:rPr lang="en-US" sz="2400" b="1" dirty="0" smtClean="0">
                <a:ln w="12700">
                  <a:solidFill>
                    <a:schemeClr val="tx2">
                      <a:satMod val="155000"/>
                    </a:schemeClr>
                  </a:solidFill>
                  <a:prstDash val="solid"/>
                </a:ln>
                <a:solidFill>
                  <a:srgbClr val="FF0000"/>
                </a:solidFill>
                <a:latin typeface="Times New Roman" panose="02020603050405020304" pitchFamily="18" charset="0"/>
                <a:cs typeface="Times New Roman" panose="02020603050405020304" pitchFamily="18" charset="0"/>
              </a:rPr>
              <a:t>You can see this bridge in many American films</a:t>
            </a:r>
            <a:endParaRPr lang="ru-RU" sz="2400" b="1" dirty="0">
              <a:ln w="12700">
                <a:solidFill>
                  <a:schemeClr val="tx2">
                    <a:satMod val="155000"/>
                  </a:schemeClr>
                </a:solidFill>
                <a:prstDash val="solid"/>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42535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2195736" y="332656"/>
            <a:ext cx="6529164" cy="1938992"/>
          </a:xfrm>
          <a:prstGeom prst="rect">
            <a:avLst/>
          </a:prstGeom>
        </p:spPr>
        <p:txBody>
          <a:bodyPr wrap="square">
            <a:spAutoFit/>
          </a:bodyPr>
          <a:lstStyle/>
          <a:p>
            <a:r>
              <a:rPr lang="en-US" sz="2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Golden Gate Bridge </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is one of the oldest hanging bridges in the USA. It is 1825 m long. It has being built during 13 years and costed 15.1 $. About 1800 vehicles and 150 300 people passed across it during the first day</a:t>
            </a:r>
            <a:endParaRPr lang="ru-RU" sz="24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478" y="2708920"/>
            <a:ext cx="5637520" cy="37601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033196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val="0"/>
              </a:ext>
            </a:extLst>
          </a:blip>
          <a:srcRect t="18834"/>
          <a:stretch/>
        </p:blipFill>
        <p:spPr>
          <a:xfrm>
            <a:off x="107504" y="3978428"/>
            <a:ext cx="5436096" cy="2757686"/>
          </a:xfrm>
          <a:prstGeom prst="rect">
            <a:avLst/>
          </a:prstGeom>
          <a:effectLst>
            <a:softEdge rad="317500"/>
          </a:effectLst>
        </p:spPr>
      </p:pic>
      <p:sp>
        <p:nvSpPr>
          <p:cNvPr id="2" name="Прямоугольник 1"/>
          <p:cNvSpPr/>
          <p:nvPr/>
        </p:nvSpPr>
        <p:spPr>
          <a:xfrm>
            <a:off x="4932040" y="545629"/>
            <a:ext cx="3960440" cy="5262979"/>
          </a:xfrm>
          <a:prstGeom prst="rect">
            <a:avLst/>
          </a:prstGeom>
          <a:solidFill>
            <a:schemeClr val="tx2"/>
          </a:solidFill>
        </p:spPr>
        <p:txBody>
          <a:bodyPr wrap="square">
            <a:spAutoFit/>
          </a:bodyPr>
          <a:lstStyle/>
          <a:p>
            <a:pPr lvl="0"/>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Disneyland</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lvl="0"/>
            <a:r>
              <a:rPr lang="en-US" sz="2400" dirty="0" smtClean="0">
                <a:ln w="18415" cmpd="sng">
                  <a:solidFill>
                    <a:srgbClr val="FFFFFF"/>
                  </a:solidFill>
                  <a:prstDash val="solid"/>
                </a:ln>
                <a:solidFill>
                  <a:srgbClr val="1F497D"/>
                </a:solidFill>
                <a:effectLst>
                  <a:outerShdw blurRad="63500" dir="3600000" algn="tl" rotWithShape="0">
                    <a:srgbClr val="000000">
                      <a:alpha val="70000"/>
                    </a:srgbClr>
                  </a:outerShdw>
                </a:effectLst>
              </a:rPr>
              <a:t>    It </a:t>
            </a:r>
            <a:r>
              <a:rPr lang="en-US" sz="2400" dirty="0">
                <a:ln w="18415" cmpd="sng">
                  <a:solidFill>
                    <a:srgbClr val="FFFFFF"/>
                  </a:solidFill>
                  <a:prstDash val="solid"/>
                </a:ln>
                <a:solidFill>
                  <a:srgbClr val="1F497D"/>
                </a:solidFill>
                <a:effectLst>
                  <a:outerShdw blurRad="63500" dir="3600000" algn="tl" rotWithShape="0">
                    <a:srgbClr val="000000">
                      <a:alpha val="70000"/>
                    </a:srgbClr>
                  </a:outerShdw>
                </a:effectLst>
              </a:rPr>
              <a:t>is a well-known amusement park of Walt Disney Company in the USA, California. It was opened in 1955 and was Walt Disney`s, a famous cartoon director, idea</a:t>
            </a:r>
            <a:r>
              <a:rPr lang="en-US" sz="2400" dirty="0" smtClean="0">
                <a:ln w="18415" cmpd="sng">
                  <a:solidFill>
                    <a:srgbClr val="FFFFFF"/>
                  </a:solidFill>
                  <a:prstDash val="solid"/>
                </a:ln>
                <a:solidFill>
                  <a:srgbClr val="1F497D"/>
                </a:solidFill>
                <a:effectLst>
                  <a:outerShdw blurRad="63500" dir="3600000" algn="tl" rotWithShape="0">
                    <a:srgbClr val="000000">
                      <a:alpha val="70000"/>
                    </a:srgbClr>
                  </a:outerShdw>
                </a:effectLst>
              </a:rPr>
              <a:t>.</a:t>
            </a:r>
          </a:p>
          <a:p>
            <a:pPr lvl="0"/>
            <a:r>
              <a:rPr lang="en-US" sz="2400" dirty="0" smtClean="0">
                <a:ln w="18415" cmpd="sng">
                  <a:solidFill>
                    <a:srgbClr val="FFFFFF"/>
                  </a:solidFill>
                  <a:prstDash val="solid"/>
                </a:ln>
                <a:solidFill>
                  <a:srgbClr val="1F497D"/>
                </a:solidFill>
                <a:effectLst>
                  <a:outerShdw blurRad="63500" dir="3600000" algn="tl" rotWithShape="0">
                    <a:srgbClr val="000000">
                      <a:alpha val="70000"/>
                    </a:srgbClr>
                  </a:outerShdw>
                </a:effectLst>
              </a:rPr>
              <a:t> </a:t>
            </a:r>
            <a:r>
              <a:rPr lang="en-US" sz="2400" dirty="0">
                <a:ln w="18415" cmpd="sng">
                  <a:solidFill>
                    <a:srgbClr val="FFFFFF"/>
                  </a:solidFill>
                  <a:prstDash val="solid"/>
                </a:ln>
                <a:solidFill>
                  <a:srgbClr val="1F497D"/>
                </a:solidFill>
                <a:effectLst>
                  <a:outerShdw blurRad="63500" dir="3600000" algn="tl" rotWithShape="0">
                    <a:srgbClr val="000000">
                      <a:alpha val="70000"/>
                    </a:srgbClr>
                  </a:outerShdw>
                </a:effectLst>
              </a:rPr>
              <a:t>He wanted to create the park for children and adults where the cartoons` heroes would come to life . The park is visited by 13.3 million people a year </a:t>
            </a:r>
            <a:endParaRPr lang="ru-RU" sz="2400" dirty="0">
              <a:ln w="18415" cmpd="sng">
                <a:solidFill>
                  <a:srgbClr val="FFFFFF"/>
                </a:solidFill>
                <a:prstDash val="solid"/>
              </a:ln>
              <a:solidFill>
                <a:srgbClr val="1F497D"/>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710206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1115616" y="404664"/>
            <a:ext cx="12154716" cy="6370975"/>
          </a:xfrm>
          <a:prstGeom prst="rect">
            <a:avLst/>
          </a:prstGeom>
        </p:spPr>
        <p:txBody>
          <a:bodyPr wrap="square">
            <a:spAutoFit/>
          </a:bodyPr>
          <a:lstStyle/>
          <a:p>
            <a:endPar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It is the symbol of entertainment industry. </a:t>
            </a:r>
          </a:p>
          <a:p>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word “Hollywood” is often used as a synonym</a:t>
            </a:r>
          </a:p>
          <a:p>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to American cinematography. </a:t>
            </a:r>
          </a:p>
          <a:p>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It attracts tourists with its Fame Alley and Chinese Theatre TCL.</a:t>
            </a:r>
          </a:p>
          <a:p>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Paramount Picture Studios and Dolby Theatre, </a:t>
            </a:r>
          </a:p>
          <a:p>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where the Oscar ceremony is held are also here</a:t>
            </a:r>
            <a:endParaRPr lang="ru-RU"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794769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5004048" y="620688"/>
            <a:ext cx="4032448" cy="3970318"/>
          </a:xfrm>
          <a:prstGeom prst="rect">
            <a:avLst/>
          </a:prstGeom>
          <a:solidFill>
            <a:schemeClr val="accent1"/>
          </a:solidFill>
        </p:spPr>
        <p:txBody>
          <a:bodyPr wrap="square">
            <a:spAutoFit/>
          </a:bodyPr>
          <a:lstStyle/>
          <a:p>
            <a:r>
              <a:rPr lang="en-US" sz="3600" dirty="0" smtClean="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rPr>
              <a:t>    Niagara Falls</a:t>
            </a:r>
          </a:p>
          <a:p>
            <a:r>
              <a:rPr lang="en-US" sz="2400" dirty="0" smtClean="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rPr>
              <a:t>It is one of World Wonders visited by 15 ml of tourists every year.</a:t>
            </a:r>
          </a:p>
          <a:p>
            <a:r>
              <a:rPr lang="en-US" sz="2400" dirty="0" smtClean="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rPr>
              <a:t>The falls are 50 m high and they are situated on the river Niagara which runs out of Lake Eyre between the USA and Canada. The noise from it is heard from 20 km from here </a:t>
            </a:r>
            <a:endParaRPr lang="ru-RU" sz="24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2830083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4716016" y="188640"/>
            <a:ext cx="4248471" cy="4801314"/>
          </a:xfrm>
          <a:prstGeom prst="rect">
            <a:avLst/>
          </a:prstGeom>
          <a:solidFill>
            <a:schemeClr val="tx2">
              <a:lumMod val="75000"/>
            </a:schemeClr>
          </a:solidFill>
        </p:spPr>
        <p:txBody>
          <a:bodyPr wrap="square">
            <a:spAutoFit/>
          </a:bodyPr>
          <a:lstStyle/>
          <a:p>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Las-Vegas</a:t>
            </a:r>
          </a:p>
          <a:p>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It is a well-known city in Nevada state in the central part of the desert Mohave.</a:t>
            </a:r>
          </a:p>
          <a:p>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Its population is 560 000 people.</a:t>
            </a:r>
          </a:p>
          <a:p>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This city is the world center of entertainment and playing business.</a:t>
            </a:r>
          </a:p>
          <a:p>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Casinos, hotels, every day concerts and shows attract tourists from all over the world</a:t>
            </a:r>
          </a:p>
          <a:p>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4137651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683568" y="4437112"/>
            <a:ext cx="5566717" cy="1446550"/>
          </a:xfrm>
          <a:prstGeom prst="rect">
            <a:avLst/>
          </a:prstGeom>
          <a:solidFill>
            <a:schemeClr val="accent1"/>
          </a:solidFill>
        </p:spPr>
        <p:txBody>
          <a:bodyPr wrap="none">
            <a:spAutoFit/>
          </a:bodyPr>
          <a:lstStyle/>
          <a:p>
            <a:r>
              <a:rPr lang="en-US" sz="4400" b="1" cap="all" dirty="0" smtClean="0">
                <a:ln w="28575" cmpd="sng">
                  <a:solidFill>
                    <a:schemeClr val="tx2">
                      <a:lumMod val="50000"/>
                    </a:schemeClr>
                  </a:solidFill>
                  <a:prstDash val="solid"/>
                </a:ln>
                <a:solidFill>
                  <a:schemeClr val="bg1"/>
                </a:solidFill>
                <a:effectLst>
                  <a:reflection blurRad="12700" stA="28000" endPos="45000" dist="1000" dir="5400000" sy="-100000" algn="bl" rotWithShape="0"/>
                </a:effectLst>
              </a:rPr>
              <a:t>National Memorial </a:t>
            </a:r>
          </a:p>
          <a:p>
            <a:r>
              <a:rPr lang="en-US" sz="4400" b="1" cap="all" dirty="0" smtClean="0">
                <a:ln w="28575" cmpd="sng">
                  <a:solidFill>
                    <a:schemeClr val="tx2">
                      <a:lumMod val="50000"/>
                    </a:schemeClr>
                  </a:solidFill>
                  <a:prstDash val="solid"/>
                </a:ln>
                <a:solidFill>
                  <a:schemeClr val="bg1"/>
                </a:solidFill>
                <a:effectLst>
                  <a:reflection blurRad="12700" stA="28000" endPos="45000" dist="1000" dir="5400000" sy="-100000" algn="bl" rotWithShape="0"/>
                </a:effectLst>
              </a:rPr>
              <a:t>Mount </a:t>
            </a:r>
            <a:r>
              <a:rPr lang="en-US" sz="4400" b="1" cap="all" dirty="0" err="1" smtClean="0">
                <a:ln w="28575" cmpd="sng">
                  <a:solidFill>
                    <a:schemeClr val="tx2">
                      <a:lumMod val="50000"/>
                    </a:schemeClr>
                  </a:solidFill>
                  <a:prstDash val="solid"/>
                </a:ln>
                <a:solidFill>
                  <a:schemeClr val="bg1"/>
                </a:solidFill>
                <a:effectLst>
                  <a:reflection blurRad="12700" stA="28000" endPos="45000" dist="1000" dir="5400000" sy="-100000" algn="bl" rotWithShape="0"/>
                </a:effectLst>
              </a:rPr>
              <a:t>Rashmour</a:t>
            </a:r>
            <a:endParaRPr lang="ru-RU" sz="4400" b="1" cap="all" dirty="0">
              <a:ln w="28575" cmpd="sng">
                <a:solidFill>
                  <a:schemeClr val="tx2">
                    <a:lumMod val="50000"/>
                  </a:schemeClr>
                </a:solidFill>
                <a:prstDash val="solid"/>
              </a:ln>
              <a:solidFill>
                <a:schemeClr val="bg1"/>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5671412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TotalTime>
  <Words>670</Words>
  <Application>Microsoft Office PowerPoint</Application>
  <PresentationFormat>Экран (4:3)</PresentationFormat>
  <Paragraphs>54</Paragraphs>
  <Slides>20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Тема Office</vt:lpstr>
      <vt:lpstr>The USA.  Places of Interest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Визначні місця США</dc:title>
  <dc:creator>Natasha</dc:creator>
  <cp:lastModifiedBy>Александр</cp:lastModifiedBy>
  <cp:revision>28</cp:revision>
  <dcterms:created xsi:type="dcterms:W3CDTF">2014-05-03T16:50:43Z</dcterms:created>
  <dcterms:modified xsi:type="dcterms:W3CDTF">2022-04-11T05:58:58Z</dcterms:modified>
</cp:coreProperties>
</file>