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302" r:id="rId3"/>
    <p:sldId id="303" r:id="rId4"/>
    <p:sldId id="285" r:id="rId5"/>
    <p:sldId id="287" r:id="rId6"/>
    <p:sldId id="288" r:id="rId7"/>
    <p:sldId id="278" r:id="rId8"/>
    <p:sldId id="286" r:id="rId9"/>
    <p:sldId id="289" r:id="rId10"/>
    <p:sldId id="290" r:id="rId11"/>
    <p:sldId id="297" r:id="rId12"/>
    <p:sldId id="298" r:id="rId13"/>
    <p:sldId id="299" r:id="rId14"/>
    <p:sldId id="277" r:id="rId15"/>
    <p:sldId id="292" r:id="rId16"/>
    <p:sldId id="293" r:id="rId17"/>
    <p:sldId id="291" r:id="rId18"/>
    <p:sldId id="301" r:id="rId19"/>
    <p:sldId id="30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43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135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8.gif"/><Relationship Id="rId4" Type="http://schemas.openxmlformats.org/officeDocument/2006/relationships/image" Target="../media/image22.gif"/><Relationship Id="rId9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№9</a:t>
            </a:r>
            <a:r>
              <a:rPr lang="en-US" sz="4800" b="1">
                <a:solidFill>
                  <a:schemeClr val="bg1"/>
                </a:solidFill>
                <a:latin typeface="Monotype Corsiva" panose="03010101010201010101" pitchFamily="66" charset="0"/>
              </a:rPr>
              <a:t>6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4510" y="2426836"/>
            <a:ext cx="92974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2F3242"/>
                </a:solidFill>
              </a:rPr>
              <a:t>Що означає бути дорослим? Комікс</a:t>
            </a:r>
            <a:r>
              <a:rPr lang="uk-UA" sz="5400" b="1" dirty="0">
                <a:solidFill>
                  <a:srgbClr val="2F3242"/>
                </a:solidFill>
              </a:rPr>
              <a:t>: </a:t>
            </a:r>
          </a:p>
          <a:p>
            <a:pPr algn="ctr"/>
            <a:r>
              <a:rPr lang="uk-UA" sz="5400" b="1" dirty="0">
                <a:solidFill>
                  <a:srgbClr val="2F3242"/>
                </a:solidFill>
              </a:rPr>
              <a:t>«Що відбувається з </a:t>
            </a:r>
          </a:p>
          <a:p>
            <a:pPr algn="ctr"/>
            <a:r>
              <a:rPr lang="uk-UA" sz="5400" b="1" dirty="0">
                <a:solidFill>
                  <a:srgbClr val="2F3242"/>
                </a:solidFill>
              </a:rPr>
              <a:t>організ­мом людини, яка палить?»</a:t>
            </a:r>
            <a:endParaRPr lang="ru-RU" sz="5400" b="1" dirty="0">
              <a:solidFill>
                <a:srgbClr val="2F32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285916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Я </a:t>
            </a:r>
            <a:r>
              <a:rPr lang="ru-RU" sz="2000" b="1" dirty="0" err="1">
                <a:solidFill>
                  <a:schemeClr val="bg1"/>
                </a:solidFill>
              </a:rPr>
              <a:t>досліджую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світ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" b="10611"/>
          <a:stretch/>
        </p:blipFill>
        <p:spPr>
          <a:xfrm>
            <a:off x="8772990" y="94527"/>
            <a:ext cx="3060421" cy="220918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можна</a:t>
            </a:r>
            <a:r>
              <a:rPr lang="ru-RU" sz="2000" b="1" dirty="0"/>
              <a:t> </a:t>
            </a:r>
            <a:r>
              <a:rPr lang="ru-RU" sz="2000" b="1" dirty="0" err="1"/>
              <a:t>назвати</a:t>
            </a:r>
            <a:r>
              <a:rPr lang="ru-RU" sz="2000" b="1" dirty="0"/>
              <a:t> </a:t>
            </a:r>
            <a:r>
              <a:rPr lang="ru-RU" sz="2000" b="1" dirty="0" err="1"/>
              <a:t>героїв</a:t>
            </a:r>
            <a:r>
              <a:rPr lang="ru-RU" sz="2000" b="1" dirty="0"/>
              <a:t> </a:t>
            </a:r>
            <a:r>
              <a:rPr lang="ru-RU" sz="2000" b="1" dirty="0" err="1"/>
              <a:t>цих</a:t>
            </a:r>
            <a:r>
              <a:rPr lang="ru-RU" sz="2000" b="1" dirty="0"/>
              <a:t> </a:t>
            </a:r>
            <a:r>
              <a:rPr lang="ru-RU" sz="2000" b="1" dirty="0" err="1"/>
              <a:t>ситуацій</a:t>
            </a:r>
            <a:r>
              <a:rPr lang="ru-RU" sz="2000" b="1" dirty="0"/>
              <a:t> </a:t>
            </a:r>
            <a:r>
              <a:rPr lang="ru-RU" sz="2000" b="1" dirty="0" err="1"/>
              <a:t>дорослими</a:t>
            </a:r>
            <a:r>
              <a:rPr lang="ru-RU" sz="2000" b="1" dirty="0"/>
              <a:t>? </a:t>
            </a:r>
            <a:r>
              <a:rPr lang="ru-RU" sz="2000" b="1" dirty="0" err="1"/>
              <a:t>Обґрунтуй</a:t>
            </a:r>
            <a:r>
              <a:rPr lang="ru-RU" sz="2000" b="1" dirty="0"/>
              <a:t> свою думку.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106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738A4840-56F7-45BF-8B93-90FEDD91F248}"/>
              </a:ext>
            </a:extLst>
          </p:cNvPr>
          <p:cNvSpPr/>
          <p:nvPr/>
        </p:nvSpPr>
        <p:spPr>
          <a:xfrm>
            <a:off x="0" y="4535988"/>
            <a:ext cx="1054100" cy="11077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460530" y="1558344"/>
            <a:ext cx="6614524" cy="497405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Антон по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дорозі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зі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школи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побачив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кошеня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біля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під’їзду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свого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будинку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. Хлопчик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узяв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тваринку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додому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нагодував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побавився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з ним. Перед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поверненням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батьків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з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роботи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він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випустив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кошеня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на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вулицю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3" b="1586"/>
          <a:stretch/>
        </p:blipFill>
        <p:spPr>
          <a:xfrm>
            <a:off x="8672578" y="1260712"/>
            <a:ext cx="2828256" cy="527168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138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можна</a:t>
            </a:r>
            <a:r>
              <a:rPr lang="ru-RU" sz="2000" b="1" dirty="0"/>
              <a:t> </a:t>
            </a:r>
            <a:r>
              <a:rPr lang="ru-RU" sz="2000" b="1" dirty="0" err="1"/>
              <a:t>назвати</a:t>
            </a:r>
            <a:r>
              <a:rPr lang="ru-RU" sz="2000" b="1" dirty="0"/>
              <a:t> </a:t>
            </a:r>
            <a:r>
              <a:rPr lang="ru-RU" sz="2000" b="1" dirty="0" err="1"/>
              <a:t>героїв</a:t>
            </a:r>
            <a:r>
              <a:rPr lang="ru-RU" sz="2000" b="1" dirty="0"/>
              <a:t> </a:t>
            </a:r>
            <a:r>
              <a:rPr lang="ru-RU" sz="2000" b="1" dirty="0" err="1"/>
              <a:t>цих</a:t>
            </a:r>
            <a:r>
              <a:rPr lang="ru-RU" sz="2000" b="1" dirty="0"/>
              <a:t> </a:t>
            </a:r>
            <a:r>
              <a:rPr lang="ru-RU" sz="2000" b="1" dirty="0" err="1"/>
              <a:t>ситуацій</a:t>
            </a:r>
            <a:r>
              <a:rPr lang="ru-RU" sz="2000" b="1" dirty="0"/>
              <a:t> </a:t>
            </a:r>
            <a:r>
              <a:rPr lang="ru-RU" sz="2000" b="1" dirty="0" err="1"/>
              <a:t>дорослими</a:t>
            </a:r>
            <a:r>
              <a:rPr lang="ru-RU" sz="2000" b="1" dirty="0"/>
              <a:t>? </a:t>
            </a:r>
            <a:r>
              <a:rPr lang="ru-RU" sz="2000" b="1" dirty="0" err="1"/>
              <a:t>Обґрунтуй</a:t>
            </a:r>
            <a:r>
              <a:rPr lang="ru-RU" sz="2000" b="1" dirty="0"/>
              <a:t> свою думку.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106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738A4840-56F7-45BF-8B93-90FEDD91F248}"/>
              </a:ext>
            </a:extLst>
          </p:cNvPr>
          <p:cNvSpPr/>
          <p:nvPr/>
        </p:nvSpPr>
        <p:spPr>
          <a:xfrm>
            <a:off x="0" y="4535988"/>
            <a:ext cx="1054100" cy="11077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14442" y="1456402"/>
            <a:ext cx="6614524" cy="497405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Тетянка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каталася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на роликах і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випадково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побачила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загублений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кимось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гаманець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Дівчинка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попросила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батьків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допомогти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їй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розшукати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власника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2" b="8423"/>
          <a:stretch/>
        </p:blipFill>
        <p:spPr>
          <a:xfrm>
            <a:off x="8156197" y="1778061"/>
            <a:ext cx="3722207" cy="373331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32" t="19344" r="20843" b="15868"/>
          <a:stretch/>
        </p:blipFill>
        <p:spPr>
          <a:xfrm rot="20950899">
            <a:off x="10938566" y="4417454"/>
            <a:ext cx="617542" cy="61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4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в підручнику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107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1" y="1571223"/>
            <a:ext cx="8908482" cy="4927503"/>
          </a:xfrm>
          <a:prstGeom prst="rect">
            <a:avLst/>
          </a:prstGeom>
        </p:spPr>
      </p:pic>
      <p:sp>
        <p:nvSpPr>
          <p:cNvPr id="9" name="Выноска-облако 8"/>
          <p:cNvSpPr/>
          <p:nvPr/>
        </p:nvSpPr>
        <p:spPr>
          <a:xfrm>
            <a:off x="7929345" y="1556790"/>
            <a:ext cx="3856478" cy="2801172"/>
          </a:xfrm>
          <a:prstGeom prst="cloudCallout">
            <a:avLst>
              <a:gd name="adj1" fmla="val -87807"/>
              <a:gd name="adj2" fmla="val -29964"/>
            </a:avLst>
          </a:prstGeom>
          <a:solidFill>
            <a:schemeClr val="accent1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Прочитай комікс.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97403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Дай відповідь на запитання.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050" y="1949822"/>
            <a:ext cx="6969686" cy="32407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Чи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здається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тобі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паління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привабливим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? </a:t>
            </a:r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Чому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107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85" l="0" r="100000">
                        <a14:foregroundMark x1="15385" y1="11373" x2="8000" y2="751"/>
                        <a14:foregroundMark x1="18154" y1="37232" x2="9385" y2="29828"/>
                        <a14:foregroundMark x1="15538" y1="15129" x2="16769" y2="12554"/>
                        <a14:foregroundMark x1="94000" y1="30150" x2="95692" y2="20601"/>
                        <a14:foregroundMark x1="89538" y1="51395" x2="88462" y2="44850"/>
                        <a14:foregroundMark x1="83385" y1="54292" x2="82462" y2="53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93" y="1404001"/>
            <a:ext cx="3691216" cy="529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9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Фізкультхвилинка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Фізкультхвилинка №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4692" y="1295590"/>
            <a:ext cx="8648513" cy="486478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6461233"/>
            <a:ext cx="122993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Взято з каналу «З </a:t>
            </a:r>
            <a:r>
              <a:rPr lang="ru-RU" sz="1600" dirty="0" err="1"/>
              <a:t>любов'ю</a:t>
            </a:r>
            <a:r>
              <a:rPr lang="ru-RU" sz="1600" dirty="0"/>
              <a:t> до </a:t>
            </a:r>
            <a:r>
              <a:rPr lang="ru-RU" sz="1600" dirty="0" err="1"/>
              <a:t>дітей</a:t>
            </a:r>
            <a:r>
              <a:rPr lang="ru-RU" sz="1600" dirty="0"/>
              <a:t>» - </a:t>
            </a:r>
            <a:r>
              <a:rPr lang="ru-RU" sz="1600" dirty="0" err="1"/>
              <a:t>Дитячі</a:t>
            </a:r>
            <a:r>
              <a:rPr lang="ru-RU" sz="1600" dirty="0"/>
              <a:t> </a:t>
            </a:r>
            <a:r>
              <a:rPr lang="ru-RU" sz="1600" dirty="0" err="1"/>
              <a:t>пісні</a:t>
            </a:r>
            <a:r>
              <a:rPr lang="ru-RU" sz="1600" dirty="0"/>
              <a:t>. </a:t>
            </a:r>
            <a:r>
              <a:rPr lang="ru-RU" sz="1600" dirty="0" err="1"/>
              <a:t>Оригінальне</a:t>
            </a:r>
            <a:r>
              <a:rPr lang="ru-RU" sz="1600" dirty="0"/>
              <a:t> </a:t>
            </a:r>
            <a:r>
              <a:rPr lang="ru-RU" sz="1600" dirty="0" err="1"/>
              <a:t>посилання</a:t>
            </a:r>
            <a:r>
              <a:rPr lang="ru-RU" sz="1600" dirty="0"/>
              <a:t> https://www.youtube.com/channel/UCpa-I4ppRaNH433rA5GYW9g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ACA1B4-6C85-46F0-800B-B2EB9E4F35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328173" y="1259998"/>
            <a:ext cx="2166895" cy="15447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DBECC7-7633-4541-88C6-496928BA44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270571" y="4442252"/>
            <a:ext cx="2224497" cy="1865948"/>
          </a:xfrm>
          <a:prstGeom prst="rect">
            <a:avLst/>
          </a:prstGeom>
        </p:spPr>
      </p:pic>
      <p:pic>
        <p:nvPicPr>
          <p:cNvPr id="10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A4558F82-2CA6-47FD-9E10-01920D8A4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197282" y="2959314"/>
            <a:ext cx="2363440" cy="151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Продовж речення. </a:t>
            </a:r>
            <a:r>
              <a:rPr lang="uk-UA" sz="2000" b="1" dirty="0" err="1">
                <a:solidFill>
                  <a:schemeClr val="bg1"/>
                </a:solidFill>
              </a:rPr>
              <a:t>Запиши</a:t>
            </a:r>
            <a:r>
              <a:rPr lang="uk-UA" sz="2000" b="1" dirty="0">
                <a:solidFill>
                  <a:schemeClr val="bg1"/>
                </a:solidFill>
              </a:rPr>
              <a:t> в зошиті.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" b="9020"/>
          <a:stretch/>
        </p:blipFill>
        <p:spPr>
          <a:xfrm>
            <a:off x="7173145" y="1456402"/>
            <a:ext cx="4794737" cy="4292075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6585" y="5748477"/>
            <a:ext cx="1047515" cy="1109523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0" y="4546865"/>
            <a:ext cx="1054100" cy="1108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" name="Выноска-облако 1"/>
          <p:cNvSpPr/>
          <p:nvPr/>
        </p:nvSpPr>
        <p:spPr>
          <a:xfrm>
            <a:off x="231215" y="1362854"/>
            <a:ext cx="7164668" cy="3341706"/>
          </a:xfrm>
          <a:prstGeom prst="cloudCallout">
            <a:avLst>
              <a:gd name="adj1" fmla="val 61660"/>
              <a:gd name="adj2" fmla="val -30887"/>
            </a:avLst>
          </a:prstGeom>
          <a:ln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На мою думку, людину можна назвати дорослою, якщо…</a:t>
            </a:r>
            <a:endParaRPr lang="ru-RU" sz="3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63544" y="5540189"/>
            <a:ext cx="10804338" cy="1156447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Поясни, чому ти так вважаєш. Розкажи про свої «дорослі» вчинки.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79814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8881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Наскільки дорослою</a:t>
            </a:r>
            <a:r>
              <a:rPr lang="en-US" sz="2000" b="1" dirty="0">
                <a:solidFill>
                  <a:schemeClr val="bg1"/>
                </a:solidFill>
              </a:rPr>
              <a:t>/</a:t>
            </a:r>
            <a:r>
              <a:rPr lang="uk-UA" sz="2000" b="1" dirty="0">
                <a:solidFill>
                  <a:schemeClr val="bg1"/>
                </a:solidFill>
              </a:rPr>
              <a:t>дорослим ти себе відчуваєш? Познач на шкалі та поясни.</a:t>
            </a: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6585" y="5748477"/>
            <a:ext cx="1047515" cy="1109523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0" y="4546865"/>
            <a:ext cx="1054100" cy="1108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5"/>
          <a:stretch/>
        </p:blipFill>
        <p:spPr>
          <a:xfrm flipH="1">
            <a:off x="1077399" y="4107161"/>
            <a:ext cx="2505635" cy="23885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3" t="3165" r="15471" b="2438"/>
          <a:stretch/>
        </p:blipFill>
        <p:spPr>
          <a:xfrm>
            <a:off x="9102356" y="1872576"/>
            <a:ext cx="3025588" cy="446917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296974" y="6457285"/>
            <a:ext cx="537882" cy="8066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834856" y="6266012"/>
            <a:ext cx="537882" cy="8066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425879" y="6086518"/>
            <a:ext cx="537882" cy="8066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027369" y="5865299"/>
            <a:ext cx="537882" cy="8066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657381" y="5654929"/>
            <a:ext cx="537882" cy="8066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01729" y="5488504"/>
            <a:ext cx="537882" cy="8066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851198" y="5103876"/>
            <a:ext cx="537882" cy="8066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7452688" y="4793747"/>
            <a:ext cx="537882" cy="8066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990570" y="4433710"/>
            <a:ext cx="537882" cy="8066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8621805" y="4213524"/>
            <a:ext cx="537882" cy="8066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73675" y="5809196"/>
            <a:ext cx="478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2F3242"/>
                </a:solidFill>
              </a:rPr>
              <a:t>1</a:t>
            </a:r>
            <a:endParaRPr lang="ru-RU" sz="4400" b="1" dirty="0">
              <a:solidFill>
                <a:srgbClr val="2F324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91874" y="5496571"/>
            <a:ext cx="478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2F3242"/>
                </a:solidFill>
              </a:rPr>
              <a:t>2</a:t>
            </a:r>
            <a:endParaRPr lang="ru-RU" sz="4400" b="1" dirty="0">
              <a:solidFill>
                <a:srgbClr val="2F324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41845" y="5363756"/>
            <a:ext cx="478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2F3242"/>
                </a:solidFill>
              </a:rPr>
              <a:t>3</a:t>
            </a:r>
            <a:endParaRPr lang="ru-RU" sz="4400" b="1" dirty="0">
              <a:solidFill>
                <a:srgbClr val="2F324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89908" y="5111850"/>
            <a:ext cx="478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2F3242"/>
                </a:solidFill>
              </a:rPr>
              <a:t>4</a:t>
            </a:r>
            <a:endParaRPr lang="ru-RU" sz="4400" b="1" dirty="0">
              <a:solidFill>
                <a:srgbClr val="2F324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32493" y="4955419"/>
            <a:ext cx="478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2F3242"/>
                </a:solidFill>
              </a:rPr>
              <a:t>5</a:t>
            </a:r>
            <a:endParaRPr lang="ru-RU" sz="4400" b="1" dirty="0">
              <a:solidFill>
                <a:srgbClr val="2F324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86052" y="4773921"/>
            <a:ext cx="478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2F3242"/>
                </a:solidFill>
              </a:rPr>
              <a:t>6</a:t>
            </a:r>
            <a:endParaRPr lang="ru-RU" sz="4400" b="1" dirty="0">
              <a:solidFill>
                <a:srgbClr val="2F324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53051" y="4389200"/>
            <a:ext cx="478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2F3242"/>
                </a:solidFill>
              </a:rPr>
              <a:t>7</a:t>
            </a:r>
            <a:endParaRPr lang="ru-RU" sz="4400" b="1" dirty="0">
              <a:solidFill>
                <a:srgbClr val="2F324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70645" y="4057055"/>
            <a:ext cx="478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2F3242"/>
                </a:solidFill>
              </a:rPr>
              <a:t>8</a:t>
            </a:r>
            <a:endParaRPr lang="ru-RU" sz="4400" b="1" dirty="0">
              <a:solidFill>
                <a:srgbClr val="2F324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03082" y="3777424"/>
            <a:ext cx="478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2F3242"/>
                </a:solidFill>
              </a:rPr>
              <a:t>9</a:t>
            </a:r>
            <a:endParaRPr lang="ru-RU" sz="4400" b="1" dirty="0">
              <a:solidFill>
                <a:srgbClr val="2F324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28452" y="3402106"/>
            <a:ext cx="939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2F3242"/>
                </a:solidFill>
              </a:rPr>
              <a:t>10</a:t>
            </a:r>
            <a:endParaRPr lang="ru-RU" sz="4400" b="1" dirty="0">
              <a:solidFill>
                <a:srgbClr val="2F3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1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Творча праця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106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738A4840-56F7-45BF-8B93-90FEDD91F248}"/>
              </a:ext>
            </a:extLst>
          </p:cNvPr>
          <p:cNvSpPr/>
          <p:nvPr/>
        </p:nvSpPr>
        <p:spPr>
          <a:xfrm>
            <a:off x="0" y="4535988"/>
            <a:ext cx="1054100" cy="11077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65" y="1571224"/>
            <a:ext cx="6586821" cy="498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2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14733" y="494529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Щоденник вражень</a:t>
            </a:r>
          </a:p>
        </p:txBody>
      </p:sp>
      <p:sp>
        <p:nvSpPr>
          <p:cNvPr id="2" name="Овальная выноска 1"/>
          <p:cNvSpPr/>
          <p:nvPr/>
        </p:nvSpPr>
        <p:spPr>
          <a:xfrm>
            <a:off x="730136" y="1109891"/>
            <a:ext cx="3340392" cy="2071044"/>
          </a:xfrm>
          <a:prstGeom prst="wedgeEllipseCallout">
            <a:avLst>
              <a:gd name="adj1" fmla="val 151"/>
              <a:gd name="adj2" fmla="val 60130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4">
                    <a:lumMod val="50000"/>
                  </a:schemeClr>
                </a:solidFill>
              </a:rPr>
              <a:t>Сьогодні на </a:t>
            </a:r>
            <a:r>
              <a:rPr lang="uk-UA" sz="3200" b="1" dirty="0" err="1">
                <a:solidFill>
                  <a:schemeClr val="accent4">
                    <a:lumMod val="50000"/>
                  </a:schemeClr>
                </a:solidFill>
              </a:rPr>
              <a:t>уроці</a:t>
            </a:r>
            <a:r>
              <a:rPr lang="uk-UA" sz="3200" b="1" dirty="0">
                <a:solidFill>
                  <a:schemeClr val="accent4">
                    <a:lumMod val="50000"/>
                  </a:schemeClr>
                </a:solidFill>
              </a:rPr>
              <a:t> я дізнався…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4255200" y="1187218"/>
            <a:ext cx="4001294" cy="1916389"/>
          </a:xfrm>
          <a:prstGeom prst="wedgeEllipseCallout">
            <a:avLst>
              <a:gd name="adj1" fmla="val -33661"/>
              <a:gd name="adj2" fmla="val 74429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2F3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Мене здивувало…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450266" y="3586140"/>
            <a:ext cx="4460999" cy="2931461"/>
          </a:xfrm>
          <a:prstGeom prst="wedgeRoundRectCallout">
            <a:avLst>
              <a:gd name="adj1" fmla="val 46086"/>
              <a:gd name="adj2" fmla="val -11364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Тож урок пройшов не марно.</a:t>
            </a:r>
          </a:p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Працювали від душі.</a:t>
            </a:r>
          </a:p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Другий клас – ви молодці!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" b="92324" l="654" r="99346">
                        <a14:foregroundMark x1="84857" y1="1643" x2="68622" y2="86599"/>
                        <a14:foregroundMark x1="90587" y1="60430" x2="81855" y2="46144"/>
                        <a14:foregroundMark x1="72169" y1="30215" x2="65075" y2="2402"/>
                        <a14:foregroundMark x1="93724" y1="17573" x2="72169" y2="2023"/>
                        <a14:foregroundMark x1="79673" y1="55120" x2="88404" y2="60430"/>
                        <a14:foregroundMark x1="86630" y1="87484" x2="81855" y2="82554"/>
                        <a14:foregroundMark x1="25784" y1="44121" x2="20464" y2="40455"/>
                        <a14:foregroundMark x1="25191" y1="45416" x2="32933" y2="90618"/>
                        <a14:foregroundMark x1="25191" y1="87527" x2="42094" y2="85821"/>
                        <a14:foregroundMark x1="26281" y1="38486" x2="24864" y2="32942"/>
                        <a14:foregroundMark x1="90513" y1="43710" x2="99346" y2="54051"/>
                        <a14:foregroundMark x1="80589" y1="59595" x2="83097" y2="6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18" b="7555"/>
          <a:stretch/>
        </p:blipFill>
        <p:spPr>
          <a:xfrm flipH="1">
            <a:off x="981823" y="3180935"/>
            <a:ext cx="3757412" cy="35997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315" l="21542" r="77614">
                        <a14:foregroundMark x1="57761" y1="50648" x2="55544" y2="33241"/>
                        <a14:foregroundMark x1="37487" y1="42130" x2="21542" y2="41111"/>
                        <a14:foregroundMark x1="57656" y1="50278" x2="54382" y2="52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13" t="196" r="20334" b="7646"/>
          <a:stretch/>
        </p:blipFill>
        <p:spPr>
          <a:xfrm>
            <a:off x="8925201" y="1187219"/>
            <a:ext cx="3050792" cy="53303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8754" l="996" r="99289">
                        <a14:foregroundMark x1="33286" y1="41176" x2="64580" y2="74740"/>
                        <a14:foregroundMark x1="70982" y1="42907" x2="50782" y2="54498"/>
                        <a14:foregroundMark x1="70982" y1="50173" x2="62731" y2="62976"/>
                        <a14:foregroundMark x1="49929" y1="69723" x2="29587" y2="55709"/>
                        <a14:foregroundMark x1="35135" y1="27682" x2="36558" y2="29412"/>
                        <a14:foregroundMark x1="56757" y1="28201" x2="56330" y2="26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33"/>
          <a:stretch/>
        </p:blipFill>
        <p:spPr>
          <a:xfrm>
            <a:off x="2093810" y="1007295"/>
            <a:ext cx="7686020" cy="569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3"/>
          <p:cNvSpPr txBox="1"/>
          <p:nvPr/>
        </p:nvSpPr>
        <p:spPr>
          <a:xfrm>
            <a:off x="1582899" y="616732"/>
            <a:ext cx="1746096" cy="35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02.08.2021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3"/>
          <p:cNvSpPr txBox="1"/>
          <p:nvPr/>
        </p:nvSpPr>
        <p:spPr>
          <a:xfrm>
            <a:off x="1644683" y="158836"/>
            <a:ext cx="162252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Сьогодні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3"/>
          <p:cNvSpPr/>
          <p:nvPr/>
        </p:nvSpPr>
        <p:spPr>
          <a:xfrm>
            <a:off x="3355596" y="494529"/>
            <a:ext cx="8732066" cy="608215"/>
          </a:xfrm>
          <a:prstGeom prst="rect">
            <a:avLst/>
          </a:prstGeom>
          <a:solidFill>
            <a:srgbClr val="2F324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Рефлексія. Вправа «Емоційна ромашка». Дай відповіді цеглинками LEGO</a:t>
            </a:r>
            <a:endParaRPr sz="2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3"/>
          <p:cNvSpPr/>
          <p:nvPr/>
        </p:nvSpPr>
        <p:spPr>
          <a:xfrm>
            <a:off x="632946" y="5008765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00B05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 мене все вийшло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3"/>
          <p:cNvSpPr/>
          <p:nvPr/>
        </p:nvSpPr>
        <p:spPr>
          <a:xfrm>
            <a:off x="4628951" y="4933993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Було важко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3"/>
          <p:cNvSpPr/>
          <p:nvPr/>
        </p:nvSpPr>
        <p:spPr>
          <a:xfrm>
            <a:off x="8264320" y="4930428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Нічого не зрозумів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13"/>
          <p:cNvPicPr preferRelativeResize="0"/>
          <p:nvPr/>
        </p:nvPicPr>
        <p:blipFill rotWithShape="1">
          <a:blip r:embed="rId3">
            <a:alphaModFix/>
          </a:blip>
          <a:srcRect t="7949" b="16922"/>
          <a:stretch/>
        </p:blipFill>
        <p:spPr>
          <a:xfrm>
            <a:off x="632946" y="1229660"/>
            <a:ext cx="2983846" cy="317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3"/>
          <p:cNvPicPr preferRelativeResize="0"/>
          <p:nvPr/>
        </p:nvPicPr>
        <p:blipFill rotWithShape="1">
          <a:blip r:embed="rId4">
            <a:alphaModFix/>
          </a:blip>
          <a:srcRect t="6666" b="16666"/>
          <a:stretch/>
        </p:blipFill>
        <p:spPr>
          <a:xfrm>
            <a:off x="8146807" y="1166202"/>
            <a:ext cx="3073928" cy="333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3"/>
          <p:cNvPicPr preferRelativeResize="0"/>
          <p:nvPr/>
        </p:nvPicPr>
        <p:blipFill rotWithShape="1">
          <a:blip r:embed="rId5">
            <a:alphaModFix/>
          </a:blip>
          <a:srcRect t="8024" b="16692"/>
          <a:stretch/>
        </p:blipFill>
        <p:spPr>
          <a:xfrm>
            <a:off x="4416278" y="1166202"/>
            <a:ext cx="3169088" cy="32971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83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8803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15" y="1261563"/>
            <a:ext cx="4552699" cy="53037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31945" y="1928261"/>
            <a:ext cx="63226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solidFill>
                  <a:srgbClr val="2F3242"/>
                </a:solidFill>
              </a:rPr>
              <a:t>Добрий</a:t>
            </a:r>
            <a:r>
              <a:rPr lang="ru-RU" sz="3600" b="1" dirty="0">
                <a:solidFill>
                  <a:srgbClr val="2F3242"/>
                </a:solidFill>
              </a:rPr>
              <a:t> день!</a:t>
            </a:r>
            <a:endParaRPr lang="en-US" sz="3600" b="1" dirty="0">
              <a:solidFill>
                <a:srgbClr val="2F3242"/>
              </a:solidFill>
            </a:endParaRPr>
          </a:p>
          <a:p>
            <a:pPr algn="ctr"/>
            <a:r>
              <a:rPr lang="ru-RU" sz="3600" b="1" dirty="0" err="1">
                <a:solidFill>
                  <a:srgbClr val="2F3242"/>
                </a:solidFill>
              </a:rPr>
              <a:t>Сіли</a:t>
            </a:r>
            <a:r>
              <a:rPr lang="ru-RU" sz="3600" b="1" dirty="0">
                <a:solidFill>
                  <a:srgbClr val="2F3242"/>
                </a:solidFill>
              </a:rPr>
              <a:t> </a:t>
            </a:r>
            <a:r>
              <a:rPr lang="ru-RU" sz="3600" b="1" dirty="0" err="1">
                <a:solidFill>
                  <a:srgbClr val="2F3242"/>
                </a:solidFill>
              </a:rPr>
              <a:t>рівно</a:t>
            </a:r>
            <a:r>
              <a:rPr lang="ru-RU" sz="3600" b="1" dirty="0">
                <a:solidFill>
                  <a:srgbClr val="2F3242"/>
                </a:solidFill>
              </a:rPr>
              <a:t>, </a:t>
            </a:r>
            <a:r>
              <a:rPr lang="ru-RU" sz="3600" b="1" dirty="0" err="1">
                <a:solidFill>
                  <a:srgbClr val="2F3242"/>
                </a:solidFill>
              </a:rPr>
              <a:t>озирнулись</a:t>
            </a:r>
            <a:r>
              <a:rPr lang="ru-RU" sz="3600" b="1" dirty="0">
                <a:solidFill>
                  <a:srgbClr val="2F3242"/>
                </a:solidFill>
              </a:rPr>
              <a:t>,</a:t>
            </a:r>
            <a:endParaRPr lang="en-US" sz="3600" b="1" dirty="0">
              <a:solidFill>
                <a:srgbClr val="2F3242"/>
              </a:solidFill>
            </a:endParaRPr>
          </a:p>
          <a:p>
            <a:pPr algn="ctr"/>
            <a:r>
              <a:rPr lang="ru-RU" sz="3600" b="1" dirty="0">
                <a:solidFill>
                  <a:srgbClr val="2F3242"/>
                </a:solidFill>
              </a:rPr>
              <a:t>Один одному </a:t>
            </a:r>
            <a:r>
              <a:rPr lang="ru-RU" sz="3600" b="1" dirty="0" err="1">
                <a:solidFill>
                  <a:srgbClr val="2F3242"/>
                </a:solidFill>
              </a:rPr>
              <a:t>всміхнулись</a:t>
            </a:r>
            <a:r>
              <a:rPr lang="ru-RU" sz="3600" b="1" dirty="0">
                <a:solidFill>
                  <a:srgbClr val="2F3242"/>
                </a:solidFill>
              </a:rPr>
              <a:t>.</a:t>
            </a:r>
            <a:endParaRPr lang="en-US" sz="3600" b="1" dirty="0">
              <a:solidFill>
                <a:srgbClr val="2F3242"/>
              </a:solidFill>
            </a:endParaRPr>
          </a:p>
          <a:p>
            <a:pPr algn="ctr"/>
            <a:r>
              <a:rPr lang="ru-RU" sz="3600" b="1" dirty="0" err="1">
                <a:solidFill>
                  <a:srgbClr val="2F3242"/>
                </a:solidFill>
              </a:rPr>
              <a:t>Якщо</a:t>
            </a:r>
            <a:r>
              <a:rPr lang="ru-RU" sz="3600" b="1" dirty="0">
                <a:solidFill>
                  <a:srgbClr val="2F3242"/>
                </a:solidFill>
              </a:rPr>
              <a:t> добре </a:t>
            </a:r>
            <a:r>
              <a:rPr lang="ru-RU" sz="3600" b="1" dirty="0" err="1">
                <a:solidFill>
                  <a:srgbClr val="2F3242"/>
                </a:solidFill>
              </a:rPr>
              <a:t>працювати</a:t>
            </a:r>
            <a:r>
              <a:rPr lang="ru-RU" sz="3600" b="1" dirty="0">
                <a:solidFill>
                  <a:srgbClr val="2F3242"/>
                </a:solidFill>
              </a:rPr>
              <a:t> –</a:t>
            </a:r>
            <a:endParaRPr lang="en-US" sz="3600" b="1" dirty="0">
              <a:solidFill>
                <a:srgbClr val="2F3242"/>
              </a:solidFill>
            </a:endParaRPr>
          </a:p>
          <a:p>
            <a:pPr algn="ctr"/>
            <a:r>
              <a:rPr lang="ru-RU" sz="3600" b="1" dirty="0" err="1">
                <a:solidFill>
                  <a:srgbClr val="2F3242"/>
                </a:solidFill>
              </a:rPr>
              <a:t>Вийдуть</a:t>
            </a:r>
            <a:r>
              <a:rPr lang="ru-RU" sz="3600" b="1" dirty="0">
                <a:solidFill>
                  <a:srgbClr val="2F3242"/>
                </a:solidFill>
              </a:rPr>
              <a:t> </a:t>
            </a:r>
            <a:r>
              <a:rPr lang="ru-RU" sz="3600" b="1" dirty="0" err="1">
                <a:solidFill>
                  <a:srgbClr val="2F3242"/>
                </a:solidFill>
              </a:rPr>
              <a:t>гарні</a:t>
            </a:r>
            <a:r>
              <a:rPr lang="ru-RU" sz="3600" b="1" dirty="0">
                <a:solidFill>
                  <a:srgbClr val="2F3242"/>
                </a:solidFill>
              </a:rPr>
              <a:t> </a:t>
            </a:r>
            <a:r>
              <a:rPr lang="ru-RU" sz="3600" b="1" dirty="0" err="1">
                <a:solidFill>
                  <a:srgbClr val="2F3242"/>
                </a:solidFill>
              </a:rPr>
              <a:t>результати</a:t>
            </a:r>
            <a:r>
              <a:rPr lang="ru-RU" sz="3600" b="1" dirty="0">
                <a:solidFill>
                  <a:srgbClr val="2F3242"/>
                </a:solidFill>
              </a:rPr>
              <a:t>.</a:t>
            </a:r>
            <a:endParaRPr lang="en-US" sz="3600" b="1" dirty="0">
              <a:solidFill>
                <a:srgbClr val="2F3242"/>
              </a:solidFill>
            </a:endParaRPr>
          </a:p>
          <a:p>
            <a:pPr algn="ctr"/>
            <a:r>
              <a:rPr lang="ru-RU" sz="3600" b="1" dirty="0" err="1">
                <a:solidFill>
                  <a:srgbClr val="2F3242"/>
                </a:solidFill>
              </a:rPr>
              <a:t>Тож</a:t>
            </a:r>
            <a:r>
              <a:rPr lang="ru-RU" sz="3600" b="1" dirty="0">
                <a:solidFill>
                  <a:srgbClr val="2F3242"/>
                </a:solidFill>
              </a:rPr>
              <a:t> не </a:t>
            </a:r>
            <a:r>
              <a:rPr lang="ru-RU" sz="3600" b="1" dirty="0" err="1">
                <a:solidFill>
                  <a:srgbClr val="2F3242"/>
                </a:solidFill>
              </a:rPr>
              <a:t>гаємо</a:t>
            </a:r>
            <a:r>
              <a:rPr lang="ru-RU" sz="3600" b="1" dirty="0">
                <a:solidFill>
                  <a:srgbClr val="2F3242"/>
                </a:solidFill>
              </a:rPr>
              <a:t> ми час,</a:t>
            </a:r>
            <a:endParaRPr lang="en-US" sz="3600" b="1" dirty="0">
              <a:solidFill>
                <a:srgbClr val="2F3242"/>
              </a:solidFill>
            </a:endParaRPr>
          </a:p>
          <a:p>
            <a:pPr algn="ctr"/>
            <a:r>
              <a:rPr lang="ru-RU" sz="3600" b="1" dirty="0" err="1">
                <a:solidFill>
                  <a:srgbClr val="2F3242"/>
                </a:solidFill>
              </a:rPr>
              <a:t>Бо</a:t>
            </a:r>
            <a:r>
              <a:rPr lang="ru-RU" sz="3600" b="1" dirty="0">
                <a:solidFill>
                  <a:srgbClr val="2F3242"/>
                </a:solidFill>
              </a:rPr>
              <a:t> </a:t>
            </a:r>
            <a:r>
              <a:rPr lang="ru-RU" sz="3600" b="1" dirty="0" err="1">
                <a:solidFill>
                  <a:srgbClr val="2F3242"/>
                </a:solidFill>
              </a:rPr>
              <a:t>знання</a:t>
            </a:r>
            <a:r>
              <a:rPr lang="ru-RU" sz="3600" b="1" dirty="0">
                <a:solidFill>
                  <a:srgbClr val="2F3242"/>
                </a:solidFill>
              </a:rPr>
              <a:t> </a:t>
            </a:r>
            <a:r>
              <a:rPr lang="ru-RU" sz="3600" b="1" dirty="0" err="1">
                <a:solidFill>
                  <a:srgbClr val="2F3242"/>
                </a:solidFill>
              </a:rPr>
              <a:t>чекають</a:t>
            </a:r>
            <a:r>
              <a:rPr lang="ru-RU" sz="3600" b="1" dirty="0">
                <a:solidFill>
                  <a:srgbClr val="2F3242"/>
                </a:solidFill>
              </a:rPr>
              <a:t> нас!</a:t>
            </a:r>
            <a:endParaRPr lang="en-US" sz="3600" b="1" dirty="0">
              <a:solidFill>
                <a:srgbClr val="2F3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4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73D871-F8E9-49D2-B0F0-2844CCCC5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12" y="1273705"/>
            <a:ext cx="9644776" cy="542518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4EB3798-FD88-4C06-853A-DDD3032B4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94" y="3033088"/>
            <a:ext cx="664369" cy="414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4DF4143-1517-459E-BD87-61BD623184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77" y="3889659"/>
            <a:ext cx="3116472" cy="336578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EBF752B-E74B-4974-88E2-607D0C7805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0" t="9052" r="14150" b="16806"/>
          <a:stretch/>
        </p:blipFill>
        <p:spPr>
          <a:xfrm flipH="1">
            <a:off x="501314" y="4226524"/>
            <a:ext cx="2216372" cy="2366318"/>
          </a:xfrm>
          <a:prstGeom prst="rect">
            <a:avLst/>
          </a:prstGeom>
        </p:spPr>
      </p:pic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877B13A1-60DA-45AE-AA15-944A5F7E597F}"/>
              </a:ext>
            </a:extLst>
          </p:cNvPr>
          <p:cNvSpPr/>
          <p:nvPr/>
        </p:nvSpPr>
        <p:spPr>
          <a:xfrm>
            <a:off x="266700" y="6363471"/>
            <a:ext cx="11658600" cy="2293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id="{B85ABA71-FB8C-485A-89DE-104D54B4A742}"/>
              </a:ext>
            </a:extLst>
          </p:cNvPr>
          <p:cNvSpPr/>
          <p:nvPr/>
        </p:nvSpPr>
        <p:spPr>
          <a:xfrm>
            <a:off x="363592" y="6226573"/>
            <a:ext cx="655583" cy="450107"/>
          </a:xfrm>
          <a:prstGeom prst="rect">
            <a:avLst/>
          </a:prstGeom>
          <a:solidFill>
            <a:srgbClr val="FF535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Прямокутник 37">
            <a:extLst>
              <a:ext uri="{FF2B5EF4-FFF2-40B4-BE49-F238E27FC236}">
                <a16:creationId xmlns:a16="http://schemas.microsoft.com/office/drawing/2014/main" id="{31D0FF76-9E6F-4DD7-8951-8D7A59D6A5F9}"/>
              </a:ext>
            </a:extLst>
          </p:cNvPr>
          <p:cNvSpPr/>
          <p:nvPr/>
        </p:nvSpPr>
        <p:spPr>
          <a:xfrm>
            <a:off x="240024" y="1264024"/>
            <a:ext cx="1369476" cy="49794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LIVE</a:t>
            </a:r>
            <a:endParaRPr lang="uk-UA" sz="3200" b="1" dirty="0"/>
          </a:p>
        </p:txBody>
      </p:sp>
      <p:sp>
        <p:nvSpPr>
          <p:cNvPr id="39" name="Бульбашка прямої мови: прямокутна з округленими кутами 38">
            <a:extLst>
              <a:ext uri="{FF2B5EF4-FFF2-40B4-BE49-F238E27FC236}">
                <a16:creationId xmlns:a16="http://schemas.microsoft.com/office/drawing/2014/main" id="{4B21E80B-0553-4061-ABBB-97E9DE1F1BF0}"/>
              </a:ext>
            </a:extLst>
          </p:cNvPr>
          <p:cNvSpPr/>
          <p:nvPr/>
        </p:nvSpPr>
        <p:spPr>
          <a:xfrm>
            <a:off x="1784926" y="2105025"/>
            <a:ext cx="3358574" cy="1669615"/>
          </a:xfrm>
          <a:prstGeom prst="wedgeRoundRectCallout">
            <a:avLst>
              <a:gd name="adj1" fmla="val -35552"/>
              <a:gd name="adj2" fmla="val 7054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Привіт, друзі!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А яка зараз пора року?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Який місяць?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Яке сьогодні число?</a:t>
            </a:r>
          </a:p>
        </p:txBody>
      </p:sp>
      <p:sp>
        <p:nvSpPr>
          <p:cNvPr id="40" name="Бульбашка прямої мови: прямокутна з округленими кутами 39">
            <a:extLst>
              <a:ext uri="{FF2B5EF4-FFF2-40B4-BE49-F238E27FC236}">
                <a16:creationId xmlns:a16="http://schemas.microsoft.com/office/drawing/2014/main" id="{8473B87A-8FC6-499A-A4D1-0F4D70A28CF5}"/>
              </a:ext>
            </a:extLst>
          </p:cNvPr>
          <p:cNvSpPr/>
          <p:nvPr/>
        </p:nvSpPr>
        <p:spPr>
          <a:xfrm>
            <a:off x="7562850" y="2405761"/>
            <a:ext cx="4362450" cy="1669615"/>
          </a:xfrm>
          <a:prstGeom prst="wedgeRoundRectCallout">
            <a:avLst>
              <a:gd name="adj1" fmla="val -2654"/>
              <a:gd name="adj2" fmla="val 6597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Мої вітання!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Яким було вранці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небо?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Що стосовно опадів?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Кому відома температура повітря?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5331685" y="1104742"/>
            <a:ext cx="621506" cy="62865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6048863" y="1196049"/>
            <a:ext cx="1034700" cy="56190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6995683" y="1157129"/>
            <a:ext cx="1034700" cy="56190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8536451" y="1191586"/>
            <a:ext cx="1072847" cy="62865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9675376" y="1157129"/>
            <a:ext cx="907593" cy="62865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10624185" y="1023713"/>
            <a:ext cx="1097280" cy="94023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12" y="3457731"/>
            <a:ext cx="3063304" cy="29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0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9883 -7.40741E-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83 -7.40741E-7 L 0.21055 0.0009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55 0.00093 L 0.38073 0.0018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73 0.00185 L 0.55326 0.0020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326 0.00208 L 0.7013 0.0018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3 0.00185 L 0.82461 0.0023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  <p:bldP spid="37" grpId="6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1608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Познач</a:t>
            </a:r>
            <a:r>
              <a:rPr lang="ru-RU" sz="2000" b="1" dirty="0"/>
              <a:t> ✓ , кого з </a:t>
            </a:r>
            <a:r>
              <a:rPr lang="ru-RU" sz="2000" b="1" dirty="0" err="1"/>
              <a:t>героїв</a:t>
            </a:r>
            <a:r>
              <a:rPr lang="ru-RU" sz="2000" b="1" dirty="0"/>
              <a:t> </a:t>
            </a:r>
            <a:r>
              <a:rPr lang="ru-RU" sz="2000" b="1" dirty="0" err="1"/>
              <a:t>оповідання</a:t>
            </a:r>
            <a:r>
              <a:rPr lang="ru-RU" sz="2000" b="1" dirty="0"/>
              <a:t> </a:t>
            </a:r>
            <a:r>
              <a:rPr lang="ru-RU" sz="2000" b="1" dirty="0" err="1"/>
              <a:t>Володимира</a:t>
            </a:r>
            <a:r>
              <a:rPr lang="ru-RU" sz="2000" b="1" dirty="0"/>
              <a:t> Читая, на твою думку, </a:t>
            </a:r>
            <a:r>
              <a:rPr lang="ru-RU" sz="2000" b="1" dirty="0" err="1"/>
              <a:t>можна</a:t>
            </a:r>
            <a:r>
              <a:rPr lang="ru-RU" sz="2000" b="1" dirty="0"/>
              <a:t> </a:t>
            </a:r>
            <a:r>
              <a:rPr lang="ru-RU" sz="2000" b="1" dirty="0" err="1"/>
              <a:t>назвати</a:t>
            </a:r>
            <a:r>
              <a:rPr lang="ru-RU" sz="2000" b="1" dirty="0"/>
              <a:t> </a:t>
            </a:r>
            <a:r>
              <a:rPr lang="ru-RU" sz="2000" b="1" dirty="0" err="1"/>
              <a:t>дорослим</a:t>
            </a:r>
            <a:r>
              <a:rPr lang="ru-RU" sz="2000" b="1" dirty="0"/>
              <a:t>? </a:t>
            </a:r>
            <a:r>
              <a:rPr lang="ru-RU" sz="2000" b="1" dirty="0" err="1"/>
              <a:t>Обґрунтуй</a:t>
            </a:r>
            <a:r>
              <a:rPr lang="ru-RU" sz="2000" b="1" dirty="0"/>
              <a:t> свою думку.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105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738A4840-56F7-45BF-8B93-90FEDD91F248}"/>
              </a:ext>
            </a:extLst>
          </p:cNvPr>
          <p:cNvSpPr/>
          <p:nvPr/>
        </p:nvSpPr>
        <p:spPr>
          <a:xfrm>
            <a:off x="0" y="4535988"/>
            <a:ext cx="1054100" cy="11077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40" y="1672279"/>
            <a:ext cx="5179274" cy="38298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783" b="89973" l="54545" r="86898">
                        <a14:foregroundMark x1="62299" y1="45799" x2="62433" y2="441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60" t="18026" r="9564" b="7581"/>
          <a:stretch/>
        </p:blipFill>
        <p:spPr>
          <a:xfrm>
            <a:off x="7964182" y="2152302"/>
            <a:ext cx="2813289" cy="2869837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1517740" y="4653044"/>
            <a:ext cx="1083792" cy="99070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134557" y="4973119"/>
            <a:ext cx="1083792" cy="99070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914812" y="4973118"/>
            <a:ext cx="1083792" cy="99070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4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4184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Учні</a:t>
            </a:r>
            <a:r>
              <a:rPr lang="ru-RU" sz="2000" b="1" dirty="0"/>
              <a:t> 2-го </a:t>
            </a:r>
            <a:r>
              <a:rPr lang="ru-RU" sz="2000" b="1" dirty="0" err="1"/>
              <a:t>класу</a:t>
            </a:r>
            <a:r>
              <a:rPr lang="ru-RU" sz="2000" b="1" dirty="0"/>
              <a:t> </a:t>
            </a:r>
            <a:r>
              <a:rPr lang="ru-RU" sz="2000" b="1" dirty="0" err="1"/>
              <a:t>обговорювали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означає</a:t>
            </a:r>
            <a:r>
              <a:rPr lang="ru-RU" sz="2000" b="1" dirty="0"/>
              <a:t> бути </a:t>
            </a:r>
            <a:r>
              <a:rPr lang="ru-RU" sz="2000" b="1" dirty="0" err="1"/>
              <a:t>дорослою</a:t>
            </a:r>
            <a:r>
              <a:rPr lang="ru-RU" sz="2000" b="1" dirty="0"/>
              <a:t> </a:t>
            </a:r>
            <a:r>
              <a:rPr lang="ru-RU" sz="2000" b="1" dirty="0" err="1"/>
              <a:t>людиною</a:t>
            </a:r>
            <a:r>
              <a:rPr lang="ru-RU" sz="2000" b="1" dirty="0"/>
              <a:t>. З </a:t>
            </a:r>
            <a:r>
              <a:rPr lang="ru-RU" sz="2000" b="1" dirty="0" err="1"/>
              <a:t>чиєю</a:t>
            </a:r>
            <a:r>
              <a:rPr lang="ru-RU" sz="2000" b="1" dirty="0"/>
              <a:t> </a:t>
            </a:r>
            <a:r>
              <a:rPr lang="ru-RU" sz="2000" b="1" dirty="0" err="1"/>
              <a:t>думкою</a:t>
            </a:r>
            <a:r>
              <a:rPr lang="ru-RU" sz="2000" b="1" dirty="0"/>
              <a:t> </a:t>
            </a:r>
            <a:r>
              <a:rPr lang="ru-RU" sz="2000" b="1" dirty="0" err="1"/>
              <a:t>ти</a:t>
            </a:r>
            <a:r>
              <a:rPr lang="ru-RU" sz="2000" b="1" dirty="0"/>
              <a:t> </a:t>
            </a:r>
            <a:r>
              <a:rPr lang="ru-RU" sz="2000" b="1" dirty="0" err="1"/>
              <a:t>погоджуєшся</a:t>
            </a:r>
            <a:r>
              <a:rPr lang="ru-RU" sz="2000" b="1" dirty="0"/>
              <a:t>? </a:t>
            </a:r>
            <a:r>
              <a:rPr lang="ru-RU" sz="2000" b="1" dirty="0" err="1"/>
              <a:t>Чому</a:t>
            </a:r>
            <a:r>
              <a:rPr lang="ru-RU" sz="2000" b="1" dirty="0"/>
              <a:t>?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105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738A4840-56F7-45BF-8B93-90FEDD91F248}"/>
              </a:ext>
            </a:extLst>
          </p:cNvPr>
          <p:cNvSpPr/>
          <p:nvPr/>
        </p:nvSpPr>
        <p:spPr>
          <a:xfrm>
            <a:off x="0" y="4535988"/>
            <a:ext cx="1054100" cy="11077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3355596" y="1420213"/>
            <a:ext cx="3105956" cy="1563024"/>
          </a:xfrm>
          <a:prstGeom prst="wedgeEllipseCallout">
            <a:avLst>
              <a:gd name="adj1" fmla="val -30785"/>
              <a:gd name="adj2" fmla="val 68268"/>
            </a:avLst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Мати високий зріст.</a:t>
            </a:r>
            <a:endParaRPr lang="ru-RU" sz="2400" b="1" dirty="0"/>
          </a:p>
        </p:txBody>
      </p:sp>
      <p:sp>
        <p:nvSpPr>
          <p:cNvPr id="11" name="Овальная выноска 10"/>
          <p:cNvSpPr/>
          <p:nvPr/>
        </p:nvSpPr>
        <p:spPr>
          <a:xfrm>
            <a:off x="8915617" y="5010059"/>
            <a:ext cx="2971583" cy="1267387"/>
          </a:xfrm>
          <a:prstGeom prst="wedgeEllipseCallout">
            <a:avLst>
              <a:gd name="adj1" fmla="val -64173"/>
              <a:gd name="adj2" fmla="val -107201"/>
            </a:avLst>
          </a:prstGeom>
          <a:solidFill>
            <a:schemeClr val="accent2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Заробляти гроші.</a:t>
            </a:r>
            <a:endParaRPr lang="ru-RU" sz="28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" b="10611"/>
          <a:stretch/>
        </p:blipFill>
        <p:spPr>
          <a:xfrm>
            <a:off x="1174215" y="3319442"/>
            <a:ext cx="4722163" cy="3408718"/>
          </a:xfrm>
          <a:prstGeom prst="rect">
            <a:avLst/>
          </a:prstGeom>
        </p:spPr>
      </p:pic>
      <p:sp>
        <p:nvSpPr>
          <p:cNvPr id="2" name="Овальная выноска 1"/>
          <p:cNvSpPr/>
          <p:nvPr/>
        </p:nvSpPr>
        <p:spPr>
          <a:xfrm>
            <a:off x="161202" y="1330942"/>
            <a:ext cx="3029963" cy="1652295"/>
          </a:xfrm>
          <a:prstGeom prst="wedgeEllipseCallout">
            <a:avLst>
              <a:gd name="adj1" fmla="val 7106"/>
              <a:gd name="adj2" fmla="val 75699"/>
            </a:avLst>
          </a:prstGeom>
          <a:solidFill>
            <a:schemeClr val="accent6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Самому </a:t>
            </a:r>
            <a:r>
              <a:rPr lang="ru-RU" sz="2400" b="1" dirty="0" err="1"/>
              <a:t>приймати</a:t>
            </a:r>
            <a:r>
              <a:rPr lang="ru-RU" sz="2400" b="1" dirty="0"/>
              <a:t> </a:t>
            </a:r>
            <a:r>
              <a:rPr lang="ru-RU" sz="2400" b="1" dirty="0" err="1"/>
              <a:t>рішення</a:t>
            </a:r>
            <a:r>
              <a:rPr lang="ru-RU" sz="2400" b="1" dirty="0"/>
              <a:t>. </a:t>
            </a:r>
          </a:p>
        </p:txBody>
      </p:sp>
      <p:sp>
        <p:nvSpPr>
          <p:cNvPr id="8" name="Овальная выноска 7"/>
          <p:cNvSpPr/>
          <p:nvPr/>
        </p:nvSpPr>
        <p:spPr>
          <a:xfrm>
            <a:off x="6917301" y="1285847"/>
            <a:ext cx="3402169" cy="1755753"/>
          </a:xfrm>
          <a:prstGeom prst="wedgeEllipseCallout">
            <a:avLst>
              <a:gd name="adj1" fmla="val -96922"/>
              <a:gd name="adj2" fmla="val 67635"/>
            </a:avLst>
          </a:prstGeom>
          <a:solidFill>
            <a:schemeClr val="accent4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Бути </a:t>
            </a:r>
            <a:r>
              <a:rPr lang="ru-RU" sz="2400" b="1" dirty="0" err="1"/>
              <a:t>відповідальною</a:t>
            </a:r>
            <a:r>
              <a:rPr lang="ru-RU" sz="2400" b="1" dirty="0"/>
              <a:t> за </a:t>
            </a:r>
            <a:r>
              <a:rPr lang="ru-RU" sz="2400" b="1" dirty="0" err="1"/>
              <a:t>свої</a:t>
            </a:r>
            <a:r>
              <a:rPr lang="ru-RU" sz="2400" b="1" dirty="0"/>
              <a:t> </a:t>
            </a:r>
            <a:r>
              <a:rPr lang="ru-RU" sz="2400" b="1" dirty="0" err="1"/>
              <a:t>вчинки</a:t>
            </a:r>
            <a:endParaRPr lang="ru-RU" sz="24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" b="7826"/>
          <a:stretch/>
        </p:blipFill>
        <p:spPr>
          <a:xfrm>
            <a:off x="5888740" y="3319442"/>
            <a:ext cx="2729646" cy="3399441"/>
          </a:xfrm>
          <a:prstGeom prst="rect">
            <a:avLst/>
          </a:prstGeom>
        </p:spPr>
      </p:pic>
      <p:sp>
        <p:nvSpPr>
          <p:cNvPr id="10" name="Овальная выноска 9"/>
          <p:cNvSpPr/>
          <p:nvPr/>
        </p:nvSpPr>
        <p:spPr>
          <a:xfrm>
            <a:off x="8912182" y="2983237"/>
            <a:ext cx="2975018" cy="1355821"/>
          </a:xfrm>
          <a:prstGeom prst="wedgeEllipseCallout">
            <a:avLst>
              <a:gd name="adj1" fmla="val -105249"/>
              <a:gd name="adj2" fmla="val -32440"/>
            </a:avLst>
          </a:prstGeom>
          <a:solidFill>
            <a:schemeClr val="accent3">
              <a:lumMod val="50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Мати паспорт.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64817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" b="10590"/>
          <a:stretch/>
        </p:blipFill>
        <p:spPr>
          <a:xfrm>
            <a:off x="3191165" y="2678807"/>
            <a:ext cx="5637635" cy="3988631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4549" y="1313646"/>
            <a:ext cx="11162351" cy="13651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Розглянь малюнки. Познач символом         зображення дітей, вчинки яких можна назвати «дорослими».</a:t>
            </a:r>
            <a:endParaRPr lang="ru-RU" sz="32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00" b="83667" l="8167" r="91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81" y="1460407"/>
            <a:ext cx="535819" cy="535819"/>
          </a:xfrm>
          <a:prstGeom prst="rect">
            <a:avLst/>
          </a:prstGeom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6585" y="5748477"/>
            <a:ext cx="1047515" cy="1109523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0" y="4546865"/>
            <a:ext cx="1054100" cy="1108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4925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Діти по-дорослому «Що таке щастя?»</a:t>
            </a:r>
          </a:p>
        </p:txBody>
      </p:sp>
      <p:pic>
        <p:nvPicPr>
          <p:cNvPr id="2" name="Діти по дорослому _Що таке щастя_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0384" y="1373879"/>
            <a:ext cx="8753815" cy="492402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641724" y="6441704"/>
            <a:ext cx="4881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https://www.youtube.com/watch?v=k7tcS9V0b28</a:t>
            </a:r>
          </a:p>
        </p:txBody>
      </p:sp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5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Обчисли</a:t>
            </a:r>
            <a:r>
              <a:rPr lang="ru-RU" sz="2000" b="1" dirty="0"/>
              <a:t> </a:t>
            </a:r>
            <a:r>
              <a:rPr lang="ru-RU" sz="2000" b="1" dirty="0" err="1"/>
              <a:t>вираз</a:t>
            </a:r>
            <a:r>
              <a:rPr lang="ru-RU" sz="2000" b="1" dirty="0"/>
              <a:t> і </a:t>
            </a:r>
            <a:r>
              <a:rPr lang="ru-RU" sz="2000" b="1" dirty="0" err="1"/>
              <a:t>дізнайся</a:t>
            </a:r>
            <a:r>
              <a:rPr lang="ru-RU" sz="2000" b="1" dirty="0"/>
              <a:t>, у </a:t>
            </a:r>
            <a:r>
              <a:rPr lang="ru-RU" sz="2000" b="1" dirty="0" err="1"/>
              <a:t>якому</a:t>
            </a:r>
            <a:r>
              <a:rPr lang="ru-RU" sz="2000" b="1" dirty="0"/>
              <a:t> </a:t>
            </a:r>
            <a:r>
              <a:rPr lang="ru-RU" sz="2000" b="1" dirty="0" err="1"/>
              <a:t>віці</a:t>
            </a:r>
            <a:r>
              <a:rPr lang="ru-RU" sz="2000" b="1" dirty="0"/>
              <a:t> </a:t>
            </a:r>
            <a:r>
              <a:rPr lang="ru-RU" sz="2000" b="1" dirty="0" err="1"/>
              <a:t>ти</a:t>
            </a:r>
            <a:r>
              <a:rPr lang="ru-RU" sz="2000" b="1" dirty="0"/>
              <a:t> </a:t>
            </a:r>
            <a:r>
              <a:rPr lang="ru-RU" sz="2000" b="1" dirty="0" err="1"/>
              <a:t>можеш</a:t>
            </a:r>
            <a:r>
              <a:rPr lang="ru-RU" sz="2000" b="1" dirty="0"/>
              <a:t> </a:t>
            </a:r>
            <a:r>
              <a:rPr lang="ru-RU" sz="2000" b="1" dirty="0" err="1"/>
              <a:t>отримати</a:t>
            </a:r>
            <a:r>
              <a:rPr lang="ru-RU" sz="2000" b="1" dirty="0"/>
              <a:t> паспорт.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105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738A4840-56F7-45BF-8B93-90FEDD91F248}"/>
              </a:ext>
            </a:extLst>
          </p:cNvPr>
          <p:cNvSpPr/>
          <p:nvPr/>
        </p:nvSpPr>
        <p:spPr>
          <a:xfrm>
            <a:off x="0" y="4535988"/>
            <a:ext cx="1054100" cy="11077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9542" y="1632220"/>
            <a:ext cx="6402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/>
              <a:t>100 - (9 • 7 + 15) – 8 =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77685" y="1632220"/>
            <a:ext cx="1493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/>
              <a:t>14</a:t>
            </a:r>
            <a:endParaRPr lang="ru-RU" sz="4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15" y="3100700"/>
            <a:ext cx="5299310" cy="3386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38" y="3129566"/>
            <a:ext cx="2370061" cy="34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538</Words>
  <Application>Microsoft Office PowerPoint</Application>
  <PresentationFormat>Широкоэкранный</PresentationFormat>
  <Paragraphs>171</Paragraphs>
  <Slides>19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TPCUser</cp:lastModifiedBy>
  <cp:revision>63</cp:revision>
  <dcterms:created xsi:type="dcterms:W3CDTF">2018-01-05T16:38:53Z</dcterms:created>
  <dcterms:modified xsi:type="dcterms:W3CDTF">2022-05-02T05:22:42Z</dcterms:modified>
</cp:coreProperties>
</file>