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2"/>
  </p:sldMasterIdLst>
  <p:sldIdLst>
    <p:sldId id="256" r:id="rId3"/>
    <p:sldId id="259" r:id="rId4"/>
    <p:sldId id="260" r:id="rId5"/>
    <p:sldId id="262" r:id="rId6"/>
    <p:sldId id="261" r:id="rId7"/>
    <p:sldId id="257" r:id="rId8"/>
    <p:sldId id="263" r:id="rId9"/>
    <p:sldId id="264" r:id="rId10"/>
    <p:sldId id="265" r:id="rId11"/>
    <p:sldId id="266" r:id="rId12"/>
    <p:sldId id="267" r:id="rId13"/>
    <p:sldId id="308" r:id="rId14"/>
    <p:sldId id="309" r:id="rId15"/>
    <p:sldId id="310" r:id="rId16"/>
    <p:sldId id="269" r:id="rId17"/>
    <p:sldId id="307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FF9999"/>
    <a:srgbClr val="87B9B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>
      <p:cViewPr varScale="1">
        <p:scale>
          <a:sx n="74" d="100"/>
          <a:sy n="74" d="100"/>
        </p:scale>
        <p:origin x="1248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b="1"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9E3B1-425E-4AAB-8E84-84AF7BCDAEAA}" type="datetimeFigureOut">
              <a:rPr lang="ru-RU" smtClean="0"/>
              <a:t>02.05.2022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D5DBA-7199-4061-858F-135EC2738B8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9E3B1-425E-4AAB-8E84-84AF7BCDAEAA}" type="datetimeFigureOut">
              <a:rPr lang="ru-RU" smtClean="0"/>
              <a:t>02.05.2022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D5DBA-7199-4061-858F-135EC2738B8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9E3B1-425E-4AAB-8E84-84AF7BCDAEAA}" type="datetimeFigureOut">
              <a:rPr lang="ru-RU" smtClean="0"/>
              <a:t>02.05.2022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D5DBA-7199-4061-858F-135EC2738B8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9E3B1-425E-4AAB-8E84-84AF7BCDAEAA}" type="datetimeFigureOut">
              <a:rPr lang="ru-RU" smtClean="0"/>
              <a:t>02.05.2022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D5DBA-7199-4061-858F-135EC2738B8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9E3B1-425E-4AAB-8E84-84AF7BCDAEAA}" type="datetimeFigureOut">
              <a:rPr lang="ru-RU" smtClean="0"/>
              <a:t>02.05.2022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D5DBA-7199-4061-858F-135EC2738B8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9E3B1-425E-4AAB-8E84-84AF7BCDAEAA}" type="datetimeFigureOut">
              <a:rPr lang="ru-RU" smtClean="0"/>
              <a:t>02.05.2022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D5DBA-7199-4061-858F-135EC2738B8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9E3B1-425E-4AAB-8E84-84AF7BCDAEAA}" type="datetimeFigureOut">
              <a:rPr lang="ru-RU" smtClean="0"/>
              <a:t>02.05.2022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D5DBA-7199-4061-858F-135EC2738B8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9E3B1-425E-4AAB-8E84-84AF7BCDAEAA}" type="datetimeFigureOut">
              <a:rPr lang="ru-RU" smtClean="0"/>
              <a:t>02.05.2022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D5DBA-7199-4061-858F-135EC2738B8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9E3B1-425E-4AAB-8E84-84AF7BCDAEAA}" type="datetimeFigureOut">
              <a:rPr lang="ru-RU" smtClean="0"/>
              <a:t>02.05.2022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D5DBA-7199-4061-858F-135EC2738B8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9E3B1-425E-4AAB-8E84-84AF7BCDAEAA}" type="datetimeFigureOut">
              <a:rPr lang="ru-RU" smtClean="0"/>
              <a:t>02.05.2022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D5DBA-7199-4061-858F-135EC2738B8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9E3B1-425E-4AAB-8E84-84AF7BCDAEAA}" type="datetimeFigureOut">
              <a:rPr lang="ru-RU" smtClean="0"/>
              <a:t>02.05.2022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D5DBA-7199-4061-858F-135EC2738B8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8488C4"/>
            </a:gs>
            <a:gs pos="53000">
              <a:srgbClr val="D4DEFF"/>
            </a:gs>
            <a:gs pos="83000">
              <a:srgbClr val="D4DEFF"/>
            </a:gs>
            <a:gs pos="100000">
              <a:schemeClr val="bg1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B9E3B1-425E-4AAB-8E84-84AF7BCDAEAA}" type="datetimeFigureOut">
              <a:rPr lang="ru-RU" smtClean="0"/>
              <a:t>02.05.2022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BD5DBA-7199-4061-858F-135EC2738B8D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b="1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6.png"/><Relationship Id="rId5" Type="http://schemas.microsoft.com/office/2007/relationships/hdphoto" Target="../media/hdphoto1.wdp"/><Relationship Id="rId4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123728" y="980728"/>
            <a:ext cx="6334472" cy="2619723"/>
          </a:xfrm>
        </p:spPr>
        <p:txBody>
          <a:bodyPr/>
          <a:lstStyle/>
          <a:p>
            <a:r>
              <a:rPr lang="ru-RU" dirty="0" err="1" smtClean="0">
                <a:solidFill>
                  <a:srgbClr val="C00000"/>
                </a:solidFill>
              </a:rPr>
              <a:t>Перпендикулярні</a:t>
            </a:r>
            <a:r>
              <a:rPr lang="ru-RU" dirty="0" smtClean="0">
                <a:solidFill>
                  <a:srgbClr val="C00000"/>
                </a:solidFill>
              </a:rPr>
              <a:t> </a:t>
            </a:r>
            <a:br>
              <a:rPr lang="ru-RU" dirty="0" smtClean="0">
                <a:solidFill>
                  <a:srgbClr val="C00000"/>
                </a:solidFill>
              </a:rPr>
            </a:br>
            <a:r>
              <a:rPr lang="ru-RU" dirty="0" smtClean="0">
                <a:solidFill>
                  <a:srgbClr val="C00000"/>
                </a:solidFill>
              </a:rPr>
              <a:t>і </a:t>
            </a:r>
            <a:r>
              <a:rPr lang="ru-RU" dirty="0" err="1" smtClean="0">
                <a:solidFill>
                  <a:srgbClr val="C00000"/>
                </a:solidFill>
              </a:rPr>
              <a:t>паралельні</a:t>
            </a:r>
            <a:r>
              <a:rPr lang="ru-RU" dirty="0" smtClean="0">
                <a:solidFill>
                  <a:srgbClr val="C00000"/>
                </a:solidFill>
              </a:rPr>
              <a:t> </a:t>
            </a:r>
            <a:r>
              <a:rPr lang="ru-RU" dirty="0" err="1" smtClean="0">
                <a:solidFill>
                  <a:srgbClr val="C00000"/>
                </a:solidFill>
              </a:rPr>
              <a:t>прямі</a:t>
            </a:r>
            <a:r>
              <a:rPr lang="ru-RU" dirty="0" smtClean="0">
                <a:solidFill>
                  <a:srgbClr val="C00000"/>
                </a:solidFill>
              </a:rPr>
              <a:t>. </a:t>
            </a:r>
            <a:endParaRPr lang="ru-RU" dirty="0">
              <a:solidFill>
                <a:srgbClr val="C00000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1" y="404664"/>
            <a:ext cx="1739447" cy="244827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4464496" cy="706090"/>
          </a:xfrm>
        </p:spPr>
        <p:txBody>
          <a:bodyPr>
            <a:normAutofit fontScale="90000"/>
          </a:bodyPr>
          <a:lstStyle/>
          <a:p>
            <a:r>
              <a:rPr lang="uk-UA" dirty="0" smtClean="0">
                <a:solidFill>
                  <a:srgbClr val="C00000"/>
                </a:solidFill>
              </a:rPr>
              <a:t>Розв’язання задач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196752"/>
            <a:ext cx="2962672" cy="492941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2400" b="1" dirty="0" smtClean="0">
                <a:solidFill>
                  <a:srgbClr val="0070C0"/>
                </a:solidFill>
              </a:rPr>
              <a:t>№ 1</a:t>
            </a:r>
          </a:p>
          <a:p>
            <a:pPr marL="0" indent="0">
              <a:buNone/>
            </a:pPr>
            <a:r>
              <a:rPr lang="uk-UA" sz="2400" b="1" dirty="0" smtClean="0">
                <a:solidFill>
                  <a:srgbClr val="002060"/>
                </a:solidFill>
              </a:rPr>
              <a:t>Проведіть пряму </a:t>
            </a:r>
            <a:r>
              <a:rPr lang="en-US" sz="2400" b="1" dirty="0" smtClean="0">
                <a:solidFill>
                  <a:srgbClr val="0070C0"/>
                </a:solidFill>
              </a:rPr>
              <a:t>m</a:t>
            </a:r>
            <a:r>
              <a:rPr lang="uk-UA" sz="2400" b="1" dirty="0" smtClean="0">
                <a:solidFill>
                  <a:srgbClr val="002060"/>
                </a:solidFill>
              </a:rPr>
              <a:t> і току </a:t>
            </a:r>
            <a:r>
              <a:rPr lang="uk-UA" sz="2400" b="1" dirty="0" smtClean="0">
                <a:solidFill>
                  <a:srgbClr val="00B050"/>
                </a:solidFill>
              </a:rPr>
              <a:t>К</a:t>
            </a:r>
            <a:r>
              <a:rPr lang="uk-UA" sz="2400" b="1" dirty="0" smtClean="0">
                <a:solidFill>
                  <a:srgbClr val="002060"/>
                </a:solidFill>
              </a:rPr>
              <a:t>, яка їй не належить. За допомогою косинця проведіть через точку </a:t>
            </a:r>
            <a:r>
              <a:rPr lang="uk-UA" sz="2400" b="1" dirty="0" smtClean="0">
                <a:solidFill>
                  <a:srgbClr val="00B050"/>
                </a:solidFill>
              </a:rPr>
              <a:t>К</a:t>
            </a:r>
            <a:r>
              <a:rPr lang="uk-UA" sz="2400" b="1" dirty="0" smtClean="0">
                <a:solidFill>
                  <a:srgbClr val="002060"/>
                </a:solidFill>
              </a:rPr>
              <a:t> пряму </a:t>
            </a:r>
            <a:r>
              <a:rPr lang="en-US" sz="2400" b="1" dirty="0" smtClean="0">
                <a:solidFill>
                  <a:srgbClr val="FF0000"/>
                </a:solidFill>
              </a:rPr>
              <a:t>d</a:t>
            </a:r>
            <a:r>
              <a:rPr lang="uk-UA" sz="2400" b="1" dirty="0" smtClean="0">
                <a:solidFill>
                  <a:srgbClr val="002060"/>
                </a:solidFill>
              </a:rPr>
              <a:t>, перпендикулярну до прямої </a:t>
            </a:r>
            <a:r>
              <a:rPr lang="en-US" sz="2400" b="1" dirty="0">
                <a:solidFill>
                  <a:srgbClr val="0070C0"/>
                </a:solidFill>
              </a:rPr>
              <a:t>m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427984" y="1088739"/>
            <a:ext cx="4330824" cy="5145435"/>
          </a:xfrm>
        </p:spPr>
        <p:txBody>
          <a:bodyPr/>
          <a:lstStyle/>
          <a:p>
            <a:pPr marL="0" indent="0">
              <a:buNone/>
            </a:pPr>
            <a:endParaRPr lang="uk-UA" dirty="0" smtClean="0"/>
          </a:p>
          <a:p>
            <a:pPr marL="0" indent="0">
              <a:buNone/>
            </a:pPr>
            <a:endParaRPr lang="uk-UA" dirty="0"/>
          </a:p>
          <a:p>
            <a:pPr marL="0" indent="0">
              <a:buNone/>
            </a:pPr>
            <a:endParaRPr lang="uk-UA" dirty="0" smtClean="0"/>
          </a:p>
          <a:p>
            <a:pPr marL="0" indent="0">
              <a:buNone/>
            </a:pPr>
            <a:r>
              <a:rPr lang="uk-UA" dirty="0"/>
              <a:t> </a:t>
            </a:r>
            <a:r>
              <a:rPr lang="uk-UA" dirty="0" smtClean="0"/>
              <a:t>               К</a:t>
            </a:r>
          </a:p>
          <a:p>
            <a:pPr marL="0" indent="0">
              <a:buNone/>
            </a:pPr>
            <a:endParaRPr lang="uk-UA" dirty="0"/>
          </a:p>
          <a:p>
            <a:pPr marL="0" indent="0">
              <a:buNone/>
            </a:pPr>
            <a:endParaRPr lang="uk-UA" dirty="0" smtClean="0"/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</a:t>
            </a:r>
            <a:endParaRPr lang="uk-UA" dirty="0"/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m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                d</a:t>
            </a:r>
            <a:endParaRPr lang="uk-UA" dirty="0"/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 flipV="1">
            <a:off x="5364088" y="2924944"/>
            <a:ext cx="2736304" cy="2016224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7" name="Овал 6"/>
          <p:cNvSpPr/>
          <p:nvPr/>
        </p:nvSpPr>
        <p:spPr>
          <a:xfrm rot="20253723">
            <a:off x="5571191" y="3044349"/>
            <a:ext cx="45719" cy="457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Прямоугольный треугольник 7"/>
          <p:cNvSpPr/>
          <p:nvPr/>
        </p:nvSpPr>
        <p:spPr>
          <a:xfrm rot="3221593">
            <a:off x="6609933" y="3819276"/>
            <a:ext cx="914400" cy="914400"/>
          </a:xfrm>
          <a:prstGeom prst="rtTriangl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Прямоугольник 8"/>
          <p:cNvSpPr/>
          <p:nvPr/>
        </p:nvSpPr>
        <p:spPr>
          <a:xfrm rot="19387686">
            <a:off x="6031750" y="2868713"/>
            <a:ext cx="216024" cy="23342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5443577" y="2855209"/>
            <a:ext cx="1840730" cy="2480692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791941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4320480" cy="634082"/>
          </a:xfrm>
        </p:spPr>
        <p:txBody>
          <a:bodyPr>
            <a:normAutofit fontScale="90000"/>
          </a:bodyPr>
          <a:lstStyle/>
          <a:p>
            <a:r>
              <a:rPr lang="uk-UA" dirty="0">
                <a:solidFill>
                  <a:srgbClr val="C00000"/>
                </a:solidFill>
              </a:rPr>
              <a:t>Розв’язання задач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196752"/>
            <a:ext cx="3322712" cy="492941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2400" b="1" dirty="0" smtClean="0">
                <a:solidFill>
                  <a:srgbClr val="C00000"/>
                </a:solidFill>
              </a:rPr>
              <a:t>                  № 2</a:t>
            </a:r>
          </a:p>
          <a:p>
            <a:pPr marL="0" indent="0">
              <a:buNone/>
            </a:pPr>
            <a:r>
              <a:rPr lang="uk-UA" sz="2400" b="1" dirty="0" smtClean="0">
                <a:solidFill>
                  <a:srgbClr val="002060"/>
                </a:solidFill>
              </a:rPr>
              <a:t>Накресліть трикутник:</a:t>
            </a:r>
          </a:p>
          <a:p>
            <a:pPr marL="514350" indent="-514350">
              <a:buAutoNum type="arabicParenR"/>
            </a:pPr>
            <a:r>
              <a:rPr lang="uk-UA" sz="2400" b="1" dirty="0" smtClean="0">
                <a:solidFill>
                  <a:srgbClr val="00B050"/>
                </a:solidFill>
              </a:rPr>
              <a:t>Гострокутний</a:t>
            </a:r>
          </a:p>
          <a:p>
            <a:pPr marL="514350" indent="-514350">
              <a:buAutoNum type="arabicParenR"/>
            </a:pPr>
            <a:r>
              <a:rPr lang="uk-UA" sz="2400" b="1" dirty="0" smtClean="0">
                <a:solidFill>
                  <a:srgbClr val="0070C0"/>
                </a:solidFill>
              </a:rPr>
              <a:t>Тупокутний</a:t>
            </a:r>
          </a:p>
          <a:p>
            <a:pPr marL="514350" indent="-514350">
              <a:buAutoNum type="arabicParenR"/>
            </a:pPr>
            <a:r>
              <a:rPr lang="uk-UA" sz="2400" b="1" dirty="0" smtClean="0">
                <a:solidFill>
                  <a:srgbClr val="7030A0"/>
                </a:solidFill>
              </a:rPr>
              <a:t>Прямокутний</a:t>
            </a:r>
          </a:p>
          <a:p>
            <a:pPr marL="0" indent="0">
              <a:buNone/>
            </a:pPr>
            <a:r>
              <a:rPr lang="uk-UA" sz="2400" b="1" dirty="0" smtClean="0">
                <a:solidFill>
                  <a:srgbClr val="002060"/>
                </a:solidFill>
              </a:rPr>
              <a:t>Проведіть через кожну вершину трикутника пряму, перпендикулярну до протилежної сторони</a:t>
            </a:r>
            <a:endParaRPr lang="en-US" sz="2400" b="1" dirty="0">
              <a:solidFill>
                <a:srgbClr val="002060"/>
              </a:solidFill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435655" y="116632"/>
            <a:ext cx="4258816" cy="6322714"/>
          </a:xfrm>
        </p:spPr>
        <p:txBody>
          <a:bodyPr/>
          <a:lstStyle/>
          <a:p>
            <a:pPr marL="0" indent="0">
              <a:buNone/>
            </a:pPr>
            <a:endParaRPr lang="uk-UA" dirty="0" smtClean="0"/>
          </a:p>
          <a:p>
            <a:pPr marL="0" indent="0">
              <a:buNone/>
            </a:pPr>
            <a:endParaRPr lang="uk-UA" dirty="0"/>
          </a:p>
          <a:p>
            <a:pPr marL="0" indent="0">
              <a:buNone/>
            </a:pPr>
            <a:endParaRPr lang="uk-UA" dirty="0" smtClean="0"/>
          </a:p>
          <a:p>
            <a:pPr marL="0" indent="0">
              <a:buNone/>
            </a:pPr>
            <a:endParaRPr lang="uk-UA" dirty="0"/>
          </a:p>
          <a:p>
            <a:pPr marL="0" indent="0">
              <a:buNone/>
            </a:pPr>
            <a:endParaRPr lang="uk-UA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Равнобедренный треугольник 4"/>
          <p:cNvSpPr/>
          <p:nvPr/>
        </p:nvSpPr>
        <p:spPr>
          <a:xfrm>
            <a:off x="5850142" y="566473"/>
            <a:ext cx="1656184" cy="1512168"/>
          </a:xfrm>
          <a:prstGeom prst="triangl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Прямоугольный треугольник 18"/>
          <p:cNvSpPr/>
          <p:nvPr/>
        </p:nvSpPr>
        <p:spPr>
          <a:xfrm>
            <a:off x="7308304" y="4941168"/>
            <a:ext cx="1609328" cy="1532843"/>
          </a:xfrm>
          <a:prstGeom prst="rtTriangl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Равнобедренный треугольник 20"/>
          <p:cNvSpPr/>
          <p:nvPr/>
        </p:nvSpPr>
        <p:spPr>
          <a:xfrm>
            <a:off x="4460109" y="3327342"/>
            <a:ext cx="2741476" cy="792088"/>
          </a:xfrm>
          <a:prstGeom prst="triangle">
            <a:avLst>
              <a:gd name="adj" fmla="val 4880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3" name="Прямая соединительная линия 22"/>
          <p:cNvCxnSpPr/>
          <p:nvPr/>
        </p:nvCxnSpPr>
        <p:spPr>
          <a:xfrm>
            <a:off x="6678234" y="318939"/>
            <a:ext cx="46602" cy="2173957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 flipH="1" flipV="1">
            <a:off x="5637312" y="908720"/>
            <a:ext cx="2175048" cy="1369126"/>
          </a:xfrm>
          <a:prstGeom prst="line">
            <a:avLst/>
          </a:prstGeom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 flipH="1">
            <a:off x="5414151" y="1117799"/>
            <a:ext cx="2092175" cy="1208376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/>
          <p:nvPr/>
        </p:nvCxnSpPr>
        <p:spPr>
          <a:xfrm>
            <a:off x="5806394" y="2924944"/>
            <a:ext cx="24453" cy="2016224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/>
          <p:cNvCxnSpPr/>
          <p:nvPr/>
        </p:nvCxnSpPr>
        <p:spPr>
          <a:xfrm flipH="1" flipV="1">
            <a:off x="6228185" y="2740430"/>
            <a:ext cx="1172068" cy="1624674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/>
          <p:cNvCxnSpPr>
            <a:stCxn id="21" idx="0"/>
          </p:cNvCxnSpPr>
          <p:nvPr/>
        </p:nvCxnSpPr>
        <p:spPr>
          <a:xfrm flipV="1">
            <a:off x="5798196" y="2870729"/>
            <a:ext cx="766867" cy="45661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Прямая соединительная линия 51"/>
          <p:cNvCxnSpPr>
            <a:stCxn id="21" idx="0"/>
          </p:cNvCxnSpPr>
          <p:nvPr/>
        </p:nvCxnSpPr>
        <p:spPr>
          <a:xfrm flipH="1" flipV="1">
            <a:off x="4934846" y="2870729"/>
            <a:ext cx="863350" cy="45661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" name="Прямая соединительная линия 57"/>
          <p:cNvCxnSpPr/>
          <p:nvPr/>
        </p:nvCxnSpPr>
        <p:spPr>
          <a:xfrm flipV="1">
            <a:off x="4320739" y="2740430"/>
            <a:ext cx="899333" cy="1624674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62" name="Прямая соединительная линия 61"/>
          <p:cNvCxnSpPr/>
          <p:nvPr/>
        </p:nvCxnSpPr>
        <p:spPr>
          <a:xfrm flipV="1">
            <a:off x="6948264" y="5156219"/>
            <a:ext cx="1746207" cy="1701781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65" name="Прямая соединительная линия 64"/>
          <p:cNvCxnSpPr/>
          <p:nvPr/>
        </p:nvCxnSpPr>
        <p:spPr>
          <a:xfrm>
            <a:off x="7308304" y="4674171"/>
            <a:ext cx="0" cy="216757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7" name="Прямая соединительная линия 66"/>
          <p:cNvCxnSpPr/>
          <p:nvPr/>
        </p:nvCxnSpPr>
        <p:spPr>
          <a:xfrm>
            <a:off x="6948264" y="6474011"/>
            <a:ext cx="2195736" cy="0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374810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3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0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9" grpId="0" animBg="1"/>
      <p:bldP spid="21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116632"/>
            <a:ext cx="4618856" cy="940966"/>
          </a:xfrm>
        </p:spPr>
        <p:txBody>
          <a:bodyPr>
            <a:normAutofit fontScale="90000"/>
          </a:bodyPr>
          <a:lstStyle/>
          <a:p>
            <a:r>
              <a:rPr lang="uk-UA" dirty="0">
                <a:solidFill>
                  <a:srgbClr val="C00000"/>
                </a:solidFill>
              </a:rPr>
              <a:t>Розв’язання задач</a:t>
            </a:r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520" y="1196752"/>
            <a:ext cx="8419432" cy="3934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833783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4834880" cy="860912"/>
          </a:xfrm>
        </p:spPr>
        <p:txBody>
          <a:bodyPr/>
          <a:lstStyle/>
          <a:p>
            <a:r>
              <a:rPr lang="uk-UA" dirty="0">
                <a:solidFill>
                  <a:srgbClr val="C00000"/>
                </a:solidFill>
              </a:rPr>
              <a:t>Розв’язання задач</a:t>
            </a:r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199" y="1567598"/>
            <a:ext cx="8507289" cy="1459937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99792" y="3151472"/>
            <a:ext cx="2664296" cy="3285965"/>
          </a:xfrm>
          <a:prstGeom prst="rect">
            <a:avLst/>
          </a:prstGeom>
        </p:spPr>
      </p:pic>
      <p:cxnSp>
        <p:nvCxnSpPr>
          <p:cNvPr id="8" name="Прямая соединительная линия 7"/>
          <p:cNvCxnSpPr/>
          <p:nvPr/>
        </p:nvCxnSpPr>
        <p:spPr>
          <a:xfrm>
            <a:off x="3203848" y="3645024"/>
            <a:ext cx="1656184" cy="1656184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2699792" y="4077072"/>
            <a:ext cx="1728192" cy="1656184"/>
          </a:xfrm>
          <a:prstGeom prst="line">
            <a:avLst/>
          </a:prstGeom>
          <a:ln w="28575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>
            <a:off x="4031940" y="3284984"/>
            <a:ext cx="1260140" cy="1188132"/>
          </a:xfrm>
          <a:prstGeom prst="line">
            <a:avLst/>
          </a:prstGeom>
          <a:ln w="3810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2805381" y="381202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/>
              <a:t>а</a:t>
            </a:r>
            <a:endParaRPr lang="ru-RU" b="1" dirty="0"/>
          </a:p>
        </p:txBody>
      </p:sp>
      <p:sp>
        <p:nvSpPr>
          <p:cNvPr id="20" name="TextBox 19"/>
          <p:cNvSpPr txBox="1"/>
          <p:nvPr/>
        </p:nvSpPr>
        <p:spPr>
          <a:xfrm>
            <a:off x="3396171" y="344992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b</a:t>
            </a:r>
            <a:endParaRPr lang="ru-RU" b="1" dirty="0"/>
          </a:p>
        </p:txBody>
      </p:sp>
      <p:sp>
        <p:nvSpPr>
          <p:cNvPr id="21" name="TextBox 20"/>
          <p:cNvSpPr txBox="1"/>
          <p:nvPr/>
        </p:nvSpPr>
        <p:spPr>
          <a:xfrm>
            <a:off x="4198864" y="3151472"/>
            <a:ext cx="2856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c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158438222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4762872" cy="1066130"/>
          </a:xfrm>
        </p:spPr>
        <p:txBody>
          <a:bodyPr/>
          <a:lstStyle/>
          <a:p>
            <a:r>
              <a:rPr lang="uk-UA" dirty="0">
                <a:solidFill>
                  <a:srgbClr val="C00000"/>
                </a:solidFill>
              </a:rPr>
              <a:t>Розв’язання задач</a:t>
            </a:r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2714" y="1628800"/>
            <a:ext cx="8718572" cy="1446832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27784" y="3099987"/>
            <a:ext cx="3187011" cy="3814243"/>
          </a:xfrm>
          <a:prstGeom prst="rect">
            <a:avLst/>
          </a:prstGeom>
        </p:spPr>
      </p:pic>
      <p:cxnSp>
        <p:nvCxnSpPr>
          <p:cNvPr id="8" name="Прямая соединительная линия 7"/>
          <p:cNvCxnSpPr/>
          <p:nvPr/>
        </p:nvCxnSpPr>
        <p:spPr>
          <a:xfrm>
            <a:off x="2771800" y="3429000"/>
            <a:ext cx="0" cy="2880320"/>
          </a:xfrm>
          <a:prstGeom prst="line">
            <a:avLst/>
          </a:prstGeom>
          <a:ln w="571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5148064" y="3429000"/>
            <a:ext cx="0" cy="2880320"/>
          </a:xfrm>
          <a:prstGeom prst="line">
            <a:avLst/>
          </a:prstGeom>
          <a:ln w="5715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3707904" y="3429000"/>
            <a:ext cx="0" cy="2880320"/>
          </a:xfrm>
          <a:prstGeom prst="line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2843808" y="3717032"/>
            <a:ext cx="2160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a</a:t>
            </a:r>
            <a:endParaRPr lang="ru-RU" b="1" dirty="0"/>
          </a:p>
        </p:txBody>
      </p:sp>
      <p:sp>
        <p:nvSpPr>
          <p:cNvPr id="20" name="TextBox 19"/>
          <p:cNvSpPr txBox="1"/>
          <p:nvPr/>
        </p:nvSpPr>
        <p:spPr>
          <a:xfrm>
            <a:off x="3707904" y="3429000"/>
            <a:ext cx="2880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b</a:t>
            </a:r>
            <a:endParaRPr lang="ru-RU" sz="2000" b="1" dirty="0"/>
          </a:p>
        </p:txBody>
      </p:sp>
      <p:sp>
        <p:nvSpPr>
          <p:cNvPr id="21" name="TextBox 20"/>
          <p:cNvSpPr txBox="1"/>
          <p:nvPr/>
        </p:nvSpPr>
        <p:spPr>
          <a:xfrm>
            <a:off x="5220072" y="3629055"/>
            <a:ext cx="21602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c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57119893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4392488" cy="706090"/>
          </a:xfrm>
        </p:spPr>
        <p:txBody>
          <a:bodyPr>
            <a:normAutofit fontScale="90000"/>
          </a:bodyPr>
          <a:lstStyle/>
          <a:p>
            <a:r>
              <a:rPr lang="uk-UA" dirty="0">
                <a:solidFill>
                  <a:srgbClr val="C00000"/>
                </a:solidFill>
              </a:rPr>
              <a:t>Розв’язання задач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199" y="1196752"/>
            <a:ext cx="3567823" cy="5661248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uk-UA" b="1" dirty="0" smtClean="0">
                <a:solidFill>
                  <a:srgbClr val="C00000"/>
                </a:solidFill>
              </a:rPr>
              <a:t>             № 3</a:t>
            </a:r>
          </a:p>
          <a:p>
            <a:pPr marL="0" indent="0">
              <a:buNone/>
            </a:pPr>
            <a:r>
              <a:rPr lang="uk-UA" dirty="0" smtClean="0"/>
              <a:t> </a:t>
            </a:r>
            <a:r>
              <a:rPr lang="uk-UA" sz="2400" b="1" dirty="0" smtClean="0">
                <a:solidFill>
                  <a:srgbClr val="002060"/>
                </a:solidFill>
              </a:rPr>
              <a:t>Накресліть кут АВК, градусна міра якого дорівнює:</a:t>
            </a:r>
          </a:p>
          <a:p>
            <a:pPr marL="0" indent="0">
              <a:buNone/>
            </a:pPr>
            <a:r>
              <a:rPr lang="uk-UA" sz="2400" b="1" dirty="0" smtClean="0">
                <a:solidFill>
                  <a:srgbClr val="002060"/>
                </a:solidFill>
              </a:rPr>
              <a:t>1) 75 </a:t>
            </a:r>
            <a:r>
              <a:rPr lang="he-IL" sz="2400" b="1" dirty="0" smtClean="0">
                <a:solidFill>
                  <a:srgbClr val="002060"/>
                </a:solidFill>
              </a:rPr>
              <a:t>֯</a:t>
            </a:r>
            <a:r>
              <a:rPr lang="uk-UA" sz="2400" b="1" dirty="0" smtClean="0">
                <a:solidFill>
                  <a:srgbClr val="002060"/>
                </a:solidFill>
              </a:rPr>
              <a:t> ; </a:t>
            </a:r>
          </a:p>
          <a:p>
            <a:pPr marL="0" indent="0">
              <a:buNone/>
            </a:pPr>
            <a:r>
              <a:rPr lang="uk-UA" sz="2400" b="1" dirty="0" smtClean="0">
                <a:solidFill>
                  <a:srgbClr val="002060"/>
                </a:solidFill>
              </a:rPr>
              <a:t>2) 146 </a:t>
            </a:r>
            <a:r>
              <a:rPr lang="he-IL" sz="2400" b="1" dirty="0" smtClean="0">
                <a:solidFill>
                  <a:srgbClr val="002060"/>
                </a:solidFill>
              </a:rPr>
              <a:t>֯</a:t>
            </a:r>
            <a:r>
              <a:rPr lang="uk-UA" sz="2400" b="1" dirty="0" smtClean="0">
                <a:solidFill>
                  <a:srgbClr val="002060"/>
                </a:solidFill>
              </a:rPr>
              <a:t> . </a:t>
            </a:r>
          </a:p>
          <a:p>
            <a:pPr marL="0" indent="0">
              <a:buNone/>
            </a:pPr>
            <a:r>
              <a:rPr lang="uk-UA" sz="2400" b="1" dirty="0" smtClean="0">
                <a:solidFill>
                  <a:srgbClr val="002060"/>
                </a:solidFill>
              </a:rPr>
              <a:t>Позначте на промені ВК точку С і проведіть через неї прямі </a:t>
            </a:r>
            <a:r>
              <a:rPr lang="en-US" sz="2400" b="1" dirty="0" smtClean="0">
                <a:solidFill>
                  <a:srgbClr val="002060"/>
                </a:solidFill>
              </a:rPr>
              <a:t>m </a:t>
            </a:r>
            <a:r>
              <a:rPr lang="uk-UA" sz="2400" b="1" dirty="0" smtClean="0">
                <a:solidFill>
                  <a:srgbClr val="002060"/>
                </a:solidFill>
              </a:rPr>
              <a:t>і </a:t>
            </a:r>
            <a:r>
              <a:rPr lang="en-US" sz="2400" b="1" dirty="0" smtClean="0">
                <a:solidFill>
                  <a:srgbClr val="002060"/>
                </a:solidFill>
              </a:rPr>
              <a:t>n</a:t>
            </a:r>
            <a:r>
              <a:rPr lang="uk-UA" sz="2400" b="1" dirty="0" smtClean="0">
                <a:solidFill>
                  <a:srgbClr val="002060"/>
                </a:solidFill>
              </a:rPr>
              <a:t>, перпендикулярні до прямих АВ і ВК.</a:t>
            </a:r>
          </a:p>
          <a:p>
            <a:pPr marL="0" indent="0">
              <a:buNone/>
            </a:pPr>
            <a:endParaRPr lang="uk-UA" sz="2400" b="1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uk-UA" sz="2100" b="1" dirty="0" smtClean="0">
                <a:solidFill>
                  <a:srgbClr val="002060"/>
                </a:solidFill>
              </a:rPr>
              <a:t>            Розв’язання:</a:t>
            </a:r>
          </a:p>
          <a:p>
            <a:pPr marL="0" indent="0">
              <a:buNone/>
            </a:pPr>
            <a:r>
              <a:rPr lang="uk-UA" sz="2100" b="1" dirty="0" smtClean="0">
                <a:solidFill>
                  <a:srgbClr val="002060"/>
                </a:solidFill>
              </a:rPr>
              <a:t>1) Побудуємо кут АВК = </a:t>
            </a:r>
            <a:r>
              <a:rPr lang="uk-UA" sz="2400" b="1" dirty="0">
                <a:solidFill>
                  <a:srgbClr val="002060"/>
                </a:solidFill>
              </a:rPr>
              <a:t>75 </a:t>
            </a:r>
            <a:r>
              <a:rPr lang="he-IL" sz="2400" b="1" dirty="0">
                <a:solidFill>
                  <a:srgbClr val="002060"/>
                </a:solidFill>
              </a:rPr>
              <a:t>֯</a:t>
            </a:r>
            <a:r>
              <a:rPr lang="uk-UA" sz="2400" b="1" dirty="0">
                <a:solidFill>
                  <a:srgbClr val="002060"/>
                </a:solidFill>
              </a:rPr>
              <a:t> </a:t>
            </a:r>
            <a:r>
              <a:rPr lang="uk-UA" sz="2400" b="1" dirty="0" smtClean="0">
                <a:solidFill>
                  <a:srgbClr val="002060"/>
                </a:solidFill>
              </a:rPr>
              <a:t>,</a:t>
            </a:r>
          </a:p>
          <a:p>
            <a:pPr marL="0" indent="0">
              <a:buNone/>
            </a:pPr>
            <a:r>
              <a:rPr lang="uk-UA" sz="2100" b="1" dirty="0">
                <a:solidFill>
                  <a:srgbClr val="002060"/>
                </a:solidFill>
              </a:rPr>
              <a:t> </a:t>
            </a:r>
            <a:r>
              <a:rPr lang="uk-UA" sz="2100" b="1" dirty="0" smtClean="0">
                <a:solidFill>
                  <a:srgbClr val="002060"/>
                </a:solidFill>
              </a:rPr>
              <a:t> Відмітимо точку С на    промені ВК. Проведемо прямі: </a:t>
            </a:r>
          </a:p>
          <a:p>
            <a:pPr marL="0" lvl="0" indent="0">
              <a:buNone/>
            </a:pPr>
            <a:r>
              <a:rPr lang="uk-UA" sz="2100" b="1" dirty="0" smtClean="0">
                <a:solidFill>
                  <a:srgbClr val="002060"/>
                </a:solidFill>
              </a:rPr>
              <a:t> </a:t>
            </a:r>
            <a:r>
              <a:rPr lang="uk-UA" dirty="0">
                <a:solidFill>
                  <a:prstClr val="black"/>
                </a:solidFill>
              </a:rPr>
              <a:t> </a:t>
            </a:r>
            <a:r>
              <a:rPr lang="en-US" dirty="0" smtClean="0">
                <a:solidFill>
                  <a:prstClr val="black"/>
                </a:solidFill>
              </a:rPr>
              <a:t>m</a:t>
            </a:r>
            <a:r>
              <a:rPr lang="uk-UA" dirty="0" smtClean="0">
                <a:solidFill>
                  <a:prstClr val="black"/>
                </a:solidFill>
              </a:rPr>
              <a:t> </a:t>
            </a:r>
            <a:r>
              <a:rPr lang="en-US" sz="2100" b="1" dirty="0" smtClean="0">
                <a:solidFill>
                  <a:srgbClr val="002060"/>
                </a:solidFill>
              </a:rPr>
              <a:t>ꓕ</a:t>
            </a:r>
            <a:r>
              <a:rPr lang="uk-UA" sz="2100" b="1" dirty="0" smtClean="0">
                <a:solidFill>
                  <a:srgbClr val="002060"/>
                </a:solidFill>
              </a:rPr>
              <a:t> ВА,  </a:t>
            </a:r>
            <a:r>
              <a:rPr lang="uk-UA" sz="2400" b="1" dirty="0" smtClean="0">
                <a:solidFill>
                  <a:srgbClr val="002060"/>
                </a:solidFill>
              </a:rPr>
              <a:t>С</a:t>
            </a:r>
            <a:r>
              <a:rPr lang="uk-UA" sz="2100" b="1" dirty="0" smtClean="0">
                <a:solidFill>
                  <a:srgbClr val="002060"/>
                </a:solidFill>
              </a:rPr>
              <a:t> </a:t>
            </a:r>
            <a:r>
              <a:rPr lang="uk-UA" dirty="0" smtClean="0">
                <a:solidFill>
                  <a:prstClr val="black"/>
                </a:solidFill>
              </a:rPr>
              <a:t>є </a:t>
            </a:r>
            <a:r>
              <a:rPr lang="en-US" dirty="0" smtClean="0">
                <a:solidFill>
                  <a:prstClr val="black"/>
                </a:solidFill>
              </a:rPr>
              <a:t>m</a:t>
            </a:r>
            <a:r>
              <a:rPr lang="uk-UA" dirty="0" smtClean="0">
                <a:solidFill>
                  <a:prstClr val="black"/>
                </a:solidFill>
              </a:rPr>
              <a:t>, </a:t>
            </a:r>
          </a:p>
          <a:p>
            <a:pPr marL="0" lvl="0" indent="0">
              <a:buNone/>
            </a:pPr>
            <a:r>
              <a:rPr lang="uk-UA" sz="2100" b="1" dirty="0">
                <a:solidFill>
                  <a:prstClr val="black"/>
                </a:solidFill>
              </a:rPr>
              <a:t>  </a:t>
            </a:r>
            <a:r>
              <a:rPr lang="uk-UA" sz="2100" b="1" dirty="0" smtClean="0">
                <a:solidFill>
                  <a:prstClr val="black"/>
                </a:solidFill>
              </a:rPr>
              <a:t> </a:t>
            </a:r>
            <a:r>
              <a:rPr lang="en-US" dirty="0" smtClean="0">
                <a:solidFill>
                  <a:prstClr val="black"/>
                </a:solidFill>
              </a:rPr>
              <a:t>n</a:t>
            </a:r>
            <a:r>
              <a:rPr lang="uk-UA" dirty="0" smtClean="0">
                <a:solidFill>
                  <a:prstClr val="black"/>
                </a:solidFill>
              </a:rPr>
              <a:t>  </a:t>
            </a:r>
            <a:r>
              <a:rPr lang="en-US" sz="2100" b="1" dirty="0" smtClean="0">
                <a:solidFill>
                  <a:srgbClr val="002060"/>
                </a:solidFill>
              </a:rPr>
              <a:t>ꓕ</a:t>
            </a:r>
            <a:r>
              <a:rPr lang="uk-UA" sz="2100" b="1" dirty="0" smtClean="0">
                <a:solidFill>
                  <a:srgbClr val="002060"/>
                </a:solidFill>
              </a:rPr>
              <a:t>  ВК ,  </a:t>
            </a:r>
            <a:r>
              <a:rPr lang="uk-UA" sz="2400" b="1" dirty="0" smtClean="0">
                <a:solidFill>
                  <a:srgbClr val="002060"/>
                </a:solidFill>
              </a:rPr>
              <a:t>С</a:t>
            </a:r>
            <a:r>
              <a:rPr lang="uk-UA" sz="2100" b="1" dirty="0" smtClean="0">
                <a:solidFill>
                  <a:srgbClr val="002060"/>
                </a:solidFill>
              </a:rPr>
              <a:t> Є </a:t>
            </a:r>
            <a:r>
              <a:rPr lang="en-US" dirty="0">
                <a:solidFill>
                  <a:prstClr val="black"/>
                </a:solidFill>
              </a:rPr>
              <a:t>n</a:t>
            </a:r>
            <a:r>
              <a:rPr lang="uk-UA" dirty="0">
                <a:solidFill>
                  <a:prstClr val="black"/>
                </a:solidFill>
              </a:rPr>
              <a:t> </a:t>
            </a:r>
            <a:endParaRPr lang="en-US" sz="2100" b="1" dirty="0">
              <a:solidFill>
                <a:srgbClr val="002060"/>
              </a:solidFill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274638"/>
            <a:ext cx="4495800" cy="6583362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uk-UA" b="1" dirty="0" smtClean="0">
                <a:solidFill>
                  <a:srgbClr val="002060"/>
                </a:solidFill>
              </a:rPr>
              <a:t>            </a:t>
            </a:r>
            <a:r>
              <a:rPr lang="en-US" b="1" dirty="0" smtClean="0">
                <a:solidFill>
                  <a:srgbClr val="002060"/>
                </a:solidFill>
              </a:rPr>
              <a:t>      </a:t>
            </a:r>
            <a:r>
              <a:rPr lang="uk-UA" b="1" dirty="0" smtClean="0">
                <a:solidFill>
                  <a:srgbClr val="002060"/>
                </a:solidFill>
              </a:rPr>
              <a:t> Побудова:</a:t>
            </a:r>
          </a:p>
          <a:p>
            <a:pPr marL="0" indent="0">
              <a:buNone/>
            </a:pPr>
            <a:r>
              <a:rPr lang="uk-UA" b="1" dirty="0" smtClean="0">
                <a:solidFill>
                  <a:srgbClr val="002060"/>
                </a:solidFill>
              </a:rPr>
              <a:t>                                           </a:t>
            </a:r>
            <a:endParaRPr lang="uk-UA" b="1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uk-UA" dirty="0" smtClean="0"/>
              <a:t>        </a:t>
            </a:r>
            <a:r>
              <a:rPr lang="en-US" dirty="0" smtClean="0"/>
              <a:t>               A</a:t>
            </a:r>
            <a:endParaRPr lang="uk-UA" dirty="0" smtClean="0"/>
          </a:p>
          <a:p>
            <a:pPr marL="0" indent="0">
              <a:buNone/>
            </a:pPr>
            <a:r>
              <a:rPr lang="uk-UA" dirty="0" smtClean="0"/>
              <a:t>1)      </a:t>
            </a:r>
            <a:r>
              <a:rPr lang="en-US" dirty="0" smtClean="0"/>
              <a:t>m</a:t>
            </a:r>
            <a:endParaRPr lang="uk-UA" dirty="0" smtClean="0"/>
          </a:p>
          <a:p>
            <a:pPr marL="0" indent="0">
              <a:buNone/>
            </a:pPr>
            <a:r>
              <a:rPr lang="uk-UA" dirty="0" smtClean="0"/>
              <a:t>                             </a:t>
            </a:r>
            <a:endParaRPr lang="uk-UA" dirty="0"/>
          </a:p>
          <a:p>
            <a:pPr marL="0" indent="0">
              <a:buNone/>
            </a:pPr>
            <a:r>
              <a:rPr lang="uk-UA" dirty="0" smtClean="0"/>
              <a:t>                              </a:t>
            </a:r>
          </a:p>
          <a:p>
            <a:pPr marL="0" indent="0">
              <a:buNone/>
            </a:pPr>
            <a:r>
              <a:rPr lang="en-US" dirty="0" smtClean="0"/>
              <a:t>          </a:t>
            </a:r>
            <a:r>
              <a:rPr lang="uk-UA" dirty="0" smtClean="0"/>
              <a:t>                         С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B                            </a:t>
            </a:r>
            <a:r>
              <a:rPr lang="uk-UA" dirty="0" smtClean="0"/>
              <a:t>К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                              n</a:t>
            </a:r>
            <a:endParaRPr lang="en-US" dirty="0"/>
          </a:p>
          <a:p>
            <a:pPr marL="514350" indent="-514350">
              <a:buAutoNum type="arabicParenR" startAt="2"/>
            </a:pPr>
            <a:r>
              <a:rPr lang="en-US" dirty="0" smtClean="0"/>
              <a:t>                      </a:t>
            </a:r>
          </a:p>
          <a:p>
            <a:pPr marL="0" indent="0">
              <a:buNone/>
            </a:pPr>
            <a:r>
              <a:rPr lang="en-US" dirty="0" smtClean="0"/>
              <a:t>                                            m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         A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                                         n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                        C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       B                           K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                              </a:t>
            </a:r>
            <a:endParaRPr lang="en-US" dirty="0"/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 flipH="1">
            <a:off x="5652120" y="1196752"/>
            <a:ext cx="936104" cy="158417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5652120" y="2762363"/>
            <a:ext cx="2232248" cy="1856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Овал 15"/>
          <p:cNvSpPr/>
          <p:nvPr/>
        </p:nvSpPr>
        <p:spPr>
          <a:xfrm rot="18809563" flipH="1">
            <a:off x="6924287" y="2773886"/>
            <a:ext cx="51411" cy="45719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C00000"/>
              </a:solidFill>
            </a:endParaRPr>
          </a:p>
        </p:txBody>
      </p:sp>
      <p:cxnSp>
        <p:nvCxnSpPr>
          <p:cNvPr id="18" name="Прямая соединительная линия 17"/>
          <p:cNvCxnSpPr/>
          <p:nvPr/>
        </p:nvCxnSpPr>
        <p:spPr>
          <a:xfrm>
            <a:off x="6984269" y="1211857"/>
            <a:ext cx="29268" cy="2799719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 flipH="1" flipV="1">
            <a:off x="5652120" y="1772816"/>
            <a:ext cx="1984594" cy="1569672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>
            <a:off x="5479611" y="4437112"/>
            <a:ext cx="1008112" cy="1329011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>
            <a:off x="6487723" y="5766123"/>
            <a:ext cx="1728192" cy="0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29" name="Овал 28"/>
          <p:cNvSpPr/>
          <p:nvPr/>
        </p:nvSpPr>
        <p:spPr>
          <a:xfrm flipH="1">
            <a:off x="7596336" y="5774118"/>
            <a:ext cx="45719" cy="457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1" name="Прямая соединительная линия 30"/>
          <p:cNvCxnSpPr/>
          <p:nvPr/>
        </p:nvCxnSpPr>
        <p:spPr>
          <a:xfrm>
            <a:off x="7652875" y="4437112"/>
            <a:ext cx="28404" cy="2016224"/>
          </a:xfrm>
          <a:prstGeom prst="lin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 flipH="1">
            <a:off x="6776532" y="4930730"/>
            <a:ext cx="1753110" cy="1778213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/>
          <p:nvPr/>
        </p:nvCxnSpPr>
        <p:spPr>
          <a:xfrm>
            <a:off x="6448499" y="5738047"/>
            <a:ext cx="821818" cy="1079588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563356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4" dur="2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3" dur="500" fill="hold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9" dur="500" fill="hold"/>
                                        <p:tgtEl>
                                          <p:spTgt spid="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4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1" dur="500" fill="hold"/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2" dur="500" fill="hold"/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4" dur="5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5" dur="5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0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>
                      <p:stCondLst>
                        <p:cond delay="indefinite"/>
                      </p:stCondLst>
                      <p:childTnLst>
                        <p:par>
                          <p:cTn id="171" fill="hold">
                            <p:stCondLst>
                              <p:cond delay="0"/>
                            </p:stCondLst>
                            <p:childTnLst>
                              <p:par>
                                <p:cTn id="17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4" dur="500" fill="hold"/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5" dur="500" fill="hold"/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29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Підсумки уроку: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708525"/>
          </a:xfrm>
        </p:spPr>
        <p:txBody>
          <a:bodyPr/>
          <a:lstStyle/>
          <a:p>
            <a:r>
              <a:rPr lang="uk-UA" b="1" dirty="0" smtClean="0">
                <a:solidFill>
                  <a:srgbClr val="002060"/>
                </a:solidFill>
              </a:rPr>
              <a:t>Які прямі ( відрізки, промені) називають паралельними, перпендикулярними?</a:t>
            </a:r>
          </a:p>
          <a:p>
            <a:r>
              <a:rPr lang="uk-UA" b="1" dirty="0" smtClean="0">
                <a:solidFill>
                  <a:srgbClr val="002060"/>
                </a:solidFill>
              </a:rPr>
              <a:t>Назвати властивість паралельних прямих.</a:t>
            </a:r>
          </a:p>
          <a:p>
            <a:r>
              <a:rPr lang="uk-UA" b="1" dirty="0" smtClean="0">
                <a:solidFill>
                  <a:srgbClr val="002060"/>
                </a:solidFill>
              </a:rPr>
              <a:t>Як будувати паралельні та перпендикулярні прямі? </a:t>
            </a:r>
          </a:p>
          <a:p>
            <a:r>
              <a:rPr lang="uk-UA" b="1" dirty="0" smtClean="0">
                <a:solidFill>
                  <a:srgbClr val="002060"/>
                </a:solidFill>
              </a:rPr>
              <a:t>Які креслярські </a:t>
            </a:r>
            <a:r>
              <a:rPr lang="uk-UA" b="1" dirty="0">
                <a:solidFill>
                  <a:srgbClr val="002060"/>
                </a:solidFill>
              </a:rPr>
              <a:t>і</a:t>
            </a:r>
            <a:r>
              <a:rPr lang="uk-UA" b="1" dirty="0" smtClean="0">
                <a:solidFill>
                  <a:srgbClr val="002060"/>
                </a:solidFill>
              </a:rPr>
              <a:t>нструменти використовують при побудові таких прямих?  </a:t>
            </a:r>
          </a:p>
          <a:p>
            <a:endParaRPr lang="uk-UA" dirty="0" smtClean="0"/>
          </a:p>
          <a:p>
            <a:endParaRPr lang="uk-UA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73676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uk-UA" dirty="0" smtClean="0">
                <a:solidFill>
                  <a:srgbClr val="C00000"/>
                </a:solidFill>
              </a:rPr>
              <a:t>Означення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080560"/>
            <a:ext cx="4038600" cy="504560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2400" b="1" dirty="0" smtClean="0">
                <a:solidFill>
                  <a:srgbClr val="002060"/>
                </a:solidFill>
              </a:rPr>
              <a:t>Дві прямі називають </a:t>
            </a:r>
            <a:r>
              <a:rPr lang="uk-UA" sz="2400" b="1" u="sng" dirty="0" smtClean="0">
                <a:solidFill>
                  <a:srgbClr val="FFFF00"/>
                </a:solidFill>
              </a:rPr>
              <a:t>паралельними</a:t>
            </a:r>
            <a:r>
              <a:rPr lang="uk-UA" sz="2400" b="1" dirty="0" smtClean="0">
                <a:solidFill>
                  <a:srgbClr val="002060"/>
                </a:solidFill>
              </a:rPr>
              <a:t>, якщо вони лежать в одній площині і </a:t>
            </a:r>
            <a:r>
              <a:rPr lang="uk-UA" sz="2400" b="1" dirty="0" smtClean="0">
                <a:solidFill>
                  <a:srgbClr val="FFFF00"/>
                </a:solidFill>
              </a:rPr>
              <a:t>не</a:t>
            </a:r>
            <a:r>
              <a:rPr lang="uk-UA" sz="2400" b="1" dirty="0" smtClean="0">
                <a:solidFill>
                  <a:srgbClr val="002060"/>
                </a:solidFill>
              </a:rPr>
              <a:t> перетинаються</a:t>
            </a:r>
          </a:p>
          <a:p>
            <a:pPr marL="0" indent="0" algn="ctr">
              <a:buNone/>
            </a:pPr>
            <a:endParaRPr lang="uk-UA" sz="2400" b="1" dirty="0" smtClean="0">
              <a:solidFill>
                <a:srgbClr val="002060"/>
              </a:solidFill>
            </a:endParaRPr>
          </a:p>
          <a:p>
            <a:pPr marL="0" indent="0" algn="ctr">
              <a:buNone/>
            </a:pPr>
            <a:endParaRPr lang="uk-UA" sz="2400" b="1" dirty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uk-UA" sz="2400" b="1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uk-UA" sz="2400" b="1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uk-UA" sz="2400" b="1" dirty="0">
                <a:solidFill>
                  <a:srgbClr val="002060"/>
                </a:solidFill>
              </a:rPr>
              <a:t>а</a:t>
            </a:r>
            <a:endParaRPr lang="uk-UA" sz="2400" b="1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uk-UA" sz="2400" b="1" dirty="0" smtClean="0">
                <a:solidFill>
                  <a:srgbClr val="002060"/>
                </a:solidFill>
              </a:rPr>
              <a:t> </a:t>
            </a:r>
          </a:p>
          <a:p>
            <a:pPr marL="0" indent="0">
              <a:buNone/>
            </a:pPr>
            <a:r>
              <a:rPr lang="uk-UA" sz="2400" b="1" dirty="0" smtClean="0">
                <a:solidFill>
                  <a:srgbClr val="002060"/>
                </a:solidFill>
              </a:rPr>
              <a:t>        </a:t>
            </a:r>
            <a:r>
              <a:rPr lang="en-US" sz="2400" b="1" dirty="0" smtClean="0">
                <a:solidFill>
                  <a:srgbClr val="002060"/>
                </a:solidFill>
              </a:rPr>
              <a:t>b                           a 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|| b</a:t>
            </a:r>
            <a:endParaRPr lang="uk-UA" sz="2400" b="1" dirty="0">
              <a:solidFill>
                <a:srgbClr val="002060"/>
              </a:solidFill>
            </a:endParaRPr>
          </a:p>
        </p:txBody>
      </p:sp>
      <p:pic>
        <p:nvPicPr>
          <p:cNvPr id="11" name="Объект 10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8103" y="3645024"/>
            <a:ext cx="3030807" cy="2481139"/>
          </a:xfrm>
        </p:spPr>
      </p:pic>
      <p:cxnSp>
        <p:nvCxnSpPr>
          <p:cNvPr id="8" name="Прямая соединительная линия 7"/>
          <p:cNvCxnSpPr/>
          <p:nvPr/>
        </p:nvCxnSpPr>
        <p:spPr>
          <a:xfrm flipV="1">
            <a:off x="755576" y="3140968"/>
            <a:ext cx="2952328" cy="1656184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1187624" y="4005064"/>
            <a:ext cx="2952328" cy="172819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2" name="Рисунок 1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8104" y="1080559"/>
            <a:ext cx="3024336" cy="22653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40108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2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uk-UA" dirty="0" smtClean="0">
                <a:solidFill>
                  <a:srgbClr val="C00000"/>
                </a:solidFill>
              </a:rPr>
              <a:t>Завдання № 1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124744"/>
            <a:ext cx="4038600" cy="500141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2400" b="1" dirty="0" smtClean="0">
                <a:solidFill>
                  <a:srgbClr val="002060"/>
                </a:solidFill>
              </a:rPr>
              <a:t>На малюнку зображені прямі. Назвати прямі, які паралельні між собою.</a:t>
            </a:r>
          </a:p>
          <a:p>
            <a:pPr marL="0" indent="0">
              <a:buNone/>
            </a:pPr>
            <a:r>
              <a:rPr lang="en-US" sz="2400" b="1" dirty="0" smtClean="0">
                <a:solidFill>
                  <a:srgbClr val="002060"/>
                </a:solidFill>
              </a:rPr>
              <a:t>         </a:t>
            </a:r>
            <a:r>
              <a:rPr lang="uk-UA" sz="2400" b="1" dirty="0" smtClean="0">
                <a:solidFill>
                  <a:srgbClr val="002060"/>
                </a:solidFill>
              </a:rPr>
              <a:t>а</a:t>
            </a:r>
          </a:p>
          <a:p>
            <a:pPr marL="0" indent="0">
              <a:buNone/>
            </a:pPr>
            <a:r>
              <a:rPr lang="en-US" sz="2400" b="1" dirty="0" smtClean="0">
                <a:solidFill>
                  <a:srgbClr val="002060"/>
                </a:solidFill>
              </a:rPr>
              <a:t>     m</a:t>
            </a:r>
          </a:p>
          <a:p>
            <a:pPr marL="0" indent="0">
              <a:buNone/>
            </a:pPr>
            <a:endParaRPr lang="en-US" sz="2400" b="1" dirty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en-US" sz="2400" b="1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en-US" sz="2400" b="1" dirty="0">
                <a:solidFill>
                  <a:srgbClr val="002060"/>
                </a:solidFill>
              </a:rPr>
              <a:t> </a:t>
            </a:r>
            <a:r>
              <a:rPr lang="en-US" sz="2400" b="1" dirty="0" smtClean="0">
                <a:solidFill>
                  <a:srgbClr val="002060"/>
                </a:solidFill>
              </a:rPr>
              <a:t>                             k                         </a:t>
            </a:r>
          </a:p>
          <a:p>
            <a:pPr marL="0" indent="0">
              <a:buNone/>
            </a:pPr>
            <a:r>
              <a:rPr lang="en-US" sz="2400" b="1" dirty="0">
                <a:solidFill>
                  <a:srgbClr val="002060"/>
                </a:solidFill>
              </a:rPr>
              <a:t> </a:t>
            </a:r>
            <a:r>
              <a:rPr lang="en-US" sz="2400" b="1" dirty="0" smtClean="0">
                <a:solidFill>
                  <a:srgbClr val="002060"/>
                </a:solidFill>
              </a:rPr>
              <a:t>                                    </a:t>
            </a:r>
          </a:p>
          <a:p>
            <a:pPr marL="0" indent="0">
              <a:buNone/>
            </a:pPr>
            <a:r>
              <a:rPr lang="en-US" sz="2400" b="1" dirty="0">
                <a:solidFill>
                  <a:srgbClr val="002060"/>
                </a:solidFill>
              </a:rPr>
              <a:t> </a:t>
            </a:r>
            <a:r>
              <a:rPr lang="en-US" sz="2400" b="1" dirty="0" smtClean="0">
                <a:solidFill>
                  <a:srgbClr val="002060"/>
                </a:solidFill>
              </a:rPr>
              <a:t>                                      d  </a:t>
            </a:r>
          </a:p>
          <a:p>
            <a:pPr marL="0" indent="0">
              <a:buNone/>
            </a:pPr>
            <a:r>
              <a:rPr lang="en-US" sz="2400" b="1" dirty="0">
                <a:solidFill>
                  <a:srgbClr val="002060"/>
                </a:solidFill>
              </a:rPr>
              <a:t> </a:t>
            </a:r>
            <a:r>
              <a:rPr lang="en-US" sz="2400" b="1" dirty="0" smtClean="0">
                <a:solidFill>
                  <a:srgbClr val="002060"/>
                </a:solidFill>
              </a:rPr>
              <a:t>                          c       </a:t>
            </a:r>
            <a:endParaRPr lang="en-US" sz="2400" b="1" dirty="0">
              <a:solidFill>
                <a:srgbClr val="002060"/>
              </a:solidFill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124744"/>
            <a:ext cx="4244280" cy="54006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2400" b="1" dirty="0" smtClean="0">
                <a:solidFill>
                  <a:srgbClr val="002060"/>
                </a:solidFill>
              </a:rPr>
              <a:t>Чи можуть бути паралельними </a:t>
            </a:r>
            <a:r>
              <a:rPr lang="uk-UA" sz="2400" b="1" dirty="0" smtClean="0">
                <a:solidFill>
                  <a:srgbClr val="FF0000"/>
                </a:solidFill>
              </a:rPr>
              <a:t>відрізки</a:t>
            </a:r>
            <a:r>
              <a:rPr lang="uk-UA" sz="2400" b="1" dirty="0" smtClean="0">
                <a:solidFill>
                  <a:srgbClr val="002060"/>
                </a:solidFill>
              </a:rPr>
              <a:t>? </a:t>
            </a:r>
            <a:r>
              <a:rPr lang="uk-UA" sz="2400" b="1" dirty="0" smtClean="0">
                <a:solidFill>
                  <a:srgbClr val="00B050"/>
                </a:solidFill>
              </a:rPr>
              <a:t>Промені</a:t>
            </a:r>
            <a:r>
              <a:rPr lang="uk-UA" sz="2400" b="1" dirty="0" smtClean="0">
                <a:solidFill>
                  <a:srgbClr val="002060"/>
                </a:solidFill>
              </a:rPr>
              <a:t>? Пряма і </a:t>
            </a:r>
            <a:r>
              <a:rPr lang="uk-UA" sz="2400" b="1" dirty="0" smtClean="0">
                <a:solidFill>
                  <a:srgbClr val="FF0000"/>
                </a:solidFill>
              </a:rPr>
              <a:t>відрізок</a:t>
            </a:r>
            <a:r>
              <a:rPr lang="uk-UA" sz="2400" b="1" dirty="0" smtClean="0">
                <a:solidFill>
                  <a:srgbClr val="002060"/>
                </a:solidFill>
              </a:rPr>
              <a:t>? </a:t>
            </a:r>
            <a:r>
              <a:rPr lang="uk-UA" sz="2400" b="1" dirty="0" smtClean="0">
                <a:solidFill>
                  <a:srgbClr val="00B050"/>
                </a:solidFill>
              </a:rPr>
              <a:t>Промінь</a:t>
            </a:r>
            <a:r>
              <a:rPr lang="uk-UA" sz="2400" b="1" dirty="0" smtClean="0">
                <a:solidFill>
                  <a:srgbClr val="002060"/>
                </a:solidFill>
              </a:rPr>
              <a:t> і пряма?</a:t>
            </a:r>
          </a:p>
          <a:p>
            <a:pPr marL="0" indent="0" algn="ctr">
              <a:buNone/>
            </a:pPr>
            <a:r>
              <a:rPr lang="uk-UA" sz="2400" b="1" dirty="0" smtClean="0">
                <a:solidFill>
                  <a:srgbClr val="C00000"/>
                </a:solidFill>
              </a:rPr>
              <a:t>Так, можуть!</a:t>
            </a:r>
          </a:p>
          <a:p>
            <a:pPr marL="0" indent="0" algn="ctr">
              <a:buNone/>
            </a:pPr>
            <a:r>
              <a:rPr lang="uk-UA" sz="2400" b="1" dirty="0" smtClean="0">
                <a:solidFill>
                  <a:srgbClr val="0070C0"/>
                </a:solidFill>
              </a:rPr>
              <a:t>Два відрізка називають паралельними, якщо вони лежать на паралельних прямих.</a:t>
            </a:r>
          </a:p>
          <a:p>
            <a:pPr marL="0" indent="0" algn="ctr">
              <a:buNone/>
            </a:pPr>
            <a:r>
              <a:rPr lang="uk-UA" sz="2400" b="1" dirty="0" smtClean="0">
                <a:solidFill>
                  <a:srgbClr val="002060"/>
                </a:solidFill>
              </a:rPr>
              <a:t>Два промені називають паралельними, якщо вони лежать на паралельних прямих</a:t>
            </a:r>
            <a:endParaRPr lang="en-US" sz="2400" b="1" dirty="0">
              <a:solidFill>
                <a:srgbClr val="002060"/>
              </a:solidFill>
            </a:endParaRP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827584" y="2492896"/>
            <a:ext cx="3096344" cy="144016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>
            <a:off x="755576" y="2852936"/>
            <a:ext cx="576064" cy="2808312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1691680" y="4221088"/>
            <a:ext cx="2448272" cy="504056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2339752" y="2492896"/>
            <a:ext cx="864096" cy="2808312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611560" y="4941168"/>
            <a:ext cx="2664296" cy="1184995"/>
          </a:xfrm>
          <a:prstGeom prst="line">
            <a:avLst/>
          </a:prstGeom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738183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9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8712968" cy="778098"/>
          </a:xfrm>
        </p:spPr>
        <p:txBody>
          <a:bodyPr>
            <a:normAutofit fontScale="90000"/>
          </a:bodyPr>
          <a:lstStyle/>
          <a:p>
            <a:r>
              <a:rPr lang="uk-UA" dirty="0" smtClean="0">
                <a:solidFill>
                  <a:srgbClr val="C00000"/>
                </a:solidFill>
              </a:rPr>
              <a:t>Паралельні відрізки, промені, прямі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65212" y="1196752"/>
            <a:ext cx="8229600" cy="5472608"/>
          </a:xfrm>
        </p:spPr>
        <p:txBody>
          <a:bodyPr/>
          <a:lstStyle/>
          <a:p>
            <a:pPr marL="0" indent="0">
              <a:buNone/>
            </a:pPr>
            <a:r>
              <a:rPr lang="uk-UA" dirty="0" smtClean="0"/>
              <a:t>    а              </a:t>
            </a:r>
          </a:p>
          <a:p>
            <a:pPr marL="0" indent="0">
              <a:buNone/>
            </a:pPr>
            <a:r>
              <a:rPr lang="uk-UA" dirty="0"/>
              <a:t> </a:t>
            </a:r>
            <a:r>
              <a:rPr lang="uk-UA" dirty="0" smtClean="0"/>
              <a:t>             А     </a:t>
            </a:r>
          </a:p>
          <a:p>
            <a:pPr marL="0" indent="0">
              <a:buNone/>
            </a:pPr>
            <a:r>
              <a:rPr lang="uk-UA" dirty="0"/>
              <a:t> </a:t>
            </a:r>
            <a:r>
              <a:rPr lang="en-US" dirty="0"/>
              <a:t> </a:t>
            </a:r>
            <a:r>
              <a:rPr lang="en-US" dirty="0" smtClean="0"/>
              <a:t>      </a:t>
            </a:r>
            <a:r>
              <a:rPr lang="uk-UA" dirty="0" smtClean="0"/>
              <a:t>                       В</a:t>
            </a:r>
            <a:r>
              <a:rPr lang="en-US" dirty="0" smtClean="0"/>
              <a:t>                     </a:t>
            </a:r>
          </a:p>
          <a:p>
            <a:pPr marL="0" indent="0">
              <a:buNone/>
            </a:pPr>
            <a:r>
              <a:rPr lang="en-US" dirty="0" smtClean="0"/>
              <a:t> b         T         </a:t>
            </a:r>
            <a:r>
              <a:rPr lang="uk-UA" dirty="0" smtClean="0"/>
              <a:t>                                </a:t>
            </a:r>
            <a:r>
              <a:rPr lang="en-US" dirty="0" smtClean="0"/>
              <a:t>F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                                   C             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                                  D                             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</a:t>
            </a:r>
            <a:r>
              <a:rPr lang="uk-UA" sz="2400" b="1" dirty="0" smtClean="0"/>
              <a:t>Паралельні</a:t>
            </a:r>
            <a:r>
              <a:rPr lang="en-US" sz="2400" b="1" dirty="0" smtClean="0"/>
              <a:t> </a:t>
            </a:r>
            <a:r>
              <a:rPr lang="uk-UA" sz="2400" b="1" dirty="0" smtClean="0"/>
              <a:t>фігури:</a:t>
            </a:r>
            <a:r>
              <a:rPr lang="en-US" sz="2400" b="1" dirty="0" smtClean="0"/>
              <a:t>                                   </a:t>
            </a:r>
            <a:endParaRPr lang="uk-UA" sz="2400" b="1" dirty="0" smtClean="0"/>
          </a:p>
          <a:p>
            <a:pPr marL="457200" indent="-457200">
              <a:buAutoNum type="arabicParenR"/>
            </a:pPr>
            <a:r>
              <a:rPr lang="uk-UA" sz="2400" b="1" dirty="0" smtClean="0"/>
              <a:t>Прямі : а ІІ </a:t>
            </a:r>
            <a:r>
              <a:rPr lang="en-US" sz="2400" b="1" dirty="0" smtClean="0"/>
              <a:t>b</a:t>
            </a:r>
          </a:p>
          <a:p>
            <a:pPr marL="457200" indent="-457200">
              <a:buAutoNum type="arabicParenR"/>
            </a:pPr>
            <a:r>
              <a:rPr lang="uk-UA" sz="2400" b="1" dirty="0" smtClean="0"/>
              <a:t>Відрізки:  АВ ІІ СД</a:t>
            </a:r>
          </a:p>
          <a:p>
            <a:pPr marL="457200" indent="-457200">
              <a:buAutoNum type="arabicParenR"/>
            </a:pPr>
            <a:r>
              <a:rPr lang="uk-UA" sz="2400" b="1" dirty="0" smtClean="0"/>
              <a:t>Проміні:  </a:t>
            </a:r>
            <a:r>
              <a:rPr lang="en-US" sz="2400" b="1" dirty="0" smtClean="0"/>
              <a:t>DT II AF</a:t>
            </a:r>
            <a:r>
              <a:rPr lang="uk-UA" sz="2400" b="1" dirty="0" smtClean="0"/>
              <a:t>    </a:t>
            </a:r>
            <a:r>
              <a:rPr lang="en-US" sz="2400" b="1" dirty="0" smtClean="0"/>
              <a:t>                                       </a:t>
            </a:r>
            <a:endParaRPr lang="uk-UA" sz="2400" b="1" dirty="0" smtClean="0"/>
          </a:p>
          <a:p>
            <a:pPr marL="0" indent="0">
              <a:buNone/>
            </a:pPr>
            <a:endParaRPr lang="en-US" sz="2400" dirty="0"/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1187624" y="1628800"/>
            <a:ext cx="4248472" cy="151216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>
            <a:off x="2195734" y="1981101"/>
            <a:ext cx="1522714" cy="520295"/>
          </a:xfrm>
          <a:prstGeom prst="line">
            <a:avLst/>
          </a:prstGeom>
          <a:ln/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9" name="Овал 8"/>
          <p:cNvSpPr/>
          <p:nvPr/>
        </p:nvSpPr>
        <p:spPr>
          <a:xfrm flipH="1">
            <a:off x="2123728" y="1916832"/>
            <a:ext cx="72007" cy="72008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Овал 12"/>
          <p:cNvSpPr/>
          <p:nvPr/>
        </p:nvSpPr>
        <p:spPr>
          <a:xfrm flipH="1">
            <a:off x="3635896" y="2463748"/>
            <a:ext cx="72007" cy="75297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Овал 13"/>
          <p:cNvSpPr/>
          <p:nvPr/>
        </p:nvSpPr>
        <p:spPr>
          <a:xfrm flipH="1">
            <a:off x="2123727" y="1916832"/>
            <a:ext cx="72007" cy="75297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971600" y="3149989"/>
            <a:ext cx="5112568" cy="180020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20" name="Овал 19"/>
          <p:cNvSpPr/>
          <p:nvPr/>
        </p:nvSpPr>
        <p:spPr>
          <a:xfrm flipV="1">
            <a:off x="4067944" y="4221085"/>
            <a:ext cx="72009" cy="72007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Овал 20"/>
          <p:cNvSpPr/>
          <p:nvPr/>
        </p:nvSpPr>
        <p:spPr>
          <a:xfrm flipH="1" flipV="1">
            <a:off x="5040050" y="4583572"/>
            <a:ext cx="72009" cy="72013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8" name="Прямая соединительная линия 27"/>
          <p:cNvCxnSpPr>
            <a:endCxn id="21" idx="3"/>
          </p:cNvCxnSpPr>
          <p:nvPr/>
        </p:nvCxnSpPr>
        <p:spPr>
          <a:xfrm>
            <a:off x="4139953" y="4257088"/>
            <a:ext cx="961561" cy="337030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520280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  <p:bldP spid="2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r>
              <a:rPr lang="uk-UA" dirty="0" smtClean="0">
                <a:solidFill>
                  <a:srgbClr val="C00000"/>
                </a:solidFill>
              </a:rPr>
              <a:t>Завдання 2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124744"/>
            <a:ext cx="4038600" cy="500141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400" b="1" dirty="0" smtClean="0">
                <a:solidFill>
                  <a:srgbClr val="002060"/>
                </a:solidFill>
              </a:rPr>
              <a:t>   </a:t>
            </a:r>
            <a:r>
              <a:rPr lang="uk-UA" sz="2400" b="1" dirty="0" smtClean="0">
                <a:solidFill>
                  <a:srgbClr val="002060"/>
                </a:solidFill>
              </a:rPr>
              <a:t>Назвати паралельні сторони прямокутника АВС</a:t>
            </a:r>
            <a:r>
              <a:rPr lang="en-US" sz="2400" b="1" dirty="0" smtClean="0">
                <a:solidFill>
                  <a:srgbClr val="002060"/>
                </a:solidFill>
              </a:rPr>
              <a:t>D</a:t>
            </a:r>
          </a:p>
          <a:p>
            <a:pPr marL="0" indent="0">
              <a:buNone/>
            </a:pPr>
            <a:r>
              <a:rPr lang="en-US" sz="2400" b="1" dirty="0" smtClean="0">
                <a:solidFill>
                  <a:srgbClr val="002060"/>
                </a:solidFill>
              </a:rPr>
              <a:t>      B                                          C </a:t>
            </a:r>
          </a:p>
          <a:p>
            <a:pPr marL="0" indent="0">
              <a:buNone/>
            </a:pPr>
            <a:endParaRPr lang="en-US" sz="2400" b="1" dirty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en-US" sz="2400" b="1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en-US" sz="2400" b="1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en-US" sz="2400" b="1" dirty="0" smtClean="0">
                <a:solidFill>
                  <a:srgbClr val="002060"/>
                </a:solidFill>
              </a:rPr>
              <a:t>      A                                          D  </a:t>
            </a:r>
          </a:p>
          <a:p>
            <a:pPr marL="0" indent="0">
              <a:buNone/>
            </a:pPr>
            <a:r>
              <a:rPr lang="en-US" sz="2400" b="1" dirty="0" smtClean="0">
                <a:solidFill>
                  <a:srgbClr val="002060"/>
                </a:solidFill>
              </a:rPr>
              <a:t>   </a:t>
            </a:r>
          </a:p>
          <a:p>
            <a:pPr marL="0" indent="0">
              <a:buNone/>
            </a:pPr>
            <a:r>
              <a:rPr lang="en-US" sz="2400" b="1" dirty="0" smtClean="0">
                <a:solidFill>
                  <a:srgbClr val="002060"/>
                </a:solidFill>
              </a:rPr>
              <a:t>           AB II CD,   BC II AD </a:t>
            </a:r>
          </a:p>
          <a:p>
            <a:pPr marL="0" indent="0">
              <a:buNone/>
            </a:pPr>
            <a:r>
              <a:rPr lang="uk-UA" sz="2400" b="1" dirty="0" smtClean="0">
                <a:solidFill>
                  <a:srgbClr val="002060"/>
                </a:solidFill>
              </a:rPr>
              <a:t>Отже, протилежні сторони прямокутника </a:t>
            </a:r>
            <a:r>
              <a:rPr lang="uk-UA" sz="2400" b="1" dirty="0" smtClean="0">
                <a:solidFill>
                  <a:srgbClr val="C00000"/>
                </a:solidFill>
              </a:rPr>
              <a:t>паралельні.</a:t>
            </a:r>
            <a:r>
              <a:rPr lang="en-US" sz="2400" b="1" dirty="0" smtClean="0">
                <a:solidFill>
                  <a:srgbClr val="C00000"/>
                </a:solidFill>
              </a:rPr>
              <a:t> </a:t>
            </a:r>
            <a:r>
              <a:rPr lang="en-US" sz="2400" b="1" dirty="0" smtClean="0">
                <a:solidFill>
                  <a:srgbClr val="002060"/>
                </a:solidFill>
              </a:rPr>
              <a:t>                                 </a:t>
            </a:r>
            <a:endParaRPr lang="en-US" sz="2400" b="1" dirty="0">
              <a:solidFill>
                <a:srgbClr val="002060"/>
              </a:solidFill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124744"/>
            <a:ext cx="4038600" cy="5001419"/>
          </a:xfrm>
        </p:spPr>
        <p:txBody>
          <a:bodyPr/>
          <a:lstStyle/>
          <a:p>
            <a:pPr marL="0" lvl="0" indent="0" algn="ctr">
              <a:buNone/>
            </a:pPr>
            <a:r>
              <a:rPr lang="uk-UA" dirty="0" smtClean="0"/>
              <a:t> </a:t>
            </a:r>
            <a:r>
              <a:rPr lang="uk-UA" sz="2400" b="1" dirty="0" smtClean="0">
                <a:solidFill>
                  <a:srgbClr val="002060"/>
                </a:solidFill>
              </a:rPr>
              <a:t>Чи є паралельні сторони у </a:t>
            </a:r>
            <a:r>
              <a:rPr lang="uk-UA" sz="2400" b="1" dirty="0" smtClean="0">
                <a:solidFill>
                  <a:srgbClr val="C00000"/>
                </a:solidFill>
              </a:rPr>
              <a:t>трикутника</a:t>
            </a:r>
            <a:r>
              <a:rPr lang="uk-UA" sz="2400" b="1" dirty="0" smtClean="0">
                <a:solidFill>
                  <a:srgbClr val="002060"/>
                </a:solidFill>
              </a:rPr>
              <a:t>? </a:t>
            </a:r>
            <a:r>
              <a:rPr lang="uk-UA" sz="2400" b="1" dirty="0" smtClean="0">
                <a:solidFill>
                  <a:srgbClr val="00B050"/>
                </a:solidFill>
              </a:rPr>
              <a:t>Квадрата</a:t>
            </a:r>
            <a:r>
              <a:rPr lang="uk-UA" sz="2400" b="1" dirty="0" smtClean="0">
                <a:solidFill>
                  <a:srgbClr val="002060"/>
                </a:solidFill>
              </a:rPr>
              <a:t>? </a:t>
            </a:r>
          </a:p>
          <a:p>
            <a:pPr marL="0" lvl="0" indent="0" algn="ctr">
              <a:buNone/>
            </a:pPr>
            <a:r>
              <a:rPr lang="uk-UA" sz="2400" b="1" dirty="0" smtClean="0">
                <a:solidFill>
                  <a:srgbClr val="002060"/>
                </a:solidFill>
              </a:rPr>
              <a:t>Паралелограма? </a:t>
            </a:r>
            <a:r>
              <a:rPr lang="uk-UA" sz="2400" b="1" dirty="0" smtClean="0">
                <a:solidFill>
                  <a:srgbClr val="0070C0"/>
                </a:solidFill>
              </a:rPr>
              <a:t>Ромба</a:t>
            </a:r>
            <a:r>
              <a:rPr lang="uk-UA" sz="2400" b="1" dirty="0" smtClean="0">
                <a:solidFill>
                  <a:srgbClr val="002060"/>
                </a:solidFill>
              </a:rPr>
              <a:t>? </a:t>
            </a:r>
            <a:r>
              <a:rPr lang="uk-UA" sz="2400" b="1" dirty="0" smtClean="0">
                <a:solidFill>
                  <a:schemeClr val="accent6">
                    <a:lumMod val="75000"/>
                  </a:schemeClr>
                </a:solidFill>
              </a:rPr>
              <a:t>Трапеції</a:t>
            </a:r>
            <a:r>
              <a:rPr lang="uk-UA" sz="2400" b="1" dirty="0" smtClean="0">
                <a:solidFill>
                  <a:srgbClr val="002060"/>
                </a:solidFill>
              </a:rPr>
              <a:t> ?</a:t>
            </a:r>
          </a:p>
          <a:p>
            <a:pPr marL="0" lvl="0" indent="0" algn="ctr">
              <a:buNone/>
            </a:pPr>
            <a:endParaRPr lang="en-US" sz="2400" b="1" dirty="0">
              <a:solidFill>
                <a:srgbClr val="00206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187624" y="2204864"/>
            <a:ext cx="2736304" cy="1584176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Равнобедренный треугольник 5"/>
          <p:cNvSpPr/>
          <p:nvPr/>
        </p:nvSpPr>
        <p:spPr>
          <a:xfrm>
            <a:off x="5076056" y="2780928"/>
            <a:ext cx="1368152" cy="57606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6876256" y="3068960"/>
            <a:ext cx="1224136" cy="1152128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Параллелограмм 7"/>
          <p:cNvSpPr/>
          <p:nvPr/>
        </p:nvSpPr>
        <p:spPr>
          <a:xfrm>
            <a:off x="4927848" y="3861048"/>
            <a:ext cx="1796008" cy="1008112"/>
          </a:xfrm>
          <a:prstGeom prst="parallelogram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Параллелограмм 8"/>
          <p:cNvSpPr/>
          <p:nvPr/>
        </p:nvSpPr>
        <p:spPr>
          <a:xfrm>
            <a:off x="7204484" y="4581128"/>
            <a:ext cx="1399964" cy="1080120"/>
          </a:xfrm>
          <a:prstGeom prst="parallelogram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Трапеция 9"/>
          <p:cNvSpPr/>
          <p:nvPr/>
        </p:nvSpPr>
        <p:spPr>
          <a:xfrm>
            <a:off x="5220072" y="5229200"/>
            <a:ext cx="1872208" cy="1080120"/>
          </a:xfrm>
          <a:prstGeom prst="trapezoid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92367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Завдання 3</a:t>
            </a:r>
            <a:endParaRPr lang="en-US" dirty="0"/>
          </a:p>
        </p:txBody>
      </p:sp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>
            <a:off x="539552" y="980728"/>
            <a:ext cx="8147248" cy="532859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2400" b="1" dirty="0" smtClean="0">
                <a:solidFill>
                  <a:srgbClr val="002060"/>
                </a:solidFill>
              </a:rPr>
              <a:t> </a:t>
            </a:r>
            <a:r>
              <a:rPr lang="uk-UA" sz="2400" b="1" dirty="0">
                <a:solidFill>
                  <a:srgbClr val="002060"/>
                </a:solidFill>
              </a:rPr>
              <a:t>Ч</a:t>
            </a:r>
            <a:r>
              <a:rPr lang="uk-UA" sz="2400" b="1" dirty="0" smtClean="0">
                <a:solidFill>
                  <a:srgbClr val="002060"/>
                </a:solidFill>
              </a:rPr>
              <a:t>ерез точку</a:t>
            </a:r>
            <a:r>
              <a:rPr lang="en-US" sz="2400" b="1" dirty="0" smtClean="0">
                <a:solidFill>
                  <a:srgbClr val="002060"/>
                </a:solidFill>
              </a:rPr>
              <a:t> A</a:t>
            </a:r>
            <a:r>
              <a:rPr lang="uk-UA" sz="2400" b="1" dirty="0" smtClean="0">
                <a:solidFill>
                  <a:srgbClr val="002060"/>
                </a:solidFill>
              </a:rPr>
              <a:t>, яка не лежить на  прямій</a:t>
            </a:r>
            <a:r>
              <a:rPr lang="en-US" sz="2400" b="1" dirty="0" smtClean="0">
                <a:solidFill>
                  <a:srgbClr val="002060"/>
                </a:solidFill>
              </a:rPr>
              <a:t> d</a:t>
            </a:r>
            <a:r>
              <a:rPr lang="uk-UA" sz="2400" b="1" dirty="0" smtClean="0">
                <a:solidFill>
                  <a:srgbClr val="002060"/>
                </a:solidFill>
              </a:rPr>
              <a:t>, провести пряму </a:t>
            </a:r>
            <a:r>
              <a:rPr lang="en-US" sz="2400" b="1" dirty="0" smtClean="0">
                <a:solidFill>
                  <a:srgbClr val="002060"/>
                </a:solidFill>
              </a:rPr>
              <a:t>m</a:t>
            </a:r>
            <a:r>
              <a:rPr lang="uk-UA" sz="2400" b="1" dirty="0" smtClean="0">
                <a:solidFill>
                  <a:srgbClr val="002060"/>
                </a:solidFill>
              </a:rPr>
              <a:t>, паралельну даній прямій </a:t>
            </a:r>
            <a:r>
              <a:rPr lang="en-US" sz="2400" b="1" dirty="0" smtClean="0">
                <a:solidFill>
                  <a:srgbClr val="002060"/>
                </a:solidFill>
              </a:rPr>
              <a:t>d</a:t>
            </a:r>
            <a:r>
              <a:rPr lang="uk-UA" sz="2400" b="1" dirty="0" smtClean="0">
                <a:solidFill>
                  <a:srgbClr val="002060"/>
                </a:solidFill>
              </a:rPr>
              <a:t>.</a:t>
            </a:r>
          </a:p>
          <a:p>
            <a:pPr marL="0" indent="0">
              <a:buNone/>
            </a:pPr>
            <a:r>
              <a:rPr lang="uk-UA" sz="2400" b="1" dirty="0" smtClean="0">
                <a:solidFill>
                  <a:srgbClr val="002060"/>
                </a:solidFill>
              </a:rPr>
              <a:t>                                            Побудова:</a:t>
            </a:r>
          </a:p>
          <a:p>
            <a:pPr marL="0" indent="0">
              <a:buNone/>
            </a:pPr>
            <a:endParaRPr lang="uk-UA" sz="2400" b="1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uk-UA" sz="2400" b="1" dirty="0" smtClean="0">
                <a:solidFill>
                  <a:srgbClr val="002060"/>
                </a:solidFill>
              </a:rPr>
              <a:t>                    </a:t>
            </a:r>
            <a:r>
              <a:rPr lang="en-US" sz="2400" b="1" dirty="0" smtClean="0">
                <a:solidFill>
                  <a:srgbClr val="002060"/>
                </a:solidFill>
              </a:rPr>
              <a:t> </a:t>
            </a:r>
            <a:r>
              <a:rPr lang="uk-UA" sz="2400" b="1" dirty="0" smtClean="0">
                <a:solidFill>
                  <a:srgbClr val="002060"/>
                </a:solidFill>
              </a:rPr>
              <a:t>                                       А</a:t>
            </a:r>
          </a:p>
          <a:p>
            <a:pPr marL="0" indent="0">
              <a:buNone/>
            </a:pPr>
            <a:endParaRPr lang="uk-UA" sz="2400" b="1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en-US" sz="2400" b="1" dirty="0" smtClean="0">
                <a:solidFill>
                  <a:srgbClr val="002060"/>
                </a:solidFill>
              </a:rPr>
              <a:t>                                                                                    m</a:t>
            </a:r>
          </a:p>
          <a:p>
            <a:pPr marL="0" indent="0">
              <a:buNone/>
            </a:pPr>
            <a:endParaRPr lang="en-US" sz="2400" b="1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en-US" sz="2400" b="1" dirty="0" smtClean="0">
                <a:solidFill>
                  <a:srgbClr val="002060"/>
                </a:solidFill>
              </a:rPr>
              <a:t>                                                                d</a:t>
            </a:r>
          </a:p>
          <a:p>
            <a:pPr marL="0" indent="0">
              <a:buNone/>
            </a:pPr>
            <a:r>
              <a:rPr lang="uk-UA" sz="2400" b="1" dirty="0" smtClean="0">
                <a:solidFill>
                  <a:srgbClr val="002060"/>
                </a:solidFill>
              </a:rPr>
              <a:t> </a:t>
            </a:r>
            <a:r>
              <a:rPr lang="uk-UA" sz="2400" b="1" dirty="0" smtClean="0">
                <a:solidFill>
                  <a:srgbClr val="C00000"/>
                </a:solidFill>
              </a:rPr>
              <a:t>Запам’ятай!        </a:t>
            </a:r>
            <a:r>
              <a:rPr lang="uk-UA" sz="2400" b="1" dirty="0" smtClean="0">
                <a:solidFill>
                  <a:srgbClr val="002060"/>
                </a:solidFill>
              </a:rPr>
              <a:t>Через точку, яка не належить прямій можна провести тільки одну пряму</a:t>
            </a:r>
            <a:r>
              <a:rPr lang="uk-UA" sz="2400" b="1" smtClean="0">
                <a:solidFill>
                  <a:srgbClr val="002060"/>
                </a:solidFill>
              </a:rPr>
              <a:t>, паралельну </a:t>
            </a:r>
            <a:r>
              <a:rPr lang="uk-UA" sz="2400" b="1" dirty="0" smtClean="0">
                <a:solidFill>
                  <a:srgbClr val="002060"/>
                </a:solidFill>
              </a:rPr>
              <a:t>даній прямій.</a:t>
            </a:r>
            <a:endParaRPr lang="en-US" sz="2400" b="1" dirty="0">
              <a:solidFill>
                <a:srgbClr val="002060"/>
              </a:solidFill>
            </a:endParaRP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907704" y="3501008"/>
            <a:ext cx="3312368" cy="1008112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11" name="Овал 10"/>
          <p:cNvSpPr/>
          <p:nvPr/>
        </p:nvSpPr>
        <p:spPr>
          <a:xfrm flipV="1">
            <a:off x="4499992" y="2924944"/>
            <a:ext cx="72008" cy="720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" name="Прямая соединительная линия 12"/>
          <p:cNvCxnSpPr/>
          <p:nvPr/>
        </p:nvCxnSpPr>
        <p:spPr>
          <a:xfrm>
            <a:off x="3707904" y="2708920"/>
            <a:ext cx="3456384" cy="108012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26613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r>
              <a:rPr lang="uk-UA" dirty="0" smtClean="0">
                <a:solidFill>
                  <a:srgbClr val="C00000"/>
                </a:solidFill>
              </a:rPr>
              <a:t>Перпендикулярні прямі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340768"/>
            <a:ext cx="4038600" cy="551723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2400" b="1" dirty="0" smtClean="0"/>
              <a:t>Дві прямі, які перетинаються </a:t>
            </a:r>
            <a:r>
              <a:rPr lang="uk-UA" sz="2400" b="1" dirty="0" smtClean="0">
                <a:solidFill>
                  <a:srgbClr val="FFFF00"/>
                </a:solidFill>
              </a:rPr>
              <a:t>під прямим </a:t>
            </a:r>
            <a:r>
              <a:rPr lang="uk-UA" sz="2400" b="1" dirty="0" smtClean="0"/>
              <a:t>кутом,  називають </a:t>
            </a:r>
            <a:r>
              <a:rPr lang="uk-UA" sz="2400" b="1" dirty="0" smtClean="0">
                <a:solidFill>
                  <a:srgbClr val="C00000"/>
                </a:solidFill>
              </a:rPr>
              <a:t>перпендикулярними</a:t>
            </a:r>
            <a:r>
              <a:rPr lang="ru-RU" sz="2400" b="1" dirty="0">
                <a:solidFill>
                  <a:srgbClr val="C00000"/>
                </a:solidFill>
              </a:rPr>
              <a:t>.</a:t>
            </a:r>
            <a:r>
              <a:rPr lang="ru-RU" sz="2400" b="1" dirty="0" smtClean="0"/>
              <a:t> </a:t>
            </a:r>
          </a:p>
          <a:p>
            <a:pPr marL="0" indent="0">
              <a:buNone/>
            </a:pPr>
            <a:r>
              <a:rPr lang="ru-RU" sz="2400" b="1" dirty="0"/>
              <a:t> </a:t>
            </a:r>
            <a:r>
              <a:rPr lang="ru-RU" sz="2400" b="1" dirty="0" smtClean="0"/>
              <a:t>                а     </a:t>
            </a:r>
          </a:p>
          <a:p>
            <a:pPr marL="0" indent="0">
              <a:buNone/>
            </a:pPr>
            <a:endParaRPr lang="ru-RU" sz="2400" b="1" dirty="0"/>
          </a:p>
          <a:p>
            <a:pPr marL="0" indent="0">
              <a:buNone/>
            </a:pPr>
            <a:r>
              <a:rPr lang="ru-RU" sz="2400" b="1" dirty="0" smtClean="0"/>
              <a:t>              </a:t>
            </a:r>
            <a:r>
              <a:rPr lang="en-US" sz="2400" b="1" dirty="0" smtClean="0"/>
              <a:t>d      90 </a:t>
            </a:r>
            <a:r>
              <a:rPr lang="he-IL" sz="2400" b="1" dirty="0" smtClean="0"/>
              <a:t>֯</a:t>
            </a:r>
            <a:r>
              <a:rPr lang="en-US" sz="2400" b="1" dirty="0" smtClean="0"/>
              <a:t> </a:t>
            </a:r>
          </a:p>
          <a:p>
            <a:pPr marL="0" indent="0">
              <a:buNone/>
            </a:pPr>
            <a:endParaRPr lang="en-US" sz="2400" b="1" dirty="0"/>
          </a:p>
          <a:p>
            <a:pPr marL="0" indent="0">
              <a:buNone/>
            </a:pPr>
            <a:endParaRPr lang="en-US" sz="2400" b="1" dirty="0" smtClean="0"/>
          </a:p>
          <a:p>
            <a:pPr marL="0" indent="0">
              <a:buNone/>
            </a:pPr>
            <a:r>
              <a:rPr lang="en-US" sz="2400" b="1" dirty="0"/>
              <a:t> </a:t>
            </a:r>
            <a:r>
              <a:rPr lang="en-US" sz="2400" b="1" dirty="0" smtClean="0"/>
              <a:t>     a </a:t>
            </a:r>
            <a:r>
              <a:rPr lang="en-US" sz="2400" b="1" dirty="0" smtClean="0"/>
              <a:t> </a:t>
            </a:r>
            <a:r>
              <a:rPr lang="uk-UA" sz="2400" b="1" dirty="0" smtClean="0"/>
              <a:t>    </a:t>
            </a:r>
            <a:r>
              <a:rPr lang="en-US" sz="2400" b="1" dirty="0" smtClean="0"/>
              <a:t>d</a:t>
            </a:r>
            <a:r>
              <a:rPr lang="uk-UA" sz="2400" b="1" dirty="0" smtClean="0"/>
              <a:t>     </a:t>
            </a:r>
            <a:r>
              <a:rPr lang="uk-UA" sz="2400" b="1" dirty="0" smtClean="0"/>
              <a:t>або    </a:t>
            </a:r>
            <a:r>
              <a:rPr lang="en-US" sz="2400" b="1" dirty="0" smtClean="0"/>
              <a:t>d</a:t>
            </a:r>
            <a:r>
              <a:rPr lang="uk-UA" sz="2400" b="1" dirty="0" smtClean="0"/>
              <a:t> </a:t>
            </a:r>
            <a:r>
              <a:rPr lang="uk-UA" sz="2400" b="1" dirty="0"/>
              <a:t> </a:t>
            </a:r>
            <a:r>
              <a:rPr lang="uk-UA" sz="2400" b="1" dirty="0" smtClean="0"/>
              <a:t> </a:t>
            </a:r>
            <a:r>
              <a:rPr lang="uk-UA" sz="2400" b="1" dirty="0" smtClean="0"/>
              <a:t>  а</a:t>
            </a:r>
            <a:endParaRPr lang="uk-UA" sz="2400" b="1" dirty="0" smtClean="0"/>
          </a:p>
          <a:p>
            <a:pPr marL="0" indent="0" algn="ctr">
              <a:buNone/>
            </a:pPr>
            <a:r>
              <a:rPr lang="uk-UA" sz="2000" b="1" dirty="0" smtClean="0">
                <a:solidFill>
                  <a:srgbClr val="002060"/>
                </a:solidFill>
              </a:rPr>
              <a:t>При перетині двох перпендикулярних прямих утворюється 4 прямих кута.</a:t>
            </a:r>
            <a:endParaRPr lang="en-US" sz="2000" b="1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en-US" sz="2400" b="1" dirty="0" smtClean="0"/>
          </a:p>
          <a:p>
            <a:pPr marL="0" indent="0">
              <a:buNone/>
            </a:pPr>
            <a:endParaRPr lang="ru-RU" sz="2400" b="1" dirty="0" smtClean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196752"/>
            <a:ext cx="4038600" cy="532859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2400" b="1" dirty="0" smtClean="0">
                <a:solidFill>
                  <a:srgbClr val="002060"/>
                </a:solidFill>
              </a:rPr>
              <a:t>Для побудови прямих кутів використовують транспортир, косинець та лінійку.</a:t>
            </a:r>
          </a:p>
          <a:p>
            <a:pPr marL="0" indent="0" algn="ctr">
              <a:buNone/>
            </a:pPr>
            <a:endParaRPr lang="en-US" sz="2400" b="1" dirty="0">
              <a:solidFill>
                <a:srgbClr val="002060"/>
              </a:solidFill>
            </a:endParaRP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1979712" y="3068960"/>
            <a:ext cx="0" cy="1800200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>
            <a:off x="1475656" y="4149080"/>
            <a:ext cx="1872208" cy="0"/>
          </a:xfrm>
          <a:prstGeom prst="line">
            <a:avLst/>
          </a:prstGeom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pic>
        <p:nvPicPr>
          <p:cNvPr id="9" name="Рисунок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64088" y="2708920"/>
            <a:ext cx="2295525" cy="1543050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43538" y="4658444"/>
            <a:ext cx="2216076" cy="1690081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01462" y="5157192"/>
            <a:ext cx="257175" cy="247650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87824" y="5186730"/>
            <a:ext cx="257175" cy="247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23406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8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8568952" cy="778098"/>
          </a:xfrm>
        </p:spPr>
        <p:txBody>
          <a:bodyPr>
            <a:normAutofit/>
          </a:bodyPr>
          <a:lstStyle/>
          <a:p>
            <a:r>
              <a:rPr lang="uk-UA" sz="3200" dirty="0" smtClean="0"/>
              <a:t>Перпендикулярні відрізки, промені, прямі</a:t>
            </a:r>
            <a:endParaRPr lang="en-US" sz="3200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052736"/>
            <a:ext cx="4038600" cy="507342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b="1" dirty="0" smtClean="0">
                <a:solidFill>
                  <a:srgbClr val="C00000"/>
                </a:solidFill>
              </a:rPr>
              <a:t>Відрізки</a:t>
            </a:r>
            <a:r>
              <a:rPr lang="uk-UA" b="1" dirty="0" smtClean="0">
                <a:solidFill>
                  <a:srgbClr val="002060"/>
                </a:solidFill>
              </a:rPr>
              <a:t>, які лежать на перпендикулярних прямих називають </a:t>
            </a:r>
            <a:r>
              <a:rPr lang="uk-UA" b="1" dirty="0" smtClean="0">
                <a:solidFill>
                  <a:srgbClr val="00B050"/>
                </a:solidFill>
              </a:rPr>
              <a:t>перпендикулярними.</a:t>
            </a:r>
          </a:p>
          <a:p>
            <a:pPr marL="0" indent="0" algn="ctr">
              <a:buNone/>
            </a:pPr>
            <a:endParaRPr lang="uk-UA" b="1" dirty="0">
              <a:solidFill>
                <a:srgbClr val="00B050"/>
              </a:solidFill>
            </a:endParaRPr>
          </a:p>
          <a:p>
            <a:pPr marL="0" indent="0" algn="ctr">
              <a:buNone/>
            </a:pPr>
            <a:endParaRPr lang="uk-UA" sz="2400" b="1" dirty="0" smtClean="0">
              <a:solidFill>
                <a:srgbClr val="00B050"/>
              </a:solidFill>
            </a:endParaRPr>
          </a:p>
          <a:p>
            <a:pPr marL="0" indent="0" algn="ctr">
              <a:buNone/>
            </a:pPr>
            <a:endParaRPr lang="uk-UA" sz="2400" b="1" dirty="0">
              <a:solidFill>
                <a:srgbClr val="00B050"/>
              </a:solidFill>
            </a:endParaRPr>
          </a:p>
          <a:p>
            <a:pPr marL="0" indent="0" algn="ctr">
              <a:buNone/>
            </a:pPr>
            <a:endParaRPr lang="uk-UA" sz="2400" b="1" dirty="0" smtClean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uk-UA" sz="2400" b="1" dirty="0" smtClean="0">
                <a:solidFill>
                  <a:srgbClr val="00B050"/>
                </a:solidFill>
              </a:rPr>
              <a:t> а) </a:t>
            </a:r>
            <a:r>
              <a:rPr lang="uk-UA" sz="2400" b="1" dirty="0" smtClean="0">
                <a:solidFill>
                  <a:srgbClr val="002060"/>
                </a:solidFill>
              </a:rPr>
              <a:t>АВ </a:t>
            </a:r>
            <a:r>
              <a:rPr lang="en-US" sz="2400" b="1" dirty="0" smtClean="0">
                <a:solidFill>
                  <a:srgbClr val="002060"/>
                </a:solidFill>
              </a:rPr>
              <a:t> </a:t>
            </a:r>
            <a:r>
              <a:rPr lang="en-US" sz="2400" b="1" dirty="0" smtClean="0">
                <a:solidFill>
                  <a:srgbClr val="002060"/>
                </a:solidFill>
              </a:rPr>
              <a:t> </a:t>
            </a:r>
            <a:r>
              <a:rPr lang="uk-UA" sz="2400" b="1" dirty="0" smtClean="0">
                <a:solidFill>
                  <a:srgbClr val="002060"/>
                </a:solidFill>
              </a:rPr>
              <a:t> </a:t>
            </a:r>
            <a:r>
              <a:rPr lang="uk-UA" sz="2400" b="1" dirty="0" smtClean="0">
                <a:solidFill>
                  <a:srgbClr val="002060"/>
                </a:solidFill>
              </a:rPr>
              <a:t>С</a:t>
            </a:r>
            <a:r>
              <a:rPr lang="en-US" sz="2400" b="1" dirty="0" smtClean="0">
                <a:solidFill>
                  <a:srgbClr val="002060"/>
                </a:solidFill>
              </a:rPr>
              <a:t>D</a:t>
            </a:r>
            <a:r>
              <a:rPr lang="uk-UA" sz="2400" b="1" dirty="0" smtClean="0">
                <a:solidFill>
                  <a:srgbClr val="002060"/>
                </a:solidFill>
              </a:rPr>
              <a:t> </a:t>
            </a:r>
          </a:p>
          <a:p>
            <a:pPr marL="0" indent="0">
              <a:buNone/>
            </a:pPr>
            <a:r>
              <a:rPr lang="uk-UA" sz="2400" b="1" dirty="0">
                <a:solidFill>
                  <a:srgbClr val="002060"/>
                </a:solidFill>
              </a:rPr>
              <a:t> </a:t>
            </a:r>
            <a:r>
              <a:rPr lang="uk-UA" sz="2400" b="1" dirty="0" smtClean="0">
                <a:solidFill>
                  <a:schemeClr val="accent2">
                    <a:lumMod val="75000"/>
                  </a:schemeClr>
                </a:solidFill>
              </a:rPr>
              <a:t>б) </a:t>
            </a:r>
            <a:r>
              <a:rPr lang="en-US" sz="2400" b="1" dirty="0" smtClean="0">
                <a:solidFill>
                  <a:srgbClr val="002060"/>
                </a:solidFill>
              </a:rPr>
              <a:t>PQ  </a:t>
            </a:r>
            <a:r>
              <a:rPr lang="uk-UA" sz="2400" b="1" dirty="0" smtClean="0">
                <a:solidFill>
                  <a:srgbClr val="002060"/>
                </a:solidFill>
              </a:rPr>
              <a:t> </a:t>
            </a:r>
            <a:r>
              <a:rPr lang="en-US" sz="2400" b="1" dirty="0" smtClean="0">
                <a:solidFill>
                  <a:srgbClr val="002060"/>
                </a:solidFill>
              </a:rPr>
              <a:t> </a:t>
            </a:r>
            <a:r>
              <a:rPr lang="en-US" sz="2400" b="1" dirty="0" smtClean="0">
                <a:solidFill>
                  <a:srgbClr val="002060"/>
                </a:solidFill>
              </a:rPr>
              <a:t>MN</a:t>
            </a:r>
          </a:p>
          <a:p>
            <a:pPr marL="0" indent="0">
              <a:buNone/>
            </a:pPr>
            <a:r>
              <a:rPr lang="en-US" sz="2400" b="1" dirty="0">
                <a:solidFill>
                  <a:srgbClr val="002060"/>
                </a:solidFill>
              </a:rPr>
              <a:t> </a:t>
            </a:r>
            <a:r>
              <a:rPr lang="uk-UA" sz="2400" b="1" dirty="0" smtClean="0">
                <a:solidFill>
                  <a:schemeClr val="accent6">
                    <a:lumMod val="75000"/>
                  </a:schemeClr>
                </a:solidFill>
              </a:rPr>
              <a:t>в)  </a:t>
            </a:r>
            <a:r>
              <a:rPr lang="uk-UA" sz="2400" b="1" dirty="0" smtClean="0">
                <a:solidFill>
                  <a:srgbClr val="002060"/>
                </a:solidFill>
              </a:rPr>
              <a:t>АВ </a:t>
            </a:r>
            <a:r>
              <a:rPr lang="uk-UA" sz="2400" b="1" dirty="0" smtClean="0">
                <a:solidFill>
                  <a:srgbClr val="002060"/>
                </a:solidFill>
              </a:rPr>
              <a:t>    ВС</a:t>
            </a:r>
            <a:endParaRPr lang="uk-UA" sz="2400" b="1" dirty="0">
              <a:solidFill>
                <a:srgbClr val="002060"/>
              </a:solidFill>
            </a:endParaRPr>
          </a:p>
          <a:p>
            <a:pPr marL="0" indent="0" algn="ctr">
              <a:buNone/>
            </a:pPr>
            <a:endParaRPr lang="uk-UA" sz="2400" b="1" dirty="0" smtClean="0">
              <a:solidFill>
                <a:srgbClr val="00B050"/>
              </a:solidFill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052736"/>
            <a:ext cx="4377952" cy="5688632"/>
          </a:xfrm>
        </p:spPr>
        <p:txBody>
          <a:bodyPr/>
          <a:lstStyle/>
          <a:p>
            <a:pPr marL="0" indent="0" algn="ctr">
              <a:buNone/>
            </a:pPr>
            <a:r>
              <a:rPr lang="uk-UA" b="1" dirty="0">
                <a:solidFill>
                  <a:srgbClr val="C00000"/>
                </a:solidFill>
              </a:rPr>
              <a:t>Промені</a:t>
            </a:r>
            <a:r>
              <a:rPr lang="uk-UA" b="1" dirty="0">
                <a:solidFill>
                  <a:srgbClr val="002060"/>
                </a:solidFill>
              </a:rPr>
              <a:t>, які лежать на перпендикулярних прямих, називають </a:t>
            </a:r>
            <a:r>
              <a:rPr lang="uk-UA" b="1" dirty="0">
                <a:solidFill>
                  <a:srgbClr val="00B0F0"/>
                </a:solidFill>
              </a:rPr>
              <a:t>перпендикулярними.</a:t>
            </a:r>
            <a:endParaRPr lang="en-US" b="1" dirty="0">
              <a:solidFill>
                <a:srgbClr val="00B0F0"/>
              </a:solidFill>
            </a:endParaRPr>
          </a:p>
          <a:p>
            <a:pPr marL="0" indent="0">
              <a:buNone/>
            </a:pPr>
            <a:endParaRPr lang="uk-UA" dirty="0" smtClean="0"/>
          </a:p>
          <a:p>
            <a:pPr marL="0" indent="0">
              <a:buNone/>
            </a:pPr>
            <a:endParaRPr lang="uk-UA" dirty="0"/>
          </a:p>
          <a:p>
            <a:pPr marL="0" indent="0">
              <a:buNone/>
            </a:pPr>
            <a:endParaRPr lang="uk-UA" dirty="0" smtClean="0"/>
          </a:p>
          <a:p>
            <a:pPr marL="0" indent="0">
              <a:buNone/>
            </a:pPr>
            <a:r>
              <a:rPr lang="uk-UA" sz="2400" b="1" dirty="0" smtClean="0">
                <a:solidFill>
                  <a:srgbClr val="00B050"/>
                </a:solidFill>
              </a:rPr>
              <a:t>а) </a:t>
            </a:r>
            <a:r>
              <a:rPr lang="uk-UA" sz="2400" b="1" dirty="0" smtClean="0">
                <a:solidFill>
                  <a:srgbClr val="002060"/>
                </a:solidFill>
              </a:rPr>
              <a:t>С</a:t>
            </a:r>
            <a:r>
              <a:rPr lang="en-US" sz="2400" b="1" dirty="0" smtClean="0">
                <a:solidFill>
                  <a:srgbClr val="002060"/>
                </a:solidFill>
              </a:rPr>
              <a:t>D </a:t>
            </a:r>
            <a:r>
              <a:rPr lang="en-US" sz="2400" b="1" dirty="0" smtClean="0">
                <a:solidFill>
                  <a:srgbClr val="002060"/>
                </a:solidFill>
              </a:rPr>
              <a:t> </a:t>
            </a:r>
            <a:r>
              <a:rPr lang="uk-UA" sz="2400" b="1" dirty="0" smtClean="0">
                <a:solidFill>
                  <a:srgbClr val="002060"/>
                </a:solidFill>
              </a:rPr>
              <a:t>  </a:t>
            </a:r>
            <a:r>
              <a:rPr lang="en-US" sz="2400" b="1" dirty="0" smtClean="0">
                <a:solidFill>
                  <a:srgbClr val="002060"/>
                </a:solidFill>
              </a:rPr>
              <a:t>AB</a:t>
            </a:r>
            <a:r>
              <a:rPr lang="uk-UA" sz="2400" b="1" dirty="0" smtClean="0">
                <a:solidFill>
                  <a:srgbClr val="002060"/>
                </a:solidFill>
              </a:rPr>
              <a:t> </a:t>
            </a:r>
            <a:r>
              <a:rPr lang="uk-UA" sz="2400" b="1" dirty="0" smtClean="0">
                <a:solidFill>
                  <a:srgbClr val="002060"/>
                </a:solidFill>
              </a:rPr>
              <a:t>( два промені)</a:t>
            </a:r>
          </a:p>
          <a:p>
            <a:pPr marL="0" indent="0">
              <a:buNone/>
            </a:pPr>
            <a:r>
              <a:rPr lang="en-US" sz="2400" b="1" dirty="0" smtClean="0">
                <a:solidFill>
                  <a:srgbClr val="002060"/>
                </a:solidFill>
              </a:rPr>
              <a:t> </a:t>
            </a:r>
            <a:r>
              <a:rPr lang="uk-UA" sz="2400" b="1" dirty="0" smtClean="0">
                <a:solidFill>
                  <a:srgbClr val="C00000"/>
                </a:solidFill>
              </a:rPr>
              <a:t>б) </a:t>
            </a:r>
            <a:r>
              <a:rPr lang="en-US" sz="2400" b="1" dirty="0" smtClean="0">
                <a:solidFill>
                  <a:srgbClr val="002060"/>
                </a:solidFill>
              </a:rPr>
              <a:t>AB</a:t>
            </a:r>
            <a:r>
              <a:rPr lang="uk-UA" sz="2400" b="1" dirty="0" smtClean="0">
                <a:solidFill>
                  <a:srgbClr val="002060"/>
                </a:solidFill>
              </a:rPr>
              <a:t> </a:t>
            </a:r>
            <a:r>
              <a:rPr lang="uk-UA" sz="2400" b="1" dirty="0" smtClean="0">
                <a:solidFill>
                  <a:srgbClr val="002060"/>
                </a:solidFill>
              </a:rPr>
              <a:t>    С</a:t>
            </a:r>
            <a:r>
              <a:rPr lang="en-US" sz="2400" b="1" dirty="0" smtClean="0">
                <a:solidFill>
                  <a:srgbClr val="002060"/>
                </a:solidFill>
              </a:rPr>
              <a:t>D</a:t>
            </a:r>
            <a:r>
              <a:rPr lang="uk-UA" sz="2400" b="1" dirty="0" smtClean="0">
                <a:solidFill>
                  <a:srgbClr val="002060"/>
                </a:solidFill>
              </a:rPr>
              <a:t> ( промінь і відрізок)</a:t>
            </a:r>
            <a:endParaRPr lang="uk-UA" sz="2400" b="1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uk-UA" sz="2400" b="1" dirty="0" smtClean="0">
                <a:solidFill>
                  <a:srgbClr val="002060"/>
                </a:solidFill>
              </a:rPr>
              <a:t> </a:t>
            </a:r>
            <a:r>
              <a:rPr lang="uk-UA" sz="2400" b="1" dirty="0" smtClean="0">
                <a:solidFill>
                  <a:schemeClr val="accent6">
                    <a:lumMod val="75000"/>
                  </a:schemeClr>
                </a:solidFill>
              </a:rPr>
              <a:t>в) </a:t>
            </a:r>
            <a:r>
              <a:rPr lang="en-US" sz="2400" b="1" dirty="0" smtClean="0">
                <a:solidFill>
                  <a:srgbClr val="002060"/>
                </a:solidFill>
              </a:rPr>
              <a:t>b </a:t>
            </a:r>
            <a:r>
              <a:rPr lang="uk-UA" sz="2400" b="1" dirty="0">
                <a:solidFill>
                  <a:srgbClr val="002060"/>
                </a:solidFill>
              </a:rPr>
              <a:t> </a:t>
            </a:r>
            <a:r>
              <a:rPr lang="en-US" sz="2400" b="1" dirty="0" smtClean="0">
                <a:solidFill>
                  <a:srgbClr val="002060"/>
                </a:solidFill>
              </a:rPr>
              <a:t> </a:t>
            </a:r>
            <a:r>
              <a:rPr lang="uk-UA" sz="2400" b="1" dirty="0" smtClean="0">
                <a:solidFill>
                  <a:srgbClr val="002060"/>
                </a:solidFill>
              </a:rPr>
              <a:t> С</a:t>
            </a:r>
            <a:r>
              <a:rPr lang="en-US" sz="2400" b="1" dirty="0" smtClean="0">
                <a:solidFill>
                  <a:srgbClr val="002060"/>
                </a:solidFill>
              </a:rPr>
              <a:t>D</a:t>
            </a:r>
            <a:r>
              <a:rPr lang="uk-UA" sz="2400" b="1" dirty="0" smtClean="0">
                <a:solidFill>
                  <a:srgbClr val="002060"/>
                </a:solidFill>
              </a:rPr>
              <a:t> ( пряма і промінь)</a:t>
            </a:r>
            <a:endParaRPr lang="en-US" sz="2400" b="1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en-US" sz="2400" b="1" dirty="0">
                <a:solidFill>
                  <a:srgbClr val="002060"/>
                </a:solidFill>
              </a:rPr>
              <a:t>  </a:t>
            </a:r>
            <a:r>
              <a:rPr lang="uk-UA" sz="2400" b="1" dirty="0" smtClean="0">
                <a:solidFill>
                  <a:schemeClr val="accent5">
                    <a:lumMod val="75000"/>
                  </a:schemeClr>
                </a:solidFill>
              </a:rPr>
              <a:t>г</a:t>
            </a:r>
            <a:r>
              <a:rPr lang="en-US" sz="2400" b="1" dirty="0" smtClean="0">
                <a:solidFill>
                  <a:schemeClr val="accent5">
                    <a:lumMod val="75000"/>
                  </a:schemeClr>
                </a:solidFill>
              </a:rPr>
              <a:t>)</a:t>
            </a:r>
            <a:r>
              <a:rPr lang="uk-UA" sz="2400" b="1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uk-UA" sz="2400" b="1" dirty="0" smtClean="0">
                <a:solidFill>
                  <a:srgbClr val="002060"/>
                </a:solidFill>
              </a:rPr>
              <a:t>а </a:t>
            </a:r>
            <a:r>
              <a:rPr lang="uk-UA" sz="2400" b="1" dirty="0" smtClean="0">
                <a:solidFill>
                  <a:srgbClr val="002060"/>
                </a:solidFill>
              </a:rPr>
              <a:t>    АВ </a:t>
            </a:r>
            <a:r>
              <a:rPr lang="uk-UA" sz="2400" b="1" dirty="0" smtClean="0">
                <a:solidFill>
                  <a:srgbClr val="002060"/>
                </a:solidFill>
              </a:rPr>
              <a:t>( пряма і відрізок)</a:t>
            </a:r>
            <a:endParaRPr lang="en-US" sz="2400" b="1" dirty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en-US" sz="2400" dirty="0"/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3212976"/>
            <a:ext cx="3905795" cy="1224136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4299" y="3069187"/>
            <a:ext cx="4124901" cy="1076475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331640" y="4797152"/>
            <a:ext cx="257175" cy="247650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329007" y="5214007"/>
            <a:ext cx="257175" cy="247650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457594" y="5668502"/>
            <a:ext cx="257175" cy="247650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436096" y="4437112"/>
            <a:ext cx="257175" cy="247650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553429" y="4920977"/>
            <a:ext cx="257175" cy="247650"/>
          </a:xfrm>
          <a:prstGeom prst="rect">
            <a:avLst/>
          </a:prstGeom>
        </p:spPr>
      </p:pic>
      <p:pic>
        <p:nvPicPr>
          <p:cNvPr id="12" name="Рисунок 1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308581" y="5387569"/>
            <a:ext cx="257175" cy="247650"/>
          </a:xfrm>
          <a:prstGeom prst="rect">
            <a:avLst/>
          </a:prstGeom>
        </p:spPr>
      </p:pic>
      <p:pic>
        <p:nvPicPr>
          <p:cNvPr id="13" name="Рисунок 1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367606" y="5761893"/>
            <a:ext cx="257175" cy="247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21381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8496944" cy="850106"/>
          </a:xfrm>
        </p:spPr>
        <p:txBody>
          <a:bodyPr/>
          <a:lstStyle/>
          <a:p>
            <a:r>
              <a:rPr lang="uk-UA" dirty="0" smtClean="0"/>
              <a:t>Властивість паралельних прямих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268760"/>
            <a:ext cx="4038600" cy="5589240"/>
          </a:xfrm>
        </p:spPr>
        <p:txBody>
          <a:bodyPr/>
          <a:lstStyle/>
          <a:p>
            <a:pPr marL="0" indent="0" algn="ctr">
              <a:buNone/>
            </a:pPr>
            <a:r>
              <a:rPr lang="uk-UA" dirty="0" smtClean="0">
                <a:solidFill>
                  <a:srgbClr val="002060"/>
                </a:solidFill>
              </a:rPr>
              <a:t>  </a:t>
            </a:r>
            <a:r>
              <a:rPr lang="uk-UA" b="1" dirty="0" smtClean="0">
                <a:solidFill>
                  <a:srgbClr val="002060"/>
                </a:solidFill>
              </a:rPr>
              <a:t>Якщо дві прямі, які лежать в одній площині, перпендикулярні до третьої прямої, то вони паралельні.</a:t>
            </a:r>
          </a:p>
          <a:p>
            <a:pPr marL="0" indent="0" algn="ctr">
              <a:buNone/>
            </a:pPr>
            <a:endParaRPr lang="uk-UA" b="1" dirty="0">
              <a:solidFill>
                <a:srgbClr val="002060"/>
              </a:solidFill>
            </a:endParaRPr>
          </a:p>
          <a:p>
            <a:pPr marL="0" indent="0" algn="ctr">
              <a:buNone/>
            </a:pPr>
            <a:endParaRPr lang="uk-UA" b="1" dirty="0" smtClean="0">
              <a:solidFill>
                <a:srgbClr val="002060"/>
              </a:solidFill>
            </a:endParaRPr>
          </a:p>
          <a:p>
            <a:pPr marL="0" indent="0" algn="ctr">
              <a:buNone/>
            </a:pPr>
            <a:endParaRPr lang="uk-UA" b="1" dirty="0">
              <a:solidFill>
                <a:srgbClr val="002060"/>
              </a:solidFill>
            </a:endParaRPr>
          </a:p>
          <a:p>
            <a:pPr marL="0" indent="0" algn="ctr">
              <a:buNone/>
            </a:pPr>
            <a:endParaRPr lang="uk-UA" b="1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uk-UA" b="1" dirty="0">
                <a:solidFill>
                  <a:srgbClr val="002060"/>
                </a:solidFill>
              </a:rPr>
              <a:t> </a:t>
            </a:r>
            <a:r>
              <a:rPr lang="uk-UA" b="1" dirty="0" smtClean="0">
                <a:solidFill>
                  <a:srgbClr val="002060"/>
                </a:solidFill>
              </a:rPr>
              <a:t>  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smtClean="0">
                <a:solidFill>
                  <a:srgbClr val="002060"/>
                </a:solidFill>
              </a:rPr>
              <a:t>  </a:t>
            </a:r>
            <a:r>
              <a:rPr lang="uk-UA" sz="2000" b="1" dirty="0" smtClean="0">
                <a:solidFill>
                  <a:schemeClr val="accent2">
                    <a:lumMod val="75000"/>
                  </a:schemeClr>
                </a:solidFill>
              </a:rPr>
              <a:t>Якщо а </a:t>
            </a:r>
            <a:r>
              <a:rPr lang="uk-UA" sz="2000" b="1" dirty="0" smtClean="0">
                <a:solidFill>
                  <a:schemeClr val="accent2">
                    <a:lumMod val="75000"/>
                  </a:schemeClr>
                </a:solidFill>
              </a:rPr>
              <a:t>    с   </a:t>
            </a:r>
            <a:r>
              <a:rPr lang="uk-UA" sz="2000" b="1" dirty="0" smtClean="0">
                <a:solidFill>
                  <a:schemeClr val="accent2">
                    <a:lumMod val="75000"/>
                  </a:schemeClr>
                </a:solidFill>
              </a:rPr>
              <a:t>і   </a:t>
            </a:r>
            <a:r>
              <a:rPr lang="en-US" sz="2000" b="1" dirty="0" smtClean="0">
                <a:solidFill>
                  <a:schemeClr val="accent2">
                    <a:lumMod val="75000"/>
                  </a:schemeClr>
                </a:solidFill>
              </a:rPr>
              <a:t>b</a:t>
            </a:r>
            <a:r>
              <a:rPr lang="uk-UA" sz="2000" b="1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uk-UA" sz="2000" b="1" dirty="0" smtClean="0">
                <a:solidFill>
                  <a:schemeClr val="accent2">
                    <a:lumMod val="75000"/>
                  </a:schemeClr>
                </a:solidFill>
              </a:rPr>
              <a:t>    с, </a:t>
            </a:r>
            <a:r>
              <a:rPr lang="en-US" sz="2000" b="1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uk-UA" sz="2000" b="1" dirty="0" smtClean="0">
                <a:solidFill>
                  <a:schemeClr val="accent2">
                    <a:lumMod val="75000"/>
                  </a:schemeClr>
                </a:solidFill>
              </a:rPr>
              <a:t>то  а ІІ  </a:t>
            </a:r>
            <a:r>
              <a:rPr lang="en-US" sz="2000" b="1" dirty="0" smtClean="0">
                <a:solidFill>
                  <a:schemeClr val="accent2">
                    <a:lumMod val="75000"/>
                  </a:schemeClr>
                </a:solidFill>
              </a:rPr>
              <a:t>b</a:t>
            </a:r>
            <a:endParaRPr lang="uk-UA" sz="2000" b="1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marL="0" indent="0" algn="ctr">
              <a:buNone/>
            </a:pPr>
            <a:endParaRPr lang="uk-UA" b="1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marL="0" indent="0" algn="ctr">
              <a:buNone/>
            </a:pP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268760"/>
            <a:ext cx="4038600" cy="558924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b="1" dirty="0" smtClean="0">
                <a:solidFill>
                  <a:schemeClr val="accent5">
                    <a:lumMod val="75000"/>
                  </a:schemeClr>
                </a:solidFill>
              </a:rPr>
              <a:t>Дві прямі, які не лежать в одній площині і не перетинаються, називають </a:t>
            </a:r>
            <a:r>
              <a:rPr lang="uk-UA" b="1" dirty="0" smtClean="0">
                <a:solidFill>
                  <a:srgbClr val="FF0000"/>
                </a:solidFill>
              </a:rPr>
              <a:t>мимобіжними.</a:t>
            </a:r>
            <a:endParaRPr lang="en-US" b="1" dirty="0" smtClean="0">
              <a:solidFill>
                <a:srgbClr val="FF0000"/>
              </a:solidFill>
            </a:endParaRPr>
          </a:p>
          <a:p>
            <a:pPr marL="0" indent="0" algn="ctr">
              <a:buNone/>
            </a:pPr>
            <a:endParaRPr lang="en-US" b="1" dirty="0">
              <a:solidFill>
                <a:srgbClr val="FF0000"/>
              </a:solidFill>
            </a:endParaRPr>
          </a:p>
          <a:p>
            <a:pPr marL="0" indent="0" algn="ctr">
              <a:buNone/>
            </a:pPr>
            <a:endParaRPr lang="en-US" b="1" dirty="0" smtClean="0">
              <a:solidFill>
                <a:srgbClr val="FF0000"/>
              </a:solidFill>
            </a:endParaRPr>
          </a:p>
          <a:p>
            <a:pPr marL="0" indent="0" algn="ctr">
              <a:buNone/>
            </a:pPr>
            <a:endParaRPr lang="en-US" b="1" dirty="0">
              <a:solidFill>
                <a:srgbClr val="FF0000"/>
              </a:solidFill>
            </a:endParaRPr>
          </a:p>
          <a:p>
            <a:pPr marL="0" indent="0" algn="ctr">
              <a:buNone/>
            </a:pPr>
            <a:endParaRPr lang="en-US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sz="2000" b="1" dirty="0" smtClean="0">
                <a:solidFill>
                  <a:srgbClr val="FF0000"/>
                </a:solidFill>
              </a:rPr>
              <a:t>   </a:t>
            </a:r>
            <a:r>
              <a:rPr lang="uk-UA" sz="2000" b="1" dirty="0" smtClean="0">
                <a:solidFill>
                  <a:srgbClr val="FF0000"/>
                </a:solidFill>
              </a:rPr>
              <a:t>Мимобіжні прямі: АА</a:t>
            </a:r>
            <a:r>
              <a:rPr lang="uk-UA" sz="2000" b="1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₁ і  ВС;</a:t>
            </a:r>
          </a:p>
          <a:p>
            <a:pPr marL="0" indent="0">
              <a:buNone/>
            </a:pPr>
            <a:r>
              <a:rPr lang="uk-UA" sz="20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uk-UA" sz="2000" b="1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ВВ₁ і </a:t>
            </a:r>
            <a:r>
              <a:rPr lang="en-US" sz="2000" b="1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CD</a:t>
            </a:r>
            <a:r>
              <a:rPr lang="uk-UA" sz="2000" b="1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 А</a:t>
            </a:r>
            <a:r>
              <a:rPr lang="en-US" sz="2000" b="1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</a:t>
            </a:r>
            <a:r>
              <a:rPr lang="uk-UA" sz="2000" b="1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і  СС₁ ; А₁</a:t>
            </a:r>
            <a:r>
              <a:rPr lang="en-US" sz="2000" b="1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D₁</a:t>
            </a:r>
            <a:r>
              <a:rPr lang="uk-UA" sz="2000" b="1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і  АВ</a:t>
            </a:r>
            <a:endParaRPr lang="uk-UA" sz="2000" b="1" dirty="0" smtClean="0">
              <a:solidFill>
                <a:srgbClr val="FF0000"/>
              </a:solidFill>
            </a:endParaRPr>
          </a:p>
          <a:p>
            <a:pPr marL="0" indent="0" algn="ctr">
              <a:buNone/>
            </a:pPr>
            <a:endParaRPr lang="en-US" sz="24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6096" y="3501008"/>
            <a:ext cx="2664296" cy="1998223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608" y="3573016"/>
            <a:ext cx="3228746" cy="1800200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35696" y="5744133"/>
            <a:ext cx="257175" cy="247650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71800" y="5682657"/>
            <a:ext cx="257175" cy="247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76089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4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A1782E29-4C82-4481-A2A7-41C874A56A02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Шаблон оформления в голубых тонах</Template>
  <TotalTime>2315</TotalTime>
  <Words>665</Words>
  <Application>Microsoft Office PowerPoint</Application>
  <PresentationFormat>Экран (4:3)</PresentationFormat>
  <Paragraphs>165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9" baseType="lpstr">
      <vt:lpstr>Arial</vt:lpstr>
      <vt:lpstr>Calibri</vt:lpstr>
      <vt:lpstr>Тема Office</vt:lpstr>
      <vt:lpstr>Перпендикулярні  і паралельні прямі. </vt:lpstr>
      <vt:lpstr>Означення</vt:lpstr>
      <vt:lpstr>Завдання № 1</vt:lpstr>
      <vt:lpstr>Паралельні відрізки, промені, прямі</vt:lpstr>
      <vt:lpstr>Завдання 2</vt:lpstr>
      <vt:lpstr>Завдання 3</vt:lpstr>
      <vt:lpstr>Перпендикулярні прямі</vt:lpstr>
      <vt:lpstr>Перпендикулярні відрізки, промені, прямі</vt:lpstr>
      <vt:lpstr>Властивість паралельних прямих</vt:lpstr>
      <vt:lpstr>Розв’язання задач</vt:lpstr>
      <vt:lpstr>Розв’язання задач</vt:lpstr>
      <vt:lpstr>Розв’язання задач</vt:lpstr>
      <vt:lpstr>Розв’язання задач</vt:lpstr>
      <vt:lpstr>Розв’язання задач</vt:lpstr>
      <vt:lpstr>Розв’язання задач</vt:lpstr>
      <vt:lpstr>Підсумки уроку: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Перпендикулярні  і паралельні прямі. Координатна площина</dc:title>
  <dc:creator>LG</dc:creator>
  <cp:keywords/>
  <cp:lastModifiedBy>Батаевы</cp:lastModifiedBy>
  <cp:revision>163</cp:revision>
  <dcterms:created xsi:type="dcterms:W3CDTF">2020-04-19T18:46:31Z</dcterms:created>
  <dcterms:modified xsi:type="dcterms:W3CDTF">2022-05-02T05:43:47Z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TC018860939991</vt:lpwstr>
  </property>
</Properties>
</file>