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60" r:id="rId2"/>
    <p:sldId id="264" r:id="rId3"/>
    <p:sldId id="265" r:id="rId4"/>
    <p:sldId id="278" r:id="rId5"/>
    <p:sldId id="283" r:id="rId6"/>
    <p:sldId id="284" r:id="rId7"/>
    <p:sldId id="285" r:id="rId8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66"/>
    <a:srgbClr val="6600FF"/>
    <a:srgbClr val="FABE00"/>
    <a:srgbClr val="358B43"/>
    <a:srgbClr val="B00000"/>
    <a:srgbClr val="05FF76"/>
    <a:srgbClr val="1EEE50"/>
    <a:srgbClr val="8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DCAF9ED-07DC-4A11-8D7F-57B35C25682E}" styleName="Средний стиль 1 -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B301B821-A1FF-4177-AEE7-76D212191A09}" styleName="Средний стиль 1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793D81CF-94F2-401A-BA57-92F5A7B2D0C5}" styleName="Средний стиль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16D9F66E-5EB9-4882-86FB-DCBF35E3C3E4}" styleName="Средний стиль 4 - акцент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14" d="100"/>
          <a:sy n="114" d="100"/>
        </p:scale>
        <p:origin x="-1554" y="-1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B0BA99-4054-418A-9DB8-CDAB665CC082}" type="datetimeFigureOut">
              <a:rPr lang="ru-RU" smtClean="0"/>
              <a:pPr/>
              <a:t>04.05.2022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17B2828-A50B-44E2-8187-4A863E3E3B74}" type="slidenum">
              <a:rPr lang="ru-RU" smtClean="0"/>
              <a:pPr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0470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8290452-DE61-4238-AA1A-338F472B5109}" type="slidenum">
              <a:rPr lang="ru-RU" altLang="ru-RU"/>
              <a:pPr/>
              <a:t>‹№›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4899824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52FD505-81C5-404E-A9B1-502BFD6BC2B7}" type="slidenum">
              <a:rPr lang="ru-RU" altLang="ru-RU"/>
              <a:pPr/>
              <a:t>‹№›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3960449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A7603FB-AE31-4C76-B203-5444D410A083}" type="slidenum">
              <a:rPr lang="ru-RU" altLang="ru-RU"/>
              <a:pPr/>
              <a:t>‹№›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97969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3052445-1BFF-40BB-B701-B15A6F356A0B}" type="slidenum">
              <a:rPr lang="ru-RU" altLang="ru-RU"/>
              <a:pPr/>
              <a:t>‹№›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9391891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6C98111-27EF-4C6C-B800-5CBD63D6879E}" type="slidenum">
              <a:rPr lang="ru-RU" altLang="ru-RU"/>
              <a:pPr/>
              <a:t>‹№›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2576822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DCE2ACA-ADA6-4C8C-A2FE-17CDDDBFC97E}" type="slidenum">
              <a:rPr lang="ru-RU" altLang="ru-RU"/>
              <a:pPr/>
              <a:t>‹№›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1100078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F7E4F21-ADFE-4FF0-B6EF-DF6DB4CB1BE7}" type="slidenum">
              <a:rPr lang="ru-RU" altLang="ru-RU"/>
              <a:pPr/>
              <a:t>‹№›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793138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06F97A-D4D6-4FB7-9198-8647CB4D5512}" type="slidenum">
              <a:rPr lang="ru-RU" altLang="ru-RU"/>
              <a:pPr/>
              <a:t>‹№›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9573546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5831643-4FFC-4706-AA88-5AF66E1E2FA0}" type="slidenum">
              <a:rPr lang="ru-RU" altLang="ru-RU"/>
              <a:pPr/>
              <a:t>‹№›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4333308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4E7A737-1466-49EB-8FD6-1F747C67C7F8}" type="slidenum">
              <a:rPr lang="ru-RU" altLang="ru-RU"/>
              <a:pPr/>
              <a:t>‹№›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2063925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B6275B7-29D3-49D9-9E82-52CFF167CA09}" type="slidenum">
              <a:rPr lang="ru-RU" altLang="ru-RU"/>
              <a:pPr/>
              <a:t>‹№›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6034996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ru-RU" alt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ru-RU" alt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DFC78837-382E-411C-8ABB-70D9A627BB1D}" type="slidenum">
              <a:rPr lang="ru-RU" altLang="ru-RU"/>
              <a:pPr/>
              <a:t>‹№›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  <a:cs typeface="Times New Roman" panose="02020603050405020304" pitchFamily="18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  <a:cs typeface="Times New Roman" panose="02020603050405020304" pitchFamily="18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  <a:cs typeface="Times New Roman" panose="02020603050405020304" pitchFamily="18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  <a:cs typeface="Times New Roman" panose="02020603050405020304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  <a:cs typeface="Times New Roman" panose="02020603050405020304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  <a:cs typeface="Times New Roman" panose="02020603050405020304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  <a:cs typeface="Times New Roman" panose="02020603050405020304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  <a:cs typeface="Times New Roman" panose="02020603050405020304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899592" y="332657"/>
            <a:ext cx="7561263" cy="1728191"/>
          </a:xfrm>
        </p:spPr>
        <p:txBody>
          <a:bodyPr anchor="ctr"/>
          <a:lstStyle/>
          <a:p>
            <a:pPr algn="r">
              <a:lnSpc>
                <a:spcPct val="115000"/>
              </a:lnSpc>
              <a:spcAft>
                <a:spcPts val="0"/>
              </a:spcAft>
            </a:pPr>
            <a:endParaRPr lang="ru-RU" altLang="ru-RU" sz="1800" dirty="0">
              <a:solidFill>
                <a:schemeClr val="accent6">
                  <a:lumMod val="75000"/>
                </a:schemeClr>
              </a:solidFill>
              <a:latin typeface="Georgia" panose="02040502050405020303" pitchFamily="18" charset="0"/>
            </a:endParaRP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214414" y="2000240"/>
            <a:ext cx="7143800" cy="2428892"/>
          </a:xfrm>
        </p:spPr>
        <p:txBody>
          <a:bodyPr/>
          <a:lstStyle/>
          <a:p>
            <a:pPr marL="342900" lvl="0" indent="-342900" eaLnBrk="0" hangingPunct="0"/>
            <a:r>
              <a:rPr lang="uk-UA" altLang="ru-RU" sz="3600" b="1" i="1" kern="0" dirty="0">
                <a:solidFill>
                  <a:srgbClr val="0099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Розв'язування текстових </a:t>
            </a:r>
            <a:r>
              <a:rPr lang="uk-UA" altLang="ru-RU" sz="3600" b="1" i="1" kern="0" dirty="0" smtClean="0">
                <a:solidFill>
                  <a:srgbClr val="0099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задач за допомогою рівнянь. </a:t>
            </a:r>
            <a:endParaRPr lang="uk-UA" altLang="ru-RU" sz="3200" b="1" dirty="0" smtClean="0">
              <a:solidFill>
                <a:srgbClr val="C00000"/>
              </a:solidFill>
            </a:endParaRPr>
          </a:p>
          <a:p>
            <a:pPr>
              <a:lnSpc>
                <a:spcPct val="80000"/>
              </a:lnSpc>
            </a:pPr>
            <a:endParaRPr lang="ru-RU" altLang="ru-RU" sz="3200" b="1" dirty="0">
              <a:solidFill>
                <a:srgbClr val="C0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286116" y="4357694"/>
            <a:ext cx="31432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2800" b="1" dirty="0" smtClean="0">
                <a:solidFill>
                  <a:srgbClr val="C00000"/>
                </a:solidFill>
              </a:rPr>
              <a:t>6 клас</a:t>
            </a:r>
            <a:endParaRPr lang="ru-RU" sz="2800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9" presetClass="entr" presetSubtype="0" accel="10000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0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92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92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92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92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8" grpId="0"/>
      <p:bldP spid="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 rot="10800000" flipV="1">
            <a:off x="2143108" y="5000636"/>
            <a:ext cx="721523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uk-UA" sz="2400" b="1" dirty="0" smtClean="0">
                <a:solidFill>
                  <a:srgbClr val="00B050"/>
                </a:solidFill>
              </a:rPr>
              <a:t>4. Корінь рівняння не зміниться, якщо обидві частини рівняння помножити або поділити на…</a:t>
            </a:r>
            <a:endParaRPr lang="ru-RU" sz="2400" b="1" dirty="0" smtClean="0">
              <a:solidFill>
                <a:srgbClr val="00B050"/>
              </a:solidFill>
            </a:endParaRPr>
          </a:p>
          <a:p>
            <a:r>
              <a:rPr lang="uk-UA" dirty="0" smtClean="0"/>
              <a:t> </a:t>
            </a:r>
            <a:endParaRPr lang="ru-RU" dirty="0"/>
          </a:p>
        </p:txBody>
      </p:sp>
      <p:sp>
        <p:nvSpPr>
          <p:cNvPr id="9" name="TextBox 8"/>
          <p:cNvSpPr txBox="1"/>
          <p:nvPr/>
        </p:nvSpPr>
        <p:spPr>
          <a:xfrm>
            <a:off x="1785918" y="428604"/>
            <a:ext cx="5429288" cy="954107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uk-UA" sz="2800" b="1" dirty="0" smtClean="0">
                <a:solidFill>
                  <a:srgbClr val="C00000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ЗАПИСАТИ У ЗОШИТ </a:t>
            </a:r>
            <a:r>
              <a:rPr lang="uk-UA" sz="2800" b="1" dirty="0" smtClean="0">
                <a:solidFill>
                  <a:srgbClr val="002060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Продовжити речення</a:t>
            </a:r>
            <a:endParaRPr lang="ru-RU" dirty="0"/>
          </a:p>
        </p:txBody>
      </p:sp>
      <p:sp>
        <p:nvSpPr>
          <p:cNvPr id="11" name="TextBox 10"/>
          <p:cNvSpPr txBox="1"/>
          <p:nvPr/>
        </p:nvSpPr>
        <p:spPr>
          <a:xfrm>
            <a:off x="571472" y="1249434"/>
            <a:ext cx="785818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uk-UA" sz="2400" b="1" dirty="0" smtClean="0">
                <a:solidFill>
                  <a:srgbClr val="7030A0"/>
                </a:solidFill>
              </a:rPr>
              <a:t>1. Рівність, яка містить невідоме число, позначене буквою, називається …</a:t>
            </a:r>
            <a:endParaRPr lang="ru-RU" sz="2400" b="1" dirty="0" smtClean="0">
              <a:solidFill>
                <a:srgbClr val="7030A0"/>
              </a:solidFill>
            </a:endParaRPr>
          </a:p>
          <a:p>
            <a:endParaRPr lang="ru-RU" dirty="0"/>
          </a:p>
        </p:txBody>
      </p:sp>
      <p:sp>
        <p:nvSpPr>
          <p:cNvPr id="13" name="TextBox 12"/>
          <p:cNvSpPr txBox="1"/>
          <p:nvPr/>
        </p:nvSpPr>
        <p:spPr>
          <a:xfrm>
            <a:off x="4214810" y="1857364"/>
            <a:ext cx="24288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b="1" dirty="0" smtClean="0">
                <a:solidFill>
                  <a:srgbClr val="FF0000"/>
                </a:solidFill>
              </a:rPr>
              <a:t>(рівнянням)</a:t>
            </a:r>
            <a:endParaRPr lang="ru-RU" sz="2400" b="1" dirty="0">
              <a:solidFill>
                <a:srgbClr val="FF000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28596" y="2357430"/>
            <a:ext cx="828680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uk-UA" sz="2400" b="1" dirty="0" smtClean="0">
                <a:solidFill>
                  <a:srgbClr val="00B050"/>
                </a:solidFill>
              </a:rPr>
              <a:t>2. Значення змінної, що перетворює рівняння на правильну числову рівність, називають…</a:t>
            </a:r>
            <a:endParaRPr lang="ru-RU" sz="2400" b="1" dirty="0" smtClean="0">
              <a:solidFill>
                <a:srgbClr val="00B050"/>
              </a:solidFill>
            </a:endParaRPr>
          </a:p>
          <a:p>
            <a:endParaRPr lang="ru-RU" dirty="0"/>
          </a:p>
        </p:txBody>
      </p:sp>
      <p:sp>
        <p:nvSpPr>
          <p:cNvPr id="15" name="TextBox 14"/>
          <p:cNvSpPr txBox="1"/>
          <p:nvPr/>
        </p:nvSpPr>
        <p:spPr>
          <a:xfrm>
            <a:off x="4214810" y="3214686"/>
            <a:ext cx="30003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b="1" dirty="0" smtClean="0">
                <a:solidFill>
                  <a:srgbClr val="FF0000"/>
                </a:solidFill>
              </a:rPr>
              <a:t>(коренем рівняння)</a:t>
            </a:r>
            <a:endParaRPr lang="ru-RU" sz="2400" b="1" dirty="0">
              <a:solidFill>
                <a:srgbClr val="FF0000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643042" y="3643314"/>
            <a:ext cx="721523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uk-UA" sz="2400" b="1" dirty="0" smtClean="0">
                <a:solidFill>
                  <a:srgbClr val="7030A0"/>
                </a:solidFill>
              </a:rPr>
              <a:t>3. Корінь рівняння не зміниться, якщо доданок перенести з однієї частини рівняння в іншу з…</a:t>
            </a:r>
            <a:endParaRPr lang="ru-RU" sz="2400" b="1" dirty="0" smtClean="0">
              <a:solidFill>
                <a:srgbClr val="7030A0"/>
              </a:solidFill>
            </a:endParaRPr>
          </a:p>
          <a:p>
            <a:endParaRPr lang="ru-RU" dirty="0"/>
          </a:p>
        </p:txBody>
      </p:sp>
      <p:sp>
        <p:nvSpPr>
          <p:cNvPr id="17" name="TextBox 16"/>
          <p:cNvSpPr txBox="1"/>
          <p:nvPr/>
        </p:nvSpPr>
        <p:spPr>
          <a:xfrm>
            <a:off x="4286248" y="4500570"/>
            <a:ext cx="40005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b="1" dirty="0" smtClean="0">
                <a:solidFill>
                  <a:srgbClr val="FF0000"/>
                </a:solidFill>
              </a:rPr>
              <a:t>(протилежним знаком)</a:t>
            </a:r>
            <a:endParaRPr lang="ru-RU" sz="2400" b="1" dirty="0">
              <a:solidFill>
                <a:srgbClr val="FF0000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4214810" y="5929330"/>
            <a:ext cx="450059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b="1" dirty="0" smtClean="0">
                <a:solidFill>
                  <a:srgbClr val="FF0000"/>
                </a:solidFill>
              </a:rPr>
              <a:t>(одне й те саме число)</a:t>
            </a:r>
            <a:endParaRPr lang="ru-RU" sz="24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195652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3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1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44624"/>
            <a:ext cx="9144000" cy="138499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lvl="0" algn="ctr"/>
            <a:endParaRPr lang="uk-UA" sz="2800" b="1" dirty="0" smtClean="0">
              <a:solidFill>
                <a:srgbClr val="FFC000"/>
              </a:solidFill>
            </a:endParaRPr>
          </a:p>
          <a:p>
            <a:pPr lvl="0" algn="ctr"/>
            <a:r>
              <a:rPr lang="uk-UA" sz="2800" b="1" dirty="0">
                <a:solidFill>
                  <a:srgbClr val="C00000"/>
                </a:solidFill>
                <a:effectLst>
                  <a:glow rad="63500">
                    <a:srgbClr val="BBE0E3">
                      <a:satMod val="175000"/>
                      <a:alpha val="40000"/>
                    </a:srgbClr>
                  </a:glow>
                </a:effectLst>
              </a:rPr>
              <a:t>ЗАПИСАТИ У ЗОШИТ </a:t>
            </a:r>
            <a:endParaRPr lang="uk-UA" sz="2800" b="1" dirty="0" smtClean="0">
              <a:solidFill>
                <a:srgbClr val="C00000"/>
              </a:solidFill>
              <a:effectLst>
                <a:glow rad="63500">
                  <a:srgbClr val="BBE0E3">
                    <a:satMod val="175000"/>
                    <a:alpha val="40000"/>
                  </a:srgbClr>
                </a:glow>
              </a:effectLst>
            </a:endParaRPr>
          </a:p>
          <a:p>
            <a:pPr lvl="0" algn="ctr"/>
            <a:r>
              <a:rPr lang="uk-UA" sz="2800" b="1" dirty="0" smtClean="0">
                <a:solidFill>
                  <a:srgbClr val="FFC000"/>
                </a:solidFill>
              </a:rPr>
              <a:t>Допоможіть  </a:t>
            </a:r>
            <a:r>
              <a:rPr lang="uk-UA" sz="2800" b="1" dirty="0" smtClean="0">
                <a:solidFill>
                  <a:srgbClr val="FFC000"/>
                </a:solidFill>
              </a:rPr>
              <a:t>відновити запис розв’язування рівняння:</a:t>
            </a:r>
            <a:endParaRPr lang="ru-RU" sz="2800" b="1" dirty="0">
              <a:solidFill>
                <a:srgbClr val="FFC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85720" y="1357298"/>
            <a:ext cx="35719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uk-UA" sz="3200" b="1" dirty="0" smtClean="0">
              <a:solidFill>
                <a:srgbClr val="002060"/>
              </a:solidFill>
            </a:endParaRPr>
          </a:p>
          <a:p>
            <a:r>
              <a:rPr lang="uk-UA" sz="3200" b="1" dirty="0" smtClean="0">
                <a:solidFill>
                  <a:srgbClr val="002060"/>
                </a:solidFill>
              </a:rPr>
              <a:t>1) 3(2х + 4) = 612;</a:t>
            </a:r>
          </a:p>
          <a:p>
            <a:endParaRPr lang="ru-RU" sz="3200" b="1" dirty="0">
              <a:solidFill>
                <a:srgbClr val="00206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14348" y="2428868"/>
            <a:ext cx="292895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3200" b="1" dirty="0" smtClean="0">
                <a:solidFill>
                  <a:srgbClr val="002060"/>
                </a:solidFill>
              </a:rPr>
              <a:t>6х +      = 612;</a:t>
            </a:r>
            <a:endParaRPr lang="ru-RU" sz="3200" b="1" dirty="0">
              <a:solidFill>
                <a:srgbClr val="00206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85786" y="3000372"/>
            <a:ext cx="100013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3200" b="1" dirty="0" smtClean="0">
                <a:solidFill>
                  <a:srgbClr val="002060"/>
                </a:solidFill>
              </a:rPr>
              <a:t>6х = </a:t>
            </a:r>
            <a:r>
              <a:rPr lang="uk-UA" dirty="0" smtClean="0"/>
              <a:t> </a:t>
            </a:r>
            <a:endParaRPr lang="ru-RU" dirty="0"/>
          </a:p>
        </p:txBody>
      </p:sp>
      <p:sp>
        <p:nvSpPr>
          <p:cNvPr id="8" name="TextBox 7"/>
          <p:cNvSpPr txBox="1"/>
          <p:nvPr/>
        </p:nvSpPr>
        <p:spPr>
          <a:xfrm>
            <a:off x="928662" y="3571876"/>
            <a:ext cx="157163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3200" b="1" dirty="0" smtClean="0">
                <a:solidFill>
                  <a:srgbClr val="002060"/>
                </a:solidFill>
              </a:rPr>
              <a:t>х = 100</a:t>
            </a:r>
            <a:endParaRPr lang="ru-RU" sz="3200" b="1" dirty="0">
              <a:solidFill>
                <a:srgbClr val="00206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500166" y="2428868"/>
            <a:ext cx="64294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3200" b="1" dirty="0" smtClean="0">
                <a:solidFill>
                  <a:srgbClr val="00B050"/>
                </a:solidFill>
              </a:rPr>
              <a:t>12</a:t>
            </a:r>
            <a:endParaRPr lang="ru-RU" sz="3200" b="1" dirty="0">
              <a:solidFill>
                <a:srgbClr val="00B05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643042" y="3000372"/>
            <a:ext cx="192882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3200" b="1" dirty="0" smtClean="0">
                <a:solidFill>
                  <a:srgbClr val="00B050"/>
                </a:solidFill>
              </a:rPr>
              <a:t>612 – 12;</a:t>
            </a:r>
            <a:endParaRPr lang="ru-RU" sz="3200" b="1" dirty="0">
              <a:solidFill>
                <a:srgbClr val="00B05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714744" y="1785926"/>
            <a:ext cx="507209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3200" b="1" dirty="0" smtClean="0">
                <a:solidFill>
                  <a:srgbClr val="B00000"/>
                </a:solidFill>
              </a:rPr>
              <a:t>2) 8х + 3 – (10х + 6) = 9;</a:t>
            </a:r>
            <a:endParaRPr lang="ru-RU" sz="3200" b="1" dirty="0">
              <a:solidFill>
                <a:srgbClr val="B0000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286248" y="2428868"/>
            <a:ext cx="350046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3200" b="1" dirty="0" smtClean="0">
                <a:solidFill>
                  <a:srgbClr val="B00000"/>
                </a:solidFill>
              </a:rPr>
              <a:t>8х + 3              = 9; </a:t>
            </a:r>
            <a:endParaRPr lang="ru-RU" sz="3200" b="1" dirty="0">
              <a:solidFill>
                <a:srgbClr val="B0000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429124" y="3000372"/>
            <a:ext cx="114300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3200" b="1" dirty="0" smtClean="0">
                <a:solidFill>
                  <a:srgbClr val="B00000"/>
                </a:solidFill>
              </a:rPr>
              <a:t>-2х = </a:t>
            </a:r>
            <a:endParaRPr lang="ru-RU" sz="3200" b="1" dirty="0">
              <a:solidFill>
                <a:srgbClr val="B0000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500562" y="3571876"/>
            <a:ext cx="200026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3200" b="1" dirty="0" smtClean="0">
                <a:solidFill>
                  <a:srgbClr val="B00000"/>
                </a:solidFill>
              </a:rPr>
              <a:t>-2х = 12;</a:t>
            </a:r>
            <a:endParaRPr lang="ru-RU" sz="3200" b="1" dirty="0">
              <a:solidFill>
                <a:srgbClr val="B0000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714876" y="4214818"/>
            <a:ext cx="135732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3200" b="1" dirty="0" smtClean="0">
                <a:solidFill>
                  <a:srgbClr val="B00000"/>
                </a:solidFill>
              </a:rPr>
              <a:t>х = </a:t>
            </a:r>
            <a:endParaRPr lang="ru-RU" sz="3200" b="1" dirty="0">
              <a:solidFill>
                <a:srgbClr val="B00000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5357818" y="2428868"/>
            <a:ext cx="157163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3200" b="1" dirty="0" smtClean="0">
                <a:solidFill>
                  <a:srgbClr val="0070C0"/>
                </a:solidFill>
              </a:rPr>
              <a:t>-10х - 6</a:t>
            </a:r>
            <a:endParaRPr lang="ru-RU" sz="3200" b="1" dirty="0">
              <a:solidFill>
                <a:srgbClr val="0070C0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5429256" y="3071810"/>
            <a:ext cx="214314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3200" b="1" dirty="0" smtClean="0">
                <a:solidFill>
                  <a:srgbClr val="0070C0"/>
                </a:solidFill>
              </a:rPr>
              <a:t>9 – 3 + 6;</a:t>
            </a:r>
            <a:endParaRPr lang="ru-RU" sz="3200" b="1" dirty="0">
              <a:solidFill>
                <a:srgbClr val="0070C0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3714744" y="5715016"/>
            <a:ext cx="192882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3200" b="1" dirty="0" smtClean="0">
                <a:solidFill>
                  <a:srgbClr val="7030A0"/>
                </a:solidFill>
              </a:rPr>
              <a:t> </a:t>
            </a:r>
            <a:endParaRPr lang="ru-RU" sz="3200" b="1" dirty="0">
              <a:solidFill>
                <a:srgbClr val="7030A0"/>
              </a:solidFill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5500694" y="4214818"/>
            <a:ext cx="57150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solidFill>
                  <a:srgbClr val="0070C0"/>
                </a:solidFill>
              </a:rPr>
              <a:t>-6</a:t>
            </a:r>
            <a:endParaRPr lang="ru-RU" sz="32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156726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6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allAtOnce" animBg="1"/>
      <p:bldP spid="6" grpId="0"/>
      <p:bldP spid="7" grpId="0"/>
      <p:bldP spid="8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2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C:\Users\User\Pictures\Рисунок1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571472" y="1457608"/>
            <a:ext cx="8072494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uk-UA" sz="2400" b="1" dirty="0" smtClean="0">
              <a:solidFill>
                <a:srgbClr val="002060"/>
              </a:solidFill>
            </a:endParaRPr>
          </a:p>
          <a:p>
            <a:pPr marL="342900" indent="-342900">
              <a:buAutoNum type="arabicPeriod"/>
            </a:pPr>
            <a:r>
              <a:rPr lang="uk-UA" sz="28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Уважно прочитати умову задачі.</a:t>
            </a:r>
          </a:p>
          <a:p>
            <a:pPr marL="342900" indent="-342900">
              <a:buAutoNum type="arabicPeriod"/>
            </a:pPr>
            <a:r>
              <a:rPr lang="uk-UA" sz="28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Зробити скорочений запис або таблицю умови задачі.</a:t>
            </a:r>
          </a:p>
          <a:p>
            <a:pPr marL="342900" indent="-342900">
              <a:buAutoNum type="arabicPeriod"/>
            </a:pPr>
            <a:r>
              <a:rPr lang="uk-UA" sz="28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Позначити за х одну з невідомих величин.</a:t>
            </a:r>
          </a:p>
          <a:p>
            <a:pPr marL="342900" indent="-342900">
              <a:buAutoNum type="arabicPeriod"/>
            </a:pPr>
            <a:r>
              <a:rPr lang="uk-UA" sz="28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Визначити всі інші невідомі величини через х.</a:t>
            </a:r>
          </a:p>
          <a:p>
            <a:pPr marL="342900" indent="-342900">
              <a:buAutoNum type="arabicPeriod"/>
            </a:pPr>
            <a:r>
              <a:rPr lang="uk-UA" sz="28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Скласти рівняння.</a:t>
            </a:r>
          </a:p>
          <a:p>
            <a:pPr marL="342900" indent="-342900">
              <a:buAutoNum type="arabicPeriod"/>
            </a:pPr>
            <a:r>
              <a:rPr lang="uk-UA" sz="28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Розв</a:t>
            </a:r>
            <a:r>
              <a:rPr lang="en-US" sz="28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’</a:t>
            </a:r>
            <a:r>
              <a:rPr lang="uk-UA" sz="28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язати</a:t>
            </a:r>
            <a:r>
              <a:rPr lang="uk-UA" sz="28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це рівняння і перевірити знайдені корені рівняння на відповідність умові задачі.</a:t>
            </a:r>
          </a:p>
          <a:p>
            <a:r>
              <a:rPr lang="uk-UA" sz="28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7. Записати відповідь задачі.</a:t>
            </a:r>
            <a:endParaRPr lang="uk-UA" sz="2800" dirty="0" smtClean="0">
              <a:solidFill>
                <a:srgbClr val="002060"/>
              </a:solidFill>
            </a:endParaRPr>
          </a:p>
          <a:p>
            <a:pPr lvl="0"/>
            <a:r>
              <a:rPr lang="uk-UA" b="1" dirty="0" smtClean="0">
                <a:solidFill>
                  <a:schemeClr val="bg2">
                    <a:lumMod val="50000"/>
                  </a:schemeClr>
                </a:solidFill>
              </a:rPr>
              <a:t> </a:t>
            </a:r>
          </a:p>
          <a:p>
            <a:endParaRPr lang="ru-RU" dirty="0"/>
          </a:p>
        </p:txBody>
      </p:sp>
      <p:pic>
        <p:nvPicPr>
          <p:cNvPr id="5" name="Picture 2" descr="C:\Users\Luka\Desktop\пропорции картинки\586563.gif"/>
          <p:cNvPicPr>
            <a:picLocks noChangeAspect="1" noChangeArrowheads="1" noCrop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571472" y="214290"/>
            <a:ext cx="1643074" cy="1221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496" y="214290"/>
            <a:ext cx="9001000" cy="1486518"/>
          </a:xfrm>
          <a:solidFill>
            <a:schemeClr val="accent6">
              <a:lumMod val="20000"/>
              <a:lumOff val="80000"/>
            </a:schemeClr>
          </a:solidFill>
        </p:spPr>
        <p:txBody>
          <a:bodyPr/>
          <a:lstStyle/>
          <a:p>
            <a:pPr lvl="0"/>
            <a:r>
              <a:rPr lang="uk-UA" sz="2400" b="1" dirty="0" smtClean="0">
                <a:solidFill>
                  <a:srgbClr val="C00000"/>
                </a:solidFill>
                <a:effectLst>
                  <a:glow rad="63500">
                    <a:srgbClr val="BBE0E3">
                      <a:satMod val="175000"/>
                      <a:alpha val="40000"/>
                    </a:srgbClr>
                  </a:glow>
                </a:effectLst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/>
            </a:r>
            <a:br>
              <a:rPr lang="uk-UA" sz="2400" b="1" dirty="0" smtClean="0">
                <a:solidFill>
                  <a:srgbClr val="C00000"/>
                </a:solidFill>
                <a:effectLst>
                  <a:glow rad="63500">
                    <a:srgbClr val="BBE0E3">
                      <a:satMod val="175000"/>
                      <a:alpha val="40000"/>
                    </a:srgbClr>
                  </a:glow>
                </a:effectLst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</a:br>
            <a:r>
              <a:rPr lang="uk-UA" sz="2400" b="1" dirty="0">
                <a:solidFill>
                  <a:srgbClr val="C00000"/>
                </a:solidFill>
                <a:effectLst>
                  <a:glow rad="63500">
                    <a:srgbClr val="BBE0E3">
                      <a:satMod val="175000"/>
                      <a:alpha val="40000"/>
                    </a:srgbClr>
                  </a:glow>
                </a:effectLst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/>
            </a:r>
            <a:br>
              <a:rPr lang="uk-UA" sz="2400" b="1" dirty="0">
                <a:solidFill>
                  <a:srgbClr val="C00000"/>
                </a:solidFill>
                <a:effectLst>
                  <a:glow rad="63500">
                    <a:srgbClr val="BBE0E3">
                      <a:satMod val="175000"/>
                      <a:alpha val="40000"/>
                    </a:srgbClr>
                  </a:glow>
                </a:effectLst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</a:br>
            <a:r>
              <a:rPr lang="uk-UA" sz="2400" b="1" dirty="0" smtClean="0">
                <a:solidFill>
                  <a:srgbClr val="C00000"/>
                </a:solidFill>
                <a:effectLst>
                  <a:glow rad="63500">
                    <a:srgbClr val="BBE0E3">
                      <a:satMod val="175000"/>
                      <a:alpha val="40000"/>
                    </a:srgbClr>
                  </a:glow>
                </a:effectLst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/>
            </a:r>
            <a:br>
              <a:rPr lang="uk-UA" sz="2400" b="1" dirty="0" smtClean="0">
                <a:solidFill>
                  <a:srgbClr val="C00000"/>
                </a:solidFill>
                <a:effectLst>
                  <a:glow rad="63500">
                    <a:srgbClr val="BBE0E3">
                      <a:satMod val="175000"/>
                      <a:alpha val="40000"/>
                    </a:srgbClr>
                  </a:glow>
                </a:effectLst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</a:br>
            <a:r>
              <a:rPr lang="uk-UA" sz="2400" b="1" dirty="0" smtClean="0">
                <a:solidFill>
                  <a:srgbClr val="C00000"/>
                </a:solidFill>
                <a:effectLst>
                  <a:glow rad="63500">
                    <a:srgbClr val="BBE0E3">
                      <a:satMod val="175000"/>
                      <a:alpha val="40000"/>
                    </a:srgbClr>
                  </a:glow>
                </a:effectLst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ЗАПИСАТИ </a:t>
            </a:r>
            <a:r>
              <a:rPr lang="uk-UA" sz="2400" b="1" dirty="0">
                <a:solidFill>
                  <a:srgbClr val="C00000"/>
                </a:solidFill>
                <a:effectLst>
                  <a:glow rad="63500">
                    <a:srgbClr val="BBE0E3">
                      <a:satMod val="175000"/>
                      <a:alpha val="40000"/>
                    </a:srgbClr>
                  </a:glow>
                </a:effectLst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У ЗОШИТ </a:t>
            </a:r>
            <a:br>
              <a:rPr lang="uk-UA" sz="2400" b="1" dirty="0">
                <a:solidFill>
                  <a:srgbClr val="C00000"/>
                </a:solidFill>
                <a:effectLst>
                  <a:glow rad="63500">
                    <a:srgbClr val="BBE0E3">
                      <a:satMod val="175000"/>
                      <a:alpha val="40000"/>
                    </a:srgbClr>
                  </a:glow>
                </a:effectLst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</a:br>
            <a:r>
              <a:rPr lang="uk-UA" sz="2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Алгоритм (схема) </a:t>
            </a:r>
            <a:r>
              <a:rPr lang="uk-UA" sz="24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розв</a:t>
            </a:r>
            <a:r>
              <a:rPr lang="en-US" sz="2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’</a:t>
            </a:r>
            <a:r>
              <a:rPr lang="uk-UA" sz="2400" b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язування</a:t>
            </a:r>
            <a:r>
              <a:rPr lang="uk-UA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задач  </a:t>
            </a:r>
            <a:r>
              <a:rPr lang="uk-UA" sz="2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за допомогою рівнянь</a:t>
            </a:r>
            <a:r>
              <a:rPr lang="uk-UA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:</a:t>
            </a:r>
            <a:br>
              <a:rPr lang="uk-UA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</a:br>
            <a:r>
              <a:rPr lang="uk-UA" sz="2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/>
            </a:r>
            <a:br>
              <a:rPr lang="uk-UA" sz="2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</a:br>
            <a:r>
              <a:rPr lang="uk-UA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/>
            </a:r>
            <a:br>
              <a:rPr lang="uk-UA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156726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392"/>
          <a:stretch/>
        </p:blipFill>
        <p:spPr bwMode="auto">
          <a:xfrm>
            <a:off x="243519" y="1971413"/>
            <a:ext cx="8519788" cy="4526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20000"/>
              <a:lumOff val="80000"/>
            </a:schemeClr>
          </a:solidFill>
        </p:spPr>
        <p:txBody>
          <a:bodyPr/>
          <a:lstStyle/>
          <a:p>
            <a:r>
              <a:rPr lang="uk-UA" sz="3600" b="1" dirty="0" smtClean="0">
                <a:solidFill>
                  <a:srgbClr val="C00000"/>
                </a:solidFill>
              </a:rPr>
              <a:t>Записати у зошит</a:t>
            </a:r>
            <a:br>
              <a:rPr lang="uk-UA" sz="3600" b="1" dirty="0" smtClean="0">
                <a:solidFill>
                  <a:srgbClr val="C00000"/>
                </a:solidFill>
              </a:rPr>
            </a:br>
            <a:r>
              <a:rPr lang="uk-UA" sz="3600" b="1" dirty="0" smtClean="0">
                <a:solidFill>
                  <a:srgbClr val="C00000"/>
                </a:solidFill>
              </a:rPr>
              <a:t>Задача 1.</a:t>
            </a:r>
            <a:endParaRPr lang="ru-RU" sz="3600" b="1" dirty="0">
              <a:solidFill>
                <a:srgbClr val="C00000"/>
              </a:solidFill>
            </a:endParaRPr>
          </a:p>
        </p:txBody>
      </p:sp>
      <p:sp>
        <p:nvSpPr>
          <p:cNvPr id="4" name="Місце для вмісту 3"/>
          <p:cNvSpPr>
            <a:spLocks noGrp="1"/>
          </p:cNvSpPr>
          <p:nvPr>
            <p:ph idx="1"/>
          </p:nvPr>
        </p:nvSpPr>
        <p:spPr>
          <a:xfrm>
            <a:off x="457200" y="1844824"/>
            <a:ext cx="8229600" cy="4281339"/>
          </a:xfrm>
        </p:spPr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715789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/>
          <p:cNvPicPr>
            <a:picLocks noGrp="1" noChangeAspect="1" noChangeArrowheads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878"/>
          <a:stretch/>
        </p:blipFill>
        <p:spPr bwMode="auto">
          <a:xfrm>
            <a:off x="137684" y="1786854"/>
            <a:ext cx="8721899" cy="45224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Заголовок 2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20000"/>
              <a:lumOff val="80000"/>
            </a:schemeClr>
          </a:solidFill>
        </p:spPr>
        <p:txBody>
          <a:bodyPr/>
          <a:lstStyle/>
          <a:p>
            <a:r>
              <a:rPr lang="uk-UA" sz="3600" b="1" dirty="0" smtClean="0">
                <a:solidFill>
                  <a:srgbClr val="C00000"/>
                </a:solidFill>
              </a:rPr>
              <a:t>Записати у зошит</a:t>
            </a:r>
            <a:br>
              <a:rPr lang="uk-UA" sz="3600" b="1" dirty="0" smtClean="0">
                <a:solidFill>
                  <a:srgbClr val="C00000"/>
                </a:solidFill>
              </a:rPr>
            </a:br>
            <a:r>
              <a:rPr lang="uk-UA" sz="3600" b="1" dirty="0" smtClean="0">
                <a:solidFill>
                  <a:srgbClr val="C00000"/>
                </a:solidFill>
              </a:rPr>
              <a:t>Задача 2.</a:t>
            </a:r>
            <a:endParaRPr lang="ru-RU" sz="36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46386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2780928"/>
            <a:ext cx="8822515" cy="23762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Заголовок 2"/>
          <p:cNvSpPr>
            <a:spLocks noGrp="1"/>
          </p:cNvSpPr>
          <p:nvPr>
            <p:ph type="title"/>
          </p:nvPr>
        </p:nvSpPr>
        <p:spPr>
          <a:xfrm>
            <a:off x="457200" y="476672"/>
            <a:ext cx="8229600" cy="1872208"/>
          </a:xfrm>
          <a:solidFill>
            <a:schemeClr val="accent2">
              <a:lumMod val="20000"/>
              <a:lumOff val="80000"/>
            </a:schemeClr>
          </a:solidFill>
        </p:spPr>
        <p:txBody>
          <a:bodyPr/>
          <a:lstStyle/>
          <a:p>
            <a:r>
              <a:rPr lang="uk-UA" sz="3600" b="1" dirty="0" smtClean="0">
                <a:solidFill>
                  <a:srgbClr val="C00000"/>
                </a:solidFill>
              </a:rPr>
              <a:t>Записати у зошит</a:t>
            </a:r>
            <a:br>
              <a:rPr lang="uk-UA" sz="3600" b="1" dirty="0" smtClean="0">
                <a:solidFill>
                  <a:srgbClr val="C00000"/>
                </a:solidFill>
              </a:rPr>
            </a:br>
            <a:r>
              <a:rPr lang="uk-UA" sz="3600" b="1" dirty="0" smtClean="0">
                <a:solidFill>
                  <a:srgbClr val="C00000"/>
                </a:solidFill>
              </a:rPr>
              <a:t>Задача 3.</a:t>
            </a:r>
            <a:br>
              <a:rPr lang="uk-UA" sz="3600" b="1" dirty="0" smtClean="0">
                <a:solidFill>
                  <a:srgbClr val="C00000"/>
                </a:solidFill>
              </a:rPr>
            </a:br>
            <a:r>
              <a:rPr lang="uk-UA" sz="3600" b="1" dirty="0" smtClean="0">
                <a:solidFill>
                  <a:srgbClr val="FFFF00"/>
                </a:solidFill>
              </a:rPr>
              <a:t>Закінчити </a:t>
            </a:r>
            <a:r>
              <a:rPr lang="uk-UA" sz="3600" b="1" dirty="0" err="1" smtClean="0">
                <a:solidFill>
                  <a:srgbClr val="FFFF00"/>
                </a:solidFill>
              </a:rPr>
              <a:t>розвязок</a:t>
            </a:r>
            <a:r>
              <a:rPr lang="uk-UA" sz="3600" b="1" dirty="0" smtClean="0">
                <a:solidFill>
                  <a:srgbClr val="FFFF00"/>
                </a:solidFill>
              </a:rPr>
              <a:t> задачі</a:t>
            </a:r>
            <a:br>
              <a:rPr lang="uk-UA" sz="3600" b="1" dirty="0" smtClean="0">
                <a:solidFill>
                  <a:srgbClr val="FFFF00"/>
                </a:solidFill>
              </a:rPr>
            </a:br>
            <a:endParaRPr lang="ru-RU" sz="3600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3691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4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800000"/>
      </a:hlink>
      <a:folHlink>
        <a:srgbClr val="FFCC99"/>
      </a:folHlink>
    </a:clrScheme>
    <a:fontScheme name="Оформление по умолчанию">
      <a:majorFont>
        <a:latin typeface="Times New Roman"/>
        <a:ea typeface=""/>
        <a:cs typeface="Times New Roman"/>
      </a:majorFont>
      <a:minorFont>
        <a:latin typeface="Times New Roman"/>
        <a:ea typeface=""/>
        <a:cs typeface="Times New Roma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822B00"/>
        </a:hlink>
        <a:folHlink>
          <a:srgbClr val="FFA95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14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800000"/>
        </a:hlink>
        <a:folHlink>
          <a:srgbClr val="FF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1480</TotalTime>
  <Words>235</Words>
  <Application>Microsoft Office PowerPoint</Application>
  <PresentationFormat>Екран (4:3)</PresentationFormat>
  <Paragraphs>44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слайдів</vt:lpstr>
      </vt:variant>
      <vt:variant>
        <vt:i4>7</vt:i4>
      </vt:variant>
    </vt:vector>
  </HeadingPairs>
  <TitlesOfParts>
    <vt:vector size="8" baseType="lpstr">
      <vt:lpstr>Оформление по умолчанию</vt:lpstr>
      <vt:lpstr>Презентація PowerPoint</vt:lpstr>
      <vt:lpstr>Презентація PowerPoint</vt:lpstr>
      <vt:lpstr>Презентація PowerPoint</vt:lpstr>
      <vt:lpstr>   ЗАПИСАТИ У ЗОШИТ  Алгоритм (схема) розв’язування задач  за допомогою рівнянь:   </vt:lpstr>
      <vt:lpstr>Записати у зошит Задача 1.</vt:lpstr>
      <vt:lpstr>Записати у зошит Задача 2.</vt:lpstr>
      <vt:lpstr>Записати у зошит Задача 3. Закінчити розвязок задачі 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Елена</dc:creator>
  <cp:lastModifiedBy>Сизько</cp:lastModifiedBy>
  <cp:revision>158</cp:revision>
  <dcterms:created xsi:type="dcterms:W3CDTF">2012-08-12T16:04:58Z</dcterms:created>
  <dcterms:modified xsi:type="dcterms:W3CDTF">2022-05-04T06:28:42Z</dcterms:modified>
</cp:coreProperties>
</file>