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8"/>
  </p:notesMasterIdLst>
  <p:sldIdLst>
    <p:sldId id="256" r:id="rId2"/>
    <p:sldId id="258" r:id="rId3"/>
    <p:sldId id="261" r:id="rId4"/>
    <p:sldId id="260" r:id="rId5"/>
    <p:sldId id="263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C3741-0AB0-41C7-9D4F-D4777909184D}" type="datetimeFigureOut">
              <a:rPr lang="en-GB" smtClean="0"/>
              <a:t>04/05/2022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F735-9D42-4F80-B7B9-900B954ED2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3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6102-CFF0-40D7-9005-7163F9B7044D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96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4060-B2BB-4A95-8D2A-DC53E42E146B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92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0390B-E2B8-4BA8-A828-341B2DEEFCAC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40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79E5A-8A6D-42A0-A313-DFDF2E6EE651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26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B7F9-060F-4436-83EC-1CC7414CDEB0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70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C044-0B87-4819-8B63-A3A10B354508}" type="datetime1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444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B6646-6045-4A0D-92A6-5816706F811B}" type="datetime1">
              <a:rPr lang="en-GB" smtClean="0"/>
              <a:t>04/05/2022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80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56F7-9448-4F59-9C3C-6D3B25288ED1}" type="datetime1">
              <a:rPr lang="en-GB" smtClean="0"/>
              <a:t>04/05/2022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64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575E-84C8-47C4-9AD2-5086ED13FB27}" type="datetime1">
              <a:rPr lang="en-GB" smtClean="0"/>
              <a:t>04/05/2022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0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37BFF-C1D7-4D9A-AD44-8FF48863A58C}" type="datetime1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938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0B00A-3FE0-4417-BE00-1CBEFB272056}" type="datetime1">
              <a:rPr lang="en-GB" smtClean="0"/>
              <a:t>04/05/2022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968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30355-D9A6-4B12-8699-CC6412C24453}" type="datetime1">
              <a:rPr lang="en-GB" smtClean="0"/>
              <a:t>04/05/2022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Miss Anna's Marvelous Grammar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D0566-462E-4B73-B03C-E01B71E13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83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D5934AA-9F35-4DC2-BDEF-C88AEF973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28" name="Color Cover">
              <a:extLst>
                <a:ext uri="{FF2B5EF4-FFF2-40B4-BE49-F238E27FC236}">
                  <a16:creationId xmlns:a16="http://schemas.microsoft.com/office/drawing/2014/main" id="{8B2B1708-8CE4-4A20-94F5-55118AE2C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Color Cover">
              <a:extLst>
                <a:ext uri="{FF2B5EF4-FFF2-40B4-BE49-F238E27FC236}">
                  <a16:creationId xmlns:a16="http://schemas.microsoft.com/office/drawing/2014/main" id="{B2BC243A-AB39-4DEF-B708-A656BA5A6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95590E9-5E18-4877-8515-94EBE05E1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32" name="Color">
              <a:extLst>
                <a:ext uri="{FF2B5EF4-FFF2-40B4-BE49-F238E27FC236}">
                  <a16:creationId xmlns:a16="http://schemas.microsoft.com/office/drawing/2014/main" id="{8B4AF456-0671-432E-AD5B-FFAF8D64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Color">
              <a:extLst>
                <a:ext uri="{FF2B5EF4-FFF2-40B4-BE49-F238E27FC236}">
                  <a16:creationId xmlns:a16="http://schemas.microsoft.com/office/drawing/2014/main" id="{3CE7848D-78F7-4020-9603-9ED294166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1D3BEEBA-677C-4B6E-B0B6-9CEC9BD6D0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144718" y="980141"/>
            <a:ext cx="4034638" cy="5022218"/>
          </a:xfrm>
          <a:prstGeom prst="rect">
            <a:avLst/>
          </a:prstGeom>
        </p:spPr>
      </p:pic>
      <p:grpSp>
        <p:nvGrpSpPr>
          <p:cNvPr id="35" name="Group 34">
            <a:extLst>
              <a:ext uri="{FF2B5EF4-FFF2-40B4-BE49-F238E27FC236}">
                <a16:creationId xmlns:a16="http://schemas.microsoft.com/office/drawing/2014/main" id="{5CA0097F-05D8-41AA-ABF9-33C69879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F662F899-4295-416F-919F-934ED769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955A3F4B-68DC-4F36-BCE6-C507ACC5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483BE2D-C85A-4DE3-A6F4-AE65BB3EF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064C550A-7A80-4B73-B7BF-7426DD1C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7D956BA8-D252-430A-9E58-C7F3D1AC9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E5345BF4-9F1D-4388-A778-56FAE2C42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022B00E1-8709-469F-A9F4-F974D3FED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1197809"/>
            <a:ext cx="5203990" cy="1192714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>
                <a:solidFill>
                  <a:schemeClr val="bg1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Relative clauses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644" y="3764655"/>
            <a:ext cx="5203990" cy="1672015"/>
          </a:xfrm>
        </p:spPr>
        <p:txBody>
          <a:bodyPr anchor="t">
            <a:normAutofit/>
          </a:bodyPr>
          <a:lstStyle/>
          <a:p>
            <a:pPr algn="l"/>
            <a:endParaRPr lang="en-GB" dirty="0">
              <a:solidFill>
                <a:schemeClr val="bg1"/>
              </a:solidFill>
            </a:endParaRPr>
          </a:p>
          <a:p>
            <a:pPr algn="l"/>
            <a:r>
              <a:rPr lang="en-GB" dirty="0">
                <a:solidFill>
                  <a:schemeClr val="bg1"/>
                </a:solidFill>
                <a:latin typeface="Footlight MT Light" panose="0204060206030A020304" pitchFamily="18" charset="0"/>
              </a:rPr>
              <a:t>Defining and Non-Defining Relative Clauses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87E4BC-FD68-4FAE-9AD7-07C199BC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Miss Anna's </a:t>
            </a:r>
            <a:r>
              <a:rPr lang="en-GB" dirty="0" err="1"/>
              <a:t>Marvelous</a:t>
            </a:r>
            <a:r>
              <a:rPr lang="en-GB" dirty="0"/>
              <a:t> Grammar Presentation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BA6F351-2679-4245-8AED-81BC3AB660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746119" y="6382310"/>
            <a:ext cx="272471" cy="3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689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5934AA-9F35-4DC2-BDEF-C88AEF973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8B2B1708-8CE4-4A20-94F5-55118AE2C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 Cover">
              <a:extLst>
                <a:ext uri="{FF2B5EF4-FFF2-40B4-BE49-F238E27FC236}">
                  <a16:creationId xmlns:a16="http://schemas.microsoft.com/office/drawing/2014/main" id="{B2BC243A-AB39-4DEF-B708-A656BA5A6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95590E9-5E18-4877-8515-94EBE05E1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8B4AF456-0671-432E-AD5B-FFAF8D64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Color">
              <a:extLst>
                <a:ext uri="{FF2B5EF4-FFF2-40B4-BE49-F238E27FC236}">
                  <a16:creationId xmlns:a16="http://schemas.microsoft.com/office/drawing/2014/main" id="{3CE7848D-78F7-4020-9603-9ED294166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1D3BEEBA-677C-4B6E-B0B6-9CEC9BD6D0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8537613" y="2224564"/>
            <a:ext cx="2641743" cy="328837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CA0097F-05D8-41AA-ABF9-33C69879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662F899-4295-416F-919F-934ED769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55A3F4B-68DC-4F36-BCE6-C507ACC5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483BE2D-C85A-4DE3-A6F4-AE65BB3EF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4C550A-7A80-4B73-B7BF-7426DD1C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D956BA8-D252-430A-9E58-C7F3D1AC9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5345BF4-9F1D-4388-A778-56FAE2C42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22B00E1-8709-469F-A9F4-F974D3FED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5203990" cy="1535345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>
                <a:solidFill>
                  <a:schemeClr val="bg1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Relative clauses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7636" y="2716129"/>
            <a:ext cx="6884764" cy="2374078"/>
          </a:xfrm>
        </p:spPr>
        <p:txBody>
          <a:bodyPr anchor="t">
            <a:normAutofit fontScale="77500" lnSpcReduction="20000"/>
          </a:bodyPr>
          <a:lstStyle/>
          <a:p>
            <a:pPr algn="l"/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They give us information about </a:t>
            </a: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a person 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or </a:t>
            </a: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thing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mentioned.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The woman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who lives next door is a sales manager.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There are some </a:t>
            </a: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flights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that have been cancelled.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Summer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is the season when we go on holiday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This is the </a:t>
            </a: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stadium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where Real Madrid plays.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He is the </a:t>
            </a:r>
            <a:r>
              <a:rPr lang="en-GB" sz="2700" u="sng" dirty="0">
                <a:solidFill>
                  <a:schemeClr val="bg1"/>
                </a:solidFill>
                <a:latin typeface="Footlight MT Light" panose="0204060206030A020304" pitchFamily="18" charset="0"/>
              </a:rPr>
              <a:t>painter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 whose painting was sold for a 1 million dollars.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B284F-08B0-4851-A1AF-E2AB9C975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86CA30C-5430-4A84-8795-855CEC7C5D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772400" y="6385550"/>
            <a:ext cx="272471" cy="3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10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D5934AA-9F35-4DC2-BDEF-C88AEF973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8B2B1708-8CE4-4A20-94F5-55118AE2C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 Cover">
              <a:extLst>
                <a:ext uri="{FF2B5EF4-FFF2-40B4-BE49-F238E27FC236}">
                  <a16:creationId xmlns:a16="http://schemas.microsoft.com/office/drawing/2014/main" id="{B2BC243A-AB39-4DEF-B708-A656BA5A6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95590E9-5E18-4877-8515-94EBE05E1F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8B4AF456-0671-432E-AD5B-FFAF8D6461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Color">
              <a:extLst>
                <a:ext uri="{FF2B5EF4-FFF2-40B4-BE49-F238E27FC236}">
                  <a16:creationId xmlns:a16="http://schemas.microsoft.com/office/drawing/2014/main" id="{3CE7848D-78F7-4020-9603-9ED2941664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1D3BEEBA-677C-4B6E-B0B6-9CEC9BD6D0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8537613" y="2224564"/>
            <a:ext cx="2641743" cy="328837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5CA0097F-05D8-41AA-ABF9-33C698791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662F899-4295-416F-919F-934ED7697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955A3F4B-68DC-4F36-BCE6-C507ACC5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483BE2D-C85A-4DE3-A6F4-AE65BB3EF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64C550A-7A80-4B73-B7BF-7426DD1C3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7D956BA8-D252-430A-9E58-C7F3D1AC93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5345BF4-9F1D-4388-A778-56FAE2C42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22B00E1-8709-469F-A9F4-F974D3FED6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4"/>
            <a:ext cx="6380048" cy="1535345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>
                <a:solidFill>
                  <a:schemeClr val="bg1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Relative pronouns and adverbs: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7635" y="2716129"/>
            <a:ext cx="7610189" cy="3081872"/>
          </a:xfrm>
        </p:spPr>
        <p:txBody>
          <a:bodyPr anchor="t">
            <a:normAutofit/>
          </a:bodyPr>
          <a:lstStyle/>
          <a:p>
            <a:pPr algn="l"/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We use relative pronouns or adverb to connect a relative clause: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who/that		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  <a:sym typeface="Wingdings" panose="05000000000000000000" pitchFamily="2" charset="2"/>
              </a:rPr>
              <a:t> for people</a:t>
            </a:r>
            <a:endParaRPr lang="en-GB" sz="2700" dirty="0">
              <a:solidFill>
                <a:schemeClr val="bg1"/>
              </a:solidFill>
              <a:latin typeface="Footlight MT Light" panose="0204060206030A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which/that	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  <a:sym typeface="Wingdings" panose="05000000000000000000" pitchFamily="2" charset="2"/>
              </a:rPr>
              <a:t> for animals and objects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whose		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  <a:sym typeface="Wingdings" panose="05000000000000000000" pitchFamily="2" charset="2"/>
              </a:rPr>
              <a:t> for possessions</a:t>
            </a:r>
            <a:endParaRPr lang="en-GB" sz="2700" dirty="0">
              <a:solidFill>
                <a:schemeClr val="bg1"/>
              </a:solidFill>
              <a:latin typeface="Footlight MT Light" panose="0204060206030A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</a:rPr>
              <a:t>where		</a:t>
            </a:r>
            <a:r>
              <a:rPr lang="en-GB" sz="2700" dirty="0">
                <a:solidFill>
                  <a:schemeClr val="bg1"/>
                </a:solidFill>
                <a:latin typeface="Footlight MT Light" panose="0204060206030A020304" pitchFamily="18" charset="0"/>
                <a:sym typeface="Wingdings" panose="05000000000000000000" pitchFamily="2" charset="2"/>
              </a:rPr>
              <a:t> for places</a:t>
            </a:r>
            <a:endParaRPr lang="en-GB" sz="2700" dirty="0">
              <a:solidFill>
                <a:schemeClr val="bg1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9378A-2E2B-44EA-A26F-7D6354E2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Miss Anna's </a:t>
            </a:r>
            <a:r>
              <a:rPr lang="en-GB" dirty="0" err="1"/>
              <a:t>Marvelous</a:t>
            </a:r>
            <a:r>
              <a:rPr lang="en-GB" dirty="0"/>
              <a:t> Grammar Presentation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A1081239-DA0B-4C7F-AF71-61798C6272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746119" y="6382310"/>
            <a:ext cx="272471" cy="3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688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owl, Owl T-shirt Cuteness Drawing, Lovely eyes painted forest  animals, love, watercolor Painting, child png | PNGWing">
            <a:extLst>
              <a:ext uri="{FF2B5EF4-FFF2-40B4-BE49-F238E27FC236}">
                <a16:creationId xmlns:a16="http://schemas.microsoft.com/office/drawing/2014/main" id="{B2BC11A3-EBD1-4BCD-A954-564AD2F55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520797" y="365125"/>
            <a:ext cx="2306624" cy="255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GB" sz="4800" dirty="0">
                <a:solidFill>
                  <a:srgbClr val="0070C0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Defining Relative clauses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922" y="2092271"/>
            <a:ext cx="5306878" cy="4084692"/>
          </a:xfrm>
        </p:spPr>
        <p:txBody>
          <a:bodyPr anchor="t">
            <a:normAutofit fontScale="85000" lnSpcReduction="20000"/>
          </a:bodyPr>
          <a:lstStyle/>
          <a:p>
            <a:pPr marL="0" indent="0" algn="l">
              <a:buNone/>
            </a:pP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All the previous sentences are defining relative clauses:</a:t>
            </a:r>
          </a:p>
          <a:p>
            <a:pPr marL="0" indent="0" algn="l">
              <a:buNone/>
            </a:pPr>
            <a:endParaRPr lang="en-GB" sz="27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woman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 who lives next door is a sales manager.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There are some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flights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 that have been cancelled.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Summer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 is the season when we go on holiday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This is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stadium 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where Real Madrid plays.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He is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painter 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whose painting was sold for a 1 million dollars.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9D3F3C-108F-40AB-AF2A-9D6371994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3076756"/>
            <a:ext cx="5181600" cy="2552412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Defining relative clauses give us essential information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sentence makes no sense without the relative clause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You can use “that” 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There are no commas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D0BFEC-CAF3-478B-96F5-6F5A44C6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8EB9CD4-501F-474A-B3D3-8947ABE90C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880929" y="6423102"/>
            <a:ext cx="272471" cy="3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83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GB" sz="4800" dirty="0">
                <a:solidFill>
                  <a:srgbClr val="FF0000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Omitting the relative pronoun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922" y="2092271"/>
            <a:ext cx="5306878" cy="4084692"/>
          </a:xfrm>
        </p:spPr>
        <p:txBody>
          <a:bodyPr anchor="t">
            <a:normAutofit lnSpcReduction="10000"/>
          </a:bodyPr>
          <a:lstStyle/>
          <a:p>
            <a:pPr marL="0" indent="0" algn="l">
              <a:buNone/>
            </a:pP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In these sentences the relative pronoun can be omitted: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The woman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 (who/that) </a:t>
            </a:r>
            <a:r>
              <a:rPr lang="en-GB" sz="2700" b="1" i="1" dirty="0">
                <a:solidFill>
                  <a:srgbClr val="FF0000"/>
                </a:solidFill>
                <a:latin typeface="Footlight MT Light" panose="0204060206030A020304" pitchFamily="18" charset="0"/>
              </a:rPr>
              <a:t>I love 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is a sales manager.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There are some </a:t>
            </a:r>
            <a:r>
              <a:rPr lang="en-GB" sz="27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flights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 (that) </a:t>
            </a:r>
            <a:r>
              <a:rPr lang="en-GB" sz="2700" b="1" i="1" dirty="0">
                <a:solidFill>
                  <a:srgbClr val="FF0000"/>
                </a:solidFill>
                <a:latin typeface="Footlight MT Light" panose="0204060206030A020304" pitchFamily="18" charset="0"/>
              </a:rPr>
              <a:t>nobody would take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Everything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GB" sz="2700" b="1" i="1" dirty="0">
                <a:solidFill>
                  <a:srgbClr val="FF0000"/>
                </a:solidFill>
                <a:latin typeface="Footlight MT Light" panose="0204060206030A020304" pitchFamily="18" charset="0"/>
              </a:rPr>
              <a:t>you say 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sounds correct.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Everybody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 </a:t>
            </a:r>
            <a:r>
              <a:rPr lang="en-GB" sz="2700" b="1" i="1" dirty="0">
                <a:solidFill>
                  <a:srgbClr val="FF0000"/>
                </a:solidFill>
                <a:latin typeface="Footlight MT Light" panose="0204060206030A020304" pitchFamily="18" charset="0"/>
              </a:rPr>
              <a:t>I know </a:t>
            </a:r>
            <a:r>
              <a:rPr lang="en-GB" sz="2700" dirty="0">
                <a:solidFill>
                  <a:srgbClr val="FF0000"/>
                </a:solidFill>
                <a:latin typeface="Footlight MT Light" panose="0204060206030A020304" pitchFamily="18" charset="0"/>
              </a:rPr>
              <a:t>will be at the party.</a:t>
            </a:r>
            <a:endParaRPr lang="en-GB" sz="27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500" dirty="0">
              <a:solidFill>
                <a:srgbClr val="FF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9D3F3C-108F-40AB-AF2A-9D6371994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092271"/>
            <a:ext cx="5415197" cy="337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You can omit the relative pronoun if: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relative pronoun is the object of the sentence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A relative pronoun is the object of the clause because it is followed by another </a:t>
            </a:r>
            <a:r>
              <a:rPr lang="en-GB" b="1" i="1" dirty="0">
                <a:solidFill>
                  <a:srgbClr val="0070C0"/>
                </a:solidFill>
                <a:latin typeface="Footlight MT Light" panose="0204060206030A020304" pitchFamily="18" charset="0"/>
              </a:rPr>
              <a:t>subject</a:t>
            </a:r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 + </a:t>
            </a:r>
            <a:r>
              <a:rPr lang="en-GB" b="1" i="1" dirty="0">
                <a:solidFill>
                  <a:srgbClr val="0070C0"/>
                </a:solidFill>
                <a:latin typeface="Footlight MT Light" panose="0204060206030A020304" pitchFamily="18" charset="0"/>
              </a:rPr>
              <a:t>verb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D0BFEC-CAF3-478B-96F5-6F5A44C6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8EB9CD4-501F-474A-B3D3-8947ABE90C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880929" y="6423102"/>
            <a:ext cx="272471" cy="3391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9D5C38A-8D12-4ED1-957B-669A15EB4D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604" y="605532"/>
            <a:ext cx="1533525" cy="13430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E11C00-C4B3-4FE4-BB2A-EB98FCE2DC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0053871" y="605533"/>
            <a:ext cx="153352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76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wn owl, Owl T-shirt Cuteness Drawing, Lovely eyes painted forest  animals, love, watercolor Painting, child png | PNGWing">
            <a:extLst>
              <a:ext uri="{FF2B5EF4-FFF2-40B4-BE49-F238E27FC236}">
                <a16:creationId xmlns:a16="http://schemas.microsoft.com/office/drawing/2014/main" id="{B2BC11A3-EBD1-4BCD-A954-564AD2F55A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27090" y="3781587"/>
            <a:ext cx="2306624" cy="255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E4445C-84F6-4355-A9E1-C8D5E6ED7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pPr algn="ctr"/>
            <a:r>
              <a:rPr lang="en-GB" sz="4800" dirty="0">
                <a:solidFill>
                  <a:srgbClr val="0070C0"/>
                </a:solidFill>
                <a:latin typeface="Footlight MT Light" panose="0204060206030A020304" pitchFamily="18" charset="0"/>
                <a:cs typeface="Helvetica" panose="020B0604020202020204" pitchFamily="34" charset="0"/>
              </a:rPr>
              <a:t>Non-Defining Relative clauses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21B36-FFC7-4A8C-8DD0-985A340904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2922" y="2334203"/>
            <a:ext cx="5306878" cy="3691843"/>
          </a:xfrm>
        </p:spPr>
        <p:txBody>
          <a:bodyPr anchor="t">
            <a:normAutofit fontScale="85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My aunt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who lives next door,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is a sales manager.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My dog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which is cocker spaniel,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is eleven years old.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Summer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when we get our holidays,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is my favourite season.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Wembley Stadium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where FA Cup Final is played,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can host 90000 spectators.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My cat</a:t>
            </a:r>
            <a:r>
              <a:rPr lang="en-GB" sz="2700" dirty="0">
                <a:solidFill>
                  <a:srgbClr val="0070C0"/>
                </a:solidFill>
                <a:latin typeface="Footlight MT Light" panose="0204060206030A020304" pitchFamily="18" charset="0"/>
              </a:rPr>
              <a:t>, whose name is Lady Agatha, </a:t>
            </a:r>
            <a:r>
              <a:rPr lang="en-GB" sz="2700" u="sng" dirty="0">
                <a:solidFill>
                  <a:srgbClr val="0070C0"/>
                </a:solidFill>
                <a:latin typeface="Footlight MT Light" panose="0204060206030A020304" pitchFamily="18" charset="0"/>
              </a:rPr>
              <a:t>was adopted from the street.</a:t>
            </a:r>
            <a:endParaRPr lang="en-GB" sz="27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500" dirty="0">
              <a:solidFill>
                <a:schemeClr val="bg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9D3F3C-108F-40AB-AF2A-9D6371994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334203"/>
            <a:ext cx="4114800" cy="3378632"/>
          </a:xfrm>
        </p:spPr>
        <p:txBody>
          <a:bodyPr>
            <a:normAutofit fontScale="85000" lnSpcReduction="20000"/>
          </a:bodyPr>
          <a:lstStyle/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Non-defining relative clauses give us extra information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The message of the sentence is clear without the relative clause.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You can’t use “that”,  you must use “which” instead  </a:t>
            </a:r>
          </a:p>
          <a:p>
            <a:r>
              <a:rPr lang="en-GB" dirty="0">
                <a:solidFill>
                  <a:srgbClr val="0070C0"/>
                </a:solidFill>
                <a:latin typeface="Footlight MT Light" panose="0204060206030A020304" pitchFamily="18" charset="0"/>
              </a:rPr>
              <a:t>Commas separate the relative clause from the rest of the sentence</a:t>
            </a: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endParaRPr lang="en-GB" dirty="0">
              <a:solidFill>
                <a:srgbClr val="0070C0"/>
              </a:solidFill>
              <a:latin typeface="Footlight MT Light" panose="0204060206030A020304" pitchFamily="18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D0BFEC-CAF3-478B-96F5-6F5A44C6F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Miss Anna's Marvelous Grammar Presentation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8EB9CD4-501F-474A-B3D3-8947ABE90C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t="2775" r="1" b="1"/>
          <a:stretch/>
        </p:blipFill>
        <p:spPr>
          <a:xfrm>
            <a:off x="7880929" y="6423102"/>
            <a:ext cx="272471" cy="33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76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2178</TotalTime>
  <Words>442</Words>
  <Application>Microsoft Office PowerPoint</Application>
  <PresentationFormat>Широкоэкранный</PresentationFormat>
  <Paragraphs>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Footlight MT Light</vt:lpstr>
      <vt:lpstr>Office Theme</vt:lpstr>
      <vt:lpstr>Relative clauses</vt:lpstr>
      <vt:lpstr>Relative clauses</vt:lpstr>
      <vt:lpstr>Relative pronouns and adverbs:</vt:lpstr>
      <vt:lpstr>Defining Relative clauses</vt:lpstr>
      <vt:lpstr>Omitting the relative pronoun</vt:lpstr>
      <vt:lpstr>Non-Defining Relative clauses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Annamaria Szalma</dc:creator>
  <cp:lastModifiedBy>Admin</cp:lastModifiedBy>
  <cp:revision>4</cp:revision>
  <dcterms:created xsi:type="dcterms:W3CDTF">2021-12-11T11:31:45Z</dcterms:created>
  <dcterms:modified xsi:type="dcterms:W3CDTF">2022-05-04T11:24:21Z</dcterms:modified>
</cp:coreProperties>
</file>