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8" r:id="rId4"/>
    <p:sldId id="273" r:id="rId5"/>
    <p:sldId id="269" r:id="rId6"/>
    <p:sldId id="258" r:id="rId7"/>
    <p:sldId id="267" r:id="rId8"/>
    <p:sldId id="266" r:id="rId9"/>
    <p:sldId id="272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09" autoAdjust="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D7B76-29D9-497F-BC8F-05CA643F70E3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18BE3-4822-44F6-9E64-7E37FAF410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074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518BE3-4822-44F6-9E64-7E37FAF41046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1721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6FB6E0-D42B-4A25-9BE4-FA53CD610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3FA66B5-24DB-427A-AE2D-7D0EE726F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D385043-6D19-4503-AFCA-3E9476C13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40B283C-D11C-49CC-87F4-1764D016B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F40419B-C3F8-4A99-B262-F708B3D19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3360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C3E0E5-8DB6-469D-81CA-74ECCB2BE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C9EB5E7-195C-4D38-96F9-0CFB700C4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2F31C0B-F548-489B-B89A-536C85083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034DC3F-1067-4961-BFFC-494A0E2EC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C0DB442-BB24-4F6B-A8BB-C84FAE87B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451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30F5074-DB6F-4D43-ACED-1C7D6CCB96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9DBCC85-940E-4178-A45C-7C2366F965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AD05AB8-61F7-4FF9-B814-CE9B62A01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9992B81-4677-45B2-83C0-486446438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A723EE4-0563-4C46-A103-0A5207BA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993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0DD112-BE8F-431C-9BB7-68D8683AC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7CCFDBC-DE29-42D2-886A-46D6BE930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CD7CADD-E477-44D9-97BB-D9C744E3C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7B99449-9EED-4348-91A4-D6BD7CE22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771A785-DB90-4682-851E-B97FE1A2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405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9B8296-C466-4FA4-8812-45AABE9CC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B677CEE-644B-45E9-A82D-B4B5FD61B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049CEBC-D69A-43B7-95A5-74625E39C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30FE61A-28C0-4240-9CF4-ABFA07F88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08A904E-AC66-4F45-9139-577CB7DA9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3324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F6B66-865C-4070-ABF6-BC371F1E7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C2F9EF-AD7E-4D9D-B8EC-B938926FEC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8E55C6F-A79A-4908-98E7-E183BFD8B2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3D299A8-B058-4D4A-AF14-DEF9E840C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A93D0B2-52A3-4C6B-BF88-143DC956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26D6477-1239-4963-8FDF-D927D171F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8065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8D0DEF-8A5C-4367-A225-BCA54DE80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839AD14-732E-4DC4-A7AC-AAE24CC21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E756A6A-9D0C-485E-B72F-99F68F4CBF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B7EDFE7F-4764-4735-B6C2-4B1C7237F9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6B42500-D3A3-4EE0-8C0D-7BFBBA33DF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821D9AA-4F1D-41D8-A971-AEC91BDA8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A564E71F-ECDF-40C5-919A-DEAB831EC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CBDDC054-50BD-43C6-B3AB-F3B76B65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501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0DCE09-204C-43C7-A87C-B4F1C8E53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07295602-0EFA-4ACC-A8A6-E8FF0F9A7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0D92F1FE-858B-4E5B-A1B4-A35262690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6A0A4F6-2A96-4184-BD4D-B8B4F54E6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3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E618F52E-D412-476D-9EE0-63CC69F86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8EE3F91A-AEE7-4AC3-93FA-6AA03D6C4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E030C66-4545-4535-9944-74A46E321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9852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5881D-1631-4DAB-B006-7709B5EA8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29C0C73-410D-4391-A076-3C08C08B5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3CBBFC08-760E-4D7E-9927-E45F8F970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796C332-FF19-4BB1-90D5-1E229D010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3DB27B0-1C2B-45D4-A990-D217E7E6F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0FD1886-5A78-4ECD-B8CF-360E1B299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824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D1D5A4-FEB3-4131-9D2C-6C722C884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89ABA31-4784-4F45-9837-4A4358F6CD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E527CA3-F8AC-406D-9E14-7DDA6CC48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7EFF8CE-D4C6-4688-B389-6D5EF0EB4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74ED93B-7813-4136-A84E-0524839B0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F591854-2DD7-4138-BFCD-2759E7476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01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E1DDF2A9-5186-4949-A314-E3EF0EC79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C0EA416-6543-4BE1-9E4B-A141AFD68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763AD63-4D5C-42D4-BF1D-B366CEBE99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7DDB3-98A9-463F-A420-F7F79ADF4EED}" type="datetimeFigureOut">
              <a:rPr lang="uk-UA" smtClean="0"/>
              <a:t>25.04.2022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2C6875F-DB90-4ECE-9AF3-B6050EB7A2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1F3E0DF-5E85-4CD4-9173-F03FF3BF1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935E4-C83C-407F-90DF-8FE0CEE34AA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640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F30C68-D17F-47B6-8F17-ADF44C731B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ОСВІТА ПІД ЧАС ВІЙНИ: НЕВІДОМІСТЬ ТА НОВІ МОЖЛИВОСТІ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D0D9226-F2F4-4B86-BF44-3349448B3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95018"/>
            <a:ext cx="9144000" cy="862781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Шевченко С.Л., </a:t>
            </a:r>
            <a:r>
              <a:rPr lang="ru-RU" dirty="0" err="1"/>
              <a:t>Інститут</a:t>
            </a:r>
            <a:r>
              <a:rPr lang="ru-RU" dirty="0"/>
              <a:t> </a:t>
            </a:r>
            <a:r>
              <a:rPr lang="ru-RU" dirty="0" err="1"/>
              <a:t>соціології</a:t>
            </a:r>
            <a:r>
              <a:rPr lang="ru-RU" dirty="0"/>
              <a:t> НАН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</a:p>
          <a:p>
            <a:r>
              <a:rPr lang="ru-RU" dirty="0"/>
              <a:t>18.04.2022.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85000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E38D32-3A6C-47FF-B934-443D8322F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Поточна ситуація в середній освіті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09742C4-F49D-453D-96DD-EF60C0D4E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5242"/>
            <a:ext cx="10515600" cy="510203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spcAft>
                <a:spcPts val="700"/>
              </a:spcAft>
              <a:buNone/>
            </a:pPr>
            <a:r>
              <a:rPr lang="uk-UA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Дорослі повертаються до роботи, діти – поки що не можуть повернутися до навчання. </a:t>
            </a:r>
          </a:p>
          <a:p>
            <a:pPr marL="0" indent="0" algn="just">
              <a:lnSpc>
                <a:spcPct val="115000"/>
              </a:lnSpc>
              <a:spcAft>
                <a:spcPts val="700"/>
              </a:spcAft>
              <a:buNone/>
            </a:pPr>
            <a:r>
              <a:rPr lang="uk-UA" b="1" kern="10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Вимушені канікули. </a:t>
            </a:r>
            <a:r>
              <a:rPr lang="uk-UA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З </a:t>
            </a:r>
            <a:r>
              <a:rPr lang="en-US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14</a:t>
            </a:r>
            <a:r>
              <a:rPr lang="uk-UA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 березня – дистанційне навчання (</a:t>
            </a:r>
            <a:r>
              <a:rPr lang="ru-RU" b="1" kern="100" dirty="0" err="1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скорочена</a:t>
            </a:r>
            <a:r>
              <a:rPr lang="ru-RU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 </a:t>
            </a:r>
            <a:r>
              <a:rPr lang="ru-RU" b="1" kern="100" dirty="0" err="1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програма</a:t>
            </a:r>
            <a:r>
              <a:rPr lang="ru-RU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, </a:t>
            </a:r>
            <a:r>
              <a:rPr lang="ru-RU" b="1" kern="100" dirty="0" err="1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незвичне</a:t>
            </a:r>
            <a:r>
              <a:rPr lang="ru-RU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 </a:t>
            </a:r>
            <a:r>
              <a:rPr lang="ru-RU" b="1" kern="100" dirty="0" err="1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місце</a:t>
            </a:r>
            <a:r>
              <a:rPr lang="ru-RU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, без </a:t>
            </a:r>
            <a:r>
              <a:rPr lang="ru-RU" b="1" kern="100" dirty="0" err="1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підручників</a:t>
            </a:r>
            <a:r>
              <a:rPr lang="ru-RU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, </a:t>
            </a:r>
            <a:r>
              <a:rPr lang="ru-RU" b="1" kern="100" dirty="0" err="1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поганий</a:t>
            </a:r>
            <a:r>
              <a:rPr lang="ru-RU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 </a:t>
            </a:r>
            <a:r>
              <a:rPr lang="ru-RU" b="1" kern="100" dirty="0">
                <a:solidFill>
                  <a:srgbClr val="00000A"/>
                </a:solidFill>
                <a:ea typeface="SimSun" panose="02010600030101010101" pitchFamily="2" charset="-122"/>
                <a:cs typeface="Lucida Sans" panose="020B0602040502020204" pitchFamily="34" charset="0"/>
              </a:rPr>
              <a:t>доступ до </a:t>
            </a:r>
            <a:r>
              <a:rPr lang="ru-RU" b="1" kern="100" dirty="0" err="1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інтернету</a:t>
            </a:r>
            <a:r>
              <a:rPr lang="ru-RU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, сирени </a:t>
            </a:r>
            <a:r>
              <a:rPr lang="ru-RU" b="1" kern="100" dirty="0" err="1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повітряної</a:t>
            </a:r>
            <a:r>
              <a:rPr lang="ru-RU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 </a:t>
            </a:r>
            <a:r>
              <a:rPr lang="ru-RU" b="1" kern="100" dirty="0" err="1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тривоги</a:t>
            </a:r>
            <a:r>
              <a:rPr lang="ru-RU" b="1" kern="100" dirty="0">
                <a:solidFill>
                  <a:srgbClr val="00000A"/>
                </a:solidFill>
                <a:ea typeface="SimSun" panose="02010600030101010101" pitchFamily="2" charset="-122"/>
                <a:cs typeface="Lucida Sans" panose="020B0602040502020204" pitchFamily="34" charset="0"/>
              </a:rPr>
              <a:t>).</a:t>
            </a:r>
            <a:r>
              <a:rPr lang="ru-RU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 </a:t>
            </a:r>
            <a:endParaRPr lang="uk-UA" b="1" kern="100" dirty="0">
              <a:solidFill>
                <a:srgbClr val="00000A"/>
              </a:solidFill>
              <a:effectLst/>
              <a:ea typeface="SimSun" panose="02010600030101010101" pitchFamily="2" charset="-122"/>
              <a:cs typeface="Lucida Sans" panose="020B060204050202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700"/>
              </a:spcAft>
              <a:buNone/>
            </a:pPr>
            <a:r>
              <a:rPr lang="uk-UA" b="1" kern="100" dirty="0">
                <a:solidFill>
                  <a:srgbClr val="00000A"/>
                </a:solidFill>
                <a:effectLst/>
                <a:ea typeface="SimSun" panose="02010600030101010101" pitchFamily="2" charset="-122"/>
                <a:cs typeface="Lucida Sans" panose="020B0602040502020204" pitchFamily="34" charset="0"/>
              </a:rPr>
              <a:t>Приватні школи – відкрили доступ до матеріалів, але це корисно для малої частини учнів (високо мотивованої та організованої). </a:t>
            </a:r>
          </a:p>
          <a:p>
            <a:pPr marL="0" indent="0" algn="just">
              <a:lnSpc>
                <a:spcPct val="115000"/>
              </a:lnSpc>
              <a:spcAft>
                <a:spcPts val="700"/>
              </a:spcAft>
              <a:buNone/>
            </a:pPr>
            <a:r>
              <a:rPr lang="uk-UA" b="1" kern="100" dirty="0">
                <a:solidFill>
                  <a:srgbClr val="00000A"/>
                </a:solidFill>
                <a:ea typeface="SimSun" panose="02010600030101010101" pitchFamily="2" charset="-122"/>
                <a:cs typeface="Lucida Sans" panose="020B0602040502020204" pitchFamily="34" charset="0"/>
              </a:rPr>
              <a:t>Школи за кордоном – проблеми іншомовного середовища.</a:t>
            </a:r>
            <a:endParaRPr lang="uk-UA" b="1" kern="100" dirty="0">
              <a:solidFill>
                <a:srgbClr val="00000A"/>
              </a:solidFill>
              <a:effectLst/>
              <a:ea typeface="SimSun" panose="02010600030101010101" pitchFamily="2" charset="-122"/>
              <a:cs typeface="Lucida Sans" panose="020B06020405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53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D341F1-266C-4600-BBA6-94A96AEFE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Вимірювання якості освіти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B90DD9-EA36-46C5-BC9D-1CBFEDD0C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097"/>
            <a:ext cx="10515600" cy="4775866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3000" dirty="0"/>
              <a:t>Останнє об’єктивне вимірювання якості середньої освіти (PISA) – 2018 р. Вже тоді результати були не втішними для шкільної освіти, а ЗНО 2021-го року з математики, під час якого 31,1% учасників не подолали поріг “склав / не склав” засвідчило наявність проблем. PISA-2022, швидше за все, буде скасовано.</a:t>
            </a:r>
          </a:p>
          <a:p>
            <a:pPr algn="just"/>
            <a:r>
              <a:rPr lang="uk-UA" sz="3000" dirty="0"/>
              <a:t>Небезпека  відмови від об’єктивного оцінювання якості освіти посилюється. Зручно та спокусливо списати на війну не-проведення об’єктивних оцінювань, які могло б показати падіння якості освіти. Такий шлях вже намітився: ЗНО тимчасово відмінено, замість нього - НМТ (національний </a:t>
            </a:r>
            <a:r>
              <a:rPr lang="uk-UA" sz="3000" dirty="0" err="1"/>
              <a:t>мультипредметний</a:t>
            </a:r>
            <a:r>
              <a:rPr lang="uk-UA" sz="3000" dirty="0"/>
              <a:t> тест).</a:t>
            </a:r>
          </a:p>
        </p:txBody>
      </p:sp>
    </p:spTree>
    <p:extLst>
      <p:ext uri="{BB962C8B-B14F-4D97-AF65-F5344CB8AC3E}">
        <p14:creationId xmlns:p14="http://schemas.microsoft.com/office/powerpoint/2010/main" val="122681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D341F1-266C-4600-BBA6-94A96AEFE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Демографічний вимір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B90DD9-EA36-46C5-BC9D-1CBFEDD0C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097"/>
            <a:ext cx="10515600" cy="50917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3000" dirty="0"/>
              <a:t>Більшу частину тих, хто виїхали за кордон, складають сім’ї з дітьми – здобувачами освіти. За даними дослідження  </a:t>
            </a:r>
            <a:r>
              <a:rPr lang="en-US" sz="3000" dirty="0" err="1"/>
              <a:t>InfoSapiens</a:t>
            </a:r>
            <a:r>
              <a:rPr lang="uk-UA" sz="3000" dirty="0"/>
              <a:t> (березень 2022), 12% українців, що виїхали за кордон, хотіли або планували там залишитись. Але – європейські країни ввели в дію юридичну процедуру тимчасового захисту для громадян України, який дає право на </a:t>
            </a:r>
            <a:r>
              <a:rPr lang="uk-UA" sz="3000" i="1" dirty="0"/>
              <a:t>роботу дорослим </a:t>
            </a:r>
            <a:r>
              <a:rPr lang="uk-UA" sz="3000" dirty="0"/>
              <a:t>та </a:t>
            </a:r>
            <a:r>
              <a:rPr lang="uk-UA" sz="3000" i="1" dirty="0"/>
              <a:t>навчання дітям</a:t>
            </a:r>
            <a:r>
              <a:rPr lang="uk-UA" sz="3000" dirty="0"/>
              <a:t>. </a:t>
            </a:r>
          </a:p>
          <a:p>
            <a:pPr algn="just"/>
            <a:r>
              <a:rPr lang="uk-UA" sz="3000" dirty="0"/>
              <a:t>Частина здобувачів освіти </a:t>
            </a:r>
            <a:r>
              <a:rPr lang="uk-UA" sz="3000" i="1" dirty="0"/>
              <a:t>не повернеться </a:t>
            </a:r>
            <a:r>
              <a:rPr lang="uk-UA" sz="3000" dirty="0"/>
              <a:t>в країну. Особливо це стосується дітей дошкільного та молодшого шкільного віку та, з іншого боку, більш старших дітей, орієнтованих на вступ до ЗВО інших країн. </a:t>
            </a:r>
          </a:p>
          <a:p>
            <a:pPr algn="just"/>
            <a:r>
              <a:rPr lang="uk-UA" sz="3000" dirty="0"/>
              <a:t>З потенційних абітурієнтів </a:t>
            </a:r>
            <a:r>
              <a:rPr lang="uk-UA" sz="3000" i="1" dirty="0"/>
              <a:t>в західних країнах залишаться найбільш талановиті та мотивовані</a:t>
            </a:r>
            <a:r>
              <a:rPr lang="uk-UA" sz="3000" dirty="0"/>
              <a:t>, проблема «відтоку </a:t>
            </a:r>
            <a:r>
              <a:rPr lang="uk-UA" sz="3000" dirty="0" err="1"/>
              <a:t>мізків</a:t>
            </a:r>
            <a:r>
              <a:rPr lang="uk-UA" sz="3000" dirty="0"/>
              <a:t>» може ще більше загостритися. </a:t>
            </a:r>
          </a:p>
        </p:txBody>
      </p:sp>
    </p:spTree>
    <p:extLst>
      <p:ext uri="{BB962C8B-B14F-4D97-AF65-F5344CB8AC3E}">
        <p14:creationId xmlns:p14="http://schemas.microsoft.com/office/powerpoint/2010/main" val="1874034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571D5A-808D-49CC-8C64-EC2CAA9A0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Індивідуальна освітня траєкторія та тіньовий ринок освіти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83A353-4276-49BC-8882-F4AFCEC81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sz="3000" dirty="0"/>
              <a:t>Вже у 2018 р. 52% тих, хто особисто або чиї діти здавали ЗНО, користувалися послугами репетиторів (дані Рейтингу). </a:t>
            </a:r>
          </a:p>
          <a:p>
            <a:pPr algn="just"/>
            <a:r>
              <a:rPr lang="uk-UA" sz="3000" dirty="0"/>
              <a:t>Поширеною є ситуація, коли діти ходять до державної школи, а в другу половину дня займаються з репетиторами, тобто, власне, отримують приватну освіту за індивідуальним планом. </a:t>
            </a:r>
          </a:p>
          <a:p>
            <a:pPr algn="just"/>
            <a:r>
              <a:rPr lang="uk-UA" sz="3000" dirty="0"/>
              <a:t>Сьогодні освітній процес відбувається не в повному обсязі, водночас держава скорочує видатки на освіту, а тому репетиторські послуги й далі матимуть попит, проте їхню належну якість буде важко забезпечити. </a:t>
            </a:r>
          </a:p>
        </p:txBody>
      </p:sp>
    </p:spTree>
    <p:extLst>
      <p:ext uri="{BB962C8B-B14F-4D97-AF65-F5344CB8AC3E}">
        <p14:creationId xmlns:p14="http://schemas.microsoft.com/office/powerpoint/2010/main" val="2456628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AF61EF-B530-4DA6-A154-0084D1E57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приватної</a:t>
            </a:r>
            <a:r>
              <a:rPr lang="ru-RU" dirty="0"/>
              <a:t> </a:t>
            </a:r>
            <a:r>
              <a:rPr lang="ru-RU" dirty="0" err="1"/>
              <a:t>дистанційної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DC97985E-2BEE-49BD-93C7-7E734DFC2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/>
          </a:bodyPr>
          <a:lstStyle/>
          <a:p>
            <a:pPr algn="just"/>
            <a:r>
              <a:rPr lang="uk-UA" sz="3000" dirty="0"/>
              <a:t>В період карантину зріс запит на продуману та якісну дистанційну освіту, що зумовило сплеск пропозиції такого формату у приватному секторі. Для сімей, незадоволених якістю навчання у державних закладах та ціною — у приватних, приватна дистанційна освіта могла стати прийнятним компромісним варіантом. </a:t>
            </a:r>
          </a:p>
          <a:p>
            <a:pPr algn="just"/>
            <a:r>
              <a:rPr lang="uk-UA" sz="3000" dirty="0"/>
              <a:t>В умовах війни та скорочення видатків держави на освіту, попит на такий формат ще більше зростатиме. Але цей попит від початку обмежений відносно </a:t>
            </a:r>
            <a:r>
              <a:rPr lang="uk-UA" sz="3000" i="1" dirty="0"/>
              <a:t>невеликим прошарком сімей</a:t>
            </a:r>
            <a:r>
              <a:rPr lang="uk-UA" sz="3000" dirty="0"/>
              <a:t>, які орієнтовані на самостійне вирішення питання освіти дітей, не покладаючись у цьому на державу. </a:t>
            </a:r>
          </a:p>
        </p:txBody>
      </p:sp>
    </p:spTree>
    <p:extLst>
      <p:ext uri="{BB962C8B-B14F-4D97-AF65-F5344CB8AC3E}">
        <p14:creationId xmlns:p14="http://schemas.microsoft.com/office/powerpoint/2010/main" val="4166867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D03F0D-A2C7-4233-A4A4-7B8FF8F3C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Фінансові виміри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967B810-AF88-4164-90F5-618AB5029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4839"/>
            <a:ext cx="10515600" cy="4702124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Попри </a:t>
            </a:r>
            <a:r>
              <a:rPr lang="uk-UA" dirty="0"/>
              <a:t>пануюче уявлення про недофінансування освіти, велике дослідження Світового банку (2019 р.) свідчить, що в Україні на освіту виділяються </a:t>
            </a:r>
            <a:r>
              <a:rPr lang="uk-UA" i="1" dirty="0"/>
              <a:t>значні кошти, але неефективно</a:t>
            </a:r>
            <a:r>
              <a:rPr lang="uk-UA" dirty="0"/>
              <a:t>. Україна витрачає на освіту більший % ВВП, ніж більшість країн ЄС та OECD.</a:t>
            </a:r>
          </a:p>
          <a:p>
            <a:pPr algn="just"/>
            <a:r>
              <a:rPr lang="uk-UA" dirty="0"/>
              <a:t>Під час війни видатки на освіту дійсно суттєво скоротили: бюджет МОН зменшено на 14,8 млрд грн. (10,8 млрд з цієї суми призначались на освітню субвенцію для місцевих бюджетів), більше скорочення – тільки у </a:t>
            </a:r>
            <a:r>
              <a:rPr lang="uk-UA" dirty="0" err="1"/>
              <a:t>Мінсоцполітики</a:t>
            </a:r>
            <a:r>
              <a:rPr lang="uk-UA" dirty="0"/>
              <a:t> (32,1 млрд грн.). </a:t>
            </a:r>
          </a:p>
          <a:p>
            <a:pPr algn="just"/>
            <a:r>
              <a:rPr lang="uk-UA" dirty="0"/>
              <a:t>На жаль, в довгостроковій перспективі скорочення видатків на освіту матиме невтішні наслідки. </a:t>
            </a:r>
          </a:p>
        </p:txBody>
      </p:sp>
    </p:spTree>
    <p:extLst>
      <p:ext uri="{BB962C8B-B14F-4D97-AF65-F5344CB8AC3E}">
        <p14:creationId xmlns:p14="http://schemas.microsoft.com/office/powerpoint/2010/main" val="1634825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8D68EC-4908-4A59-8307-F12BC21A5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Освіта</a:t>
            </a:r>
            <a:r>
              <a:rPr lang="ru-RU" dirty="0"/>
              <a:t> 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отримувачів</a:t>
            </a:r>
            <a:r>
              <a:rPr lang="ru-RU" dirty="0"/>
              <a:t>.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5A0CC55-5047-40A2-9BFB-D52F86745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4335"/>
            <a:ext cx="10515600" cy="4988540"/>
          </a:xfrm>
        </p:spPr>
        <p:txBody>
          <a:bodyPr>
            <a:normAutofit fontScale="92500"/>
          </a:bodyPr>
          <a:lstStyle/>
          <a:p>
            <a:pPr algn="just"/>
            <a:r>
              <a:rPr lang="uk-UA" sz="3000" dirty="0"/>
              <a:t>Під час пандемії  було проведено два цікаві дослідження, спрямовані безпосередньо на українських школярів: порівняльне дослідження українських та польських учнів та дослідження про вплив пандемії на повсякденні практики дітей. </a:t>
            </a:r>
          </a:p>
          <a:p>
            <a:pPr algn="just"/>
            <a:r>
              <a:rPr lang="uk-UA" sz="3000" dirty="0"/>
              <a:t>Для більшості українських школярів досвід вимушеного дистанційного навчання, попри деякі неочікувані бонуси, виявився скоріше негативним. Справа не тільки в недоотриманні формальних знань, а у </a:t>
            </a:r>
            <a:r>
              <a:rPr lang="uk-UA" sz="3000" i="1" dirty="0"/>
              <a:t>втраті мотивації до навчання </a:t>
            </a:r>
            <a:r>
              <a:rPr lang="uk-UA" sz="3000" dirty="0"/>
              <a:t>та </a:t>
            </a:r>
            <a:r>
              <a:rPr lang="uk-UA" sz="3000" i="1" dirty="0"/>
              <a:t>засвоєнні практик імітації </a:t>
            </a:r>
            <a:r>
              <a:rPr lang="uk-UA" sz="3000" dirty="0"/>
              <a:t>з боку всіх учасників процесу. </a:t>
            </a:r>
          </a:p>
          <a:p>
            <a:pPr algn="just"/>
            <a:r>
              <a:rPr lang="uk-UA" sz="3000" dirty="0"/>
              <a:t>Сьогодні зарано казати про дослідження дітей та підлітків, втім, потрібно пам’ятати, що освітня сфера має брати до уваги не тільки громадську думку дорослих, а й думку та почуття дітей. </a:t>
            </a:r>
          </a:p>
        </p:txBody>
      </p:sp>
    </p:spTree>
    <p:extLst>
      <p:ext uri="{BB962C8B-B14F-4D97-AF65-F5344CB8AC3E}">
        <p14:creationId xmlns:p14="http://schemas.microsoft.com/office/powerpoint/2010/main" val="146245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0144E8-A464-481E-9533-EF4874B28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CF63160-4344-4659-B09A-9BD632CA7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000" i="1" dirty="0"/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39604032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741</Words>
  <Application>Microsoft Office PowerPoint</Application>
  <PresentationFormat>Широкий екран</PresentationFormat>
  <Paragraphs>32</Paragraphs>
  <Slides>9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ОСВІТА ПІД ЧАС ВІЙНИ: НЕВІДОМІСТЬ ТА НОВІ МОЖЛИВОСТІ</vt:lpstr>
      <vt:lpstr>Поточна ситуація в середній освіті</vt:lpstr>
      <vt:lpstr>Вимірювання якості освіти</vt:lpstr>
      <vt:lpstr>Демографічний вимір</vt:lpstr>
      <vt:lpstr>Індивідуальна освітня траєкторія та тіньовий ринок освіти</vt:lpstr>
      <vt:lpstr>Нові можливості приватної дистанційної освіти </vt:lpstr>
      <vt:lpstr>Фінансові виміри</vt:lpstr>
      <vt:lpstr>Освіта з точки зору її отримувачів.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Дослідження стосунків у подружніх парах</dc:title>
  <dc:creator>Svitlana Shevchenko</dc:creator>
  <cp:lastModifiedBy>Svitlana Shevchenko</cp:lastModifiedBy>
  <cp:revision>31</cp:revision>
  <dcterms:created xsi:type="dcterms:W3CDTF">2021-11-08T21:36:14Z</dcterms:created>
  <dcterms:modified xsi:type="dcterms:W3CDTF">2022-04-25T05:45:41Z</dcterms:modified>
</cp:coreProperties>
</file>