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8"/>
  </p:notesMasterIdLst>
  <p:sldIdLst>
    <p:sldId id="256" r:id="rId2"/>
    <p:sldId id="300" r:id="rId3"/>
    <p:sldId id="258" r:id="rId4"/>
    <p:sldId id="299" r:id="rId5"/>
    <p:sldId id="298" r:id="rId6"/>
    <p:sldId id="297" r:id="rId7"/>
    <p:sldId id="260" r:id="rId8"/>
    <p:sldId id="294" r:id="rId9"/>
    <p:sldId id="261" r:id="rId10"/>
    <p:sldId id="263" r:id="rId11"/>
    <p:sldId id="301" r:id="rId12"/>
    <p:sldId id="264" r:id="rId13"/>
    <p:sldId id="265" r:id="rId14"/>
    <p:sldId id="266" r:id="rId15"/>
    <p:sldId id="267" r:id="rId16"/>
    <p:sldId id="295" r:id="rId1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8AB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2807DF0-08CA-46C7-9AEF-349E4AA6FBE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2969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970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0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970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970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70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/>
              <a:t>Образец подзаголовка</a:t>
            </a:r>
          </a:p>
        </p:txBody>
      </p:sp>
      <p:sp>
        <p:nvSpPr>
          <p:cNvPr id="2971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2971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uk-UA"/>
          </a:p>
        </p:txBody>
      </p:sp>
      <p:sp>
        <p:nvSpPr>
          <p:cNvPr id="2971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37D9E8D-62DD-4DF3-826C-D5DEA0B444C2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EC820-4E53-430D-B21B-2C2850E0D103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F57D9-75EF-4004-9D69-3910AB719DD1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06013-D4EE-4FED-AD07-E556A5035291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AD4A0-444D-4F37-8CF7-FEE7AB3E63E3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834A9-EC6D-4A07-9DC2-5DDD0E57141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28BF0-A8BF-484A-B6D6-5CE76E68FF2F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CCD93-E508-42C3-9AB6-BF379D7BCA48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3D6E5-7526-436F-A671-800CC1153378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FD2EB-BB62-44C5-93CF-09433514D895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12C76-47FB-422A-AE04-02D0811F586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заголовка</a:t>
            </a:r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/>
              <a:t>Образец текста</a:t>
            </a:r>
          </a:p>
          <a:p>
            <a:pPr lvl="1"/>
            <a:r>
              <a:rPr lang="uk-UA"/>
              <a:t>Второй уровень</a:t>
            </a:r>
          </a:p>
          <a:p>
            <a:pPr lvl="2"/>
            <a:r>
              <a:rPr lang="uk-UA"/>
              <a:t>Третий уровень</a:t>
            </a:r>
          </a:p>
          <a:p>
            <a:pPr lvl="3"/>
            <a:r>
              <a:rPr lang="uk-UA"/>
              <a:t>Четвертый уровень</a:t>
            </a:r>
          </a:p>
          <a:p>
            <a:pPr lvl="4"/>
            <a:r>
              <a:rPr lang="uk-UA"/>
              <a:t>Пятый уровень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uk-UA"/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5688D6-318A-49C0-BDCE-6084FDB13B55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404813"/>
            <a:ext cx="7815292" cy="1052512"/>
          </a:xfrm>
        </p:spPr>
        <p:txBody>
          <a:bodyPr/>
          <a:lstStyle/>
          <a:p>
            <a:br>
              <a:rPr lang="uk-UA" sz="4000" dirty="0"/>
            </a:br>
            <a:r>
              <a:rPr lang="uk-UA" sz="4000" dirty="0"/>
              <a:t> </a:t>
            </a:r>
            <a:r>
              <a:rPr lang="uk-UA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Хімічні властивості кислот</a:t>
            </a:r>
          </a:p>
        </p:txBody>
      </p:sp>
      <p:pic>
        <p:nvPicPr>
          <p:cNvPr id="2054" name="Picture 4" descr="chemist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0" y="1412875"/>
            <a:ext cx="48990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  <p:sndAc>
      <p:stSnd>
        <p:snd r:embed="rId2" name="push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205038"/>
            <a:ext cx="8640763" cy="2016125"/>
          </a:xfrm>
        </p:spPr>
        <p:txBody>
          <a:bodyPr/>
          <a:lstStyle/>
          <a:p>
            <a:r>
              <a:rPr lang="ru-RU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Кислота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метал</a:t>
            </a:r>
            <a:r>
              <a:rPr lang="ru-RU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сіль</a:t>
            </a:r>
            <a:r>
              <a:rPr lang="ru-RU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водень</a:t>
            </a:r>
            <a:endParaRPr lang="ru-RU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Ряд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напруги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Li K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 Na Mg Al Zn Fe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28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Hg Ag Pt Au</a:t>
            </a:r>
            <a:endParaRPr lang="ru-RU" sz="2800" b="1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9388" y="4221163"/>
            <a:ext cx="8713787" cy="396875"/>
            <a:chOff x="113" y="2478"/>
            <a:chExt cx="5489" cy="250"/>
          </a:xfrm>
        </p:grpSpPr>
        <p:sp>
          <p:nvSpPr>
            <p:cNvPr id="34821" name="Line 4"/>
            <p:cNvSpPr>
              <a:spLocks noChangeShapeType="1"/>
            </p:cNvSpPr>
            <p:nvPr/>
          </p:nvSpPr>
          <p:spPr bwMode="auto">
            <a:xfrm>
              <a:off x="113" y="2704"/>
              <a:ext cx="54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22" name="Text Box 5"/>
            <p:cNvSpPr txBox="1">
              <a:spLocks noChangeArrowheads="1"/>
            </p:cNvSpPr>
            <p:nvPr/>
          </p:nvSpPr>
          <p:spPr bwMode="auto">
            <a:xfrm>
              <a:off x="204" y="2478"/>
              <a:ext cx="5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Активність</a:t>
              </a:r>
              <a:r>
                <a:rPr lang="ru-RU" sz="20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металів</a:t>
              </a:r>
              <a:r>
                <a:rPr lang="ru-RU" sz="20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зменшується</a:t>
              </a:r>
              <a:endParaRPr lang="ru-RU" sz="2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825" name="Rectangle 2"/>
          <p:cNvSpPr>
            <a:spLocks noChangeArrowheads="1"/>
          </p:cNvSpPr>
          <p:nvPr/>
        </p:nvSpPr>
        <p:spPr bwMode="auto">
          <a:xfrm>
            <a:off x="1403350" y="765175"/>
            <a:ext cx="73628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кислот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CC44756A-2FC0-4D7A-9833-688594ED5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127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3" name="WordArt 6">
            <a:extLst>
              <a:ext uri="{FF2B5EF4-FFF2-40B4-BE49-F238E27FC236}">
                <a16:creationId xmlns:a16="http://schemas.microsoft.com/office/drawing/2014/main" id="{6D8ACC55-BC97-401A-AFA6-AE42E9C118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19250" y="404664"/>
            <a:ext cx="6048375" cy="908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uk-UA" sz="3600" b="1" kern="10" dirty="0">
                <a:solidFill>
                  <a:srgbClr val="99003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Хімічні властивості кислот:</a:t>
            </a:r>
            <a:endParaRPr lang="ru-UA" sz="3600" b="1" kern="10" dirty="0">
              <a:solidFill>
                <a:srgbClr val="990033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A739E603-F852-4680-B839-B4557A7D5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08275"/>
            <a:ext cx="698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2400" b="1" i="1">
                <a:latin typeface="Arial" panose="020B0604020202020204" pitchFamily="34" charset="0"/>
              </a:rPr>
              <a:t>  </a:t>
            </a:r>
            <a:r>
              <a:rPr lang="ru-RU" altLang="uk-UA" sz="2400" b="1" i="1">
                <a:latin typeface="Arial" panose="020B0604020202020204" pitchFamily="34" charset="0"/>
              </a:rPr>
              <a:t>    Взаємодія з металами: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uk-UA" sz="2000" b="1">
              <a:latin typeface="Arial" panose="020B0604020202020204" pitchFamily="34" charset="0"/>
            </a:endParaRP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DC16AFAC-C443-4D8A-9E62-C284CF13B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3089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37FC0CCB-8B21-40CA-AABA-EA643170E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57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2400" b="1" dirty="0">
                <a:solidFill>
                  <a:schemeClr val="tx2"/>
                </a:solidFill>
                <a:latin typeface="Arial" panose="020B0604020202020204" pitchFamily="34" charset="0"/>
              </a:rPr>
              <a:t> H</a:t>
            </a:r>
            <a:r>
              <a:rPr lang="en-US" altLang="uk-UA" sz="2400" b="1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lang="en-US" altLang="uk-UA" sz="2400" b="1" dirty="0">
                <a:solidFill>
                  <a:schemeClr val="tx2"/>
                </a:solidFill>
                <a:latin typeface="Arial" panose="020B0604020202020204" pitchFamily="34" charset="0"/>
              </a:rPr>
              <a:t>SO</a:t>
            </a:r>
            <a:r>
              <a:rPr lang="en-US" altLang="uk-UA" sz="1600" b="1" dirty="0">
                <a:solidFill>
                  <a:schemeClr val="tx2"/>
                </a:solidFill>
                <a:latin typeface="Arial" panose="020B0604020202020204" pitchFamily="34" charset="0"/>
              </a:rPr>
              <a:t>4</a:t>
            </a:r>
            <a:r>
              <a:rPr lang="en-US" altLang="uk-UA" sz="2400" b="1" dirty="0">
                <a:solidFill>
                  <a:schemeClr val="tx2"/>
                </a:solidFill>
                <a:latin typeface="Arial" panose="020B0604020202020204" pitchFamily="34" charset="0"/>
              </a:rPr>
              <a:t> + Zn </a:t>
            </a:r>
            <a:r>
              <a:rPr lang="en-US" altLang="uk-UA" sz="2400" b="1" dirty="0">
                <a:latin typeface="Arial" panose="020B0604020202020204" pitchFamily="34" charset="0"/>
              </a:rPr>
              <a:t>= </a:t>
            </a:r>
            <a:endParaRPr lang="ru-RU" altLang="uk-UA" sz="2400" b="1" dirty="0">
              <a:latin typeface="Arial" panose="020B0604020202020204" pitchFamily="34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3DEFD5F4-3E94-4C10-9DC4-F44090280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357563"/>
            <a:ext cx="215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2400" b="1">
                <a:solidFill>
                  <a:srgbClr val="002060"/>
                </a:solidFill>
                <a:latin typeface="Arial" panose="020B0604020202020204" pitchFamily="34" charset="0"/>
              </a:rPr>
              <a:t>ZnSO</a:t>
            </a:r>
            <a:r>
              <a:rPr lang="en-US" altLang="uk-UA" sz="2400" b="1" baseline="-25000">
                <a:solidFill>
                  <a:srgbClr val="002060"/>
                </a:solidFill>
                <a:latin typeface="Arial" panose="020B0604020202020204" pitchFamily="34" charset="0"/>
              </a:rPr>
              <a:t>4 </a:t>
            </a:r>
            <a:r>
              <a:rPr lang="en-US" altLang="uk-UA" sz="2400" b="1">
                <a:solidFill>
                  <a:srgbClr val="002060"/>
                </a:solidFill>
                <a:latin typeface="Arial" panose="020B0604020202020204" pitchFamily="34" charset="0"/>
              </a:rPr>
              <a:t>+ H</a:t>
            </a:r>
            <a:r>
              <a:rPr lang="en-US" altLang="uk-UA" sz="2400" b="1" baseline="-2500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ru-RU" altLang="uk-UA" sz="2400" b="1" baseline="-250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19">
            <a:extLst>
              <a:ext uri="{FF2B5EF4-FFF2-40B4-BE49-F238E27FC236}">
                <a16:creationId xmlns:a16="http://schemas.microsoft.com/office/drawing/2014/main" id="{CA3977ED-E8CF-45DB-B5A2-677A6C2BEB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7538" y="34290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C4226279-065C-4109-BAF7-30E3D625C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8608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2400" b="1" dirty="0">
                <a:solidFill>
                  <a:schemeClr val="tx2"/>
                </a:solidFill>
                <a:latin typeface="Arial" panose="020B0604020202020204" pitchFamily="34" charset="0"/>
              </a:rPr>
              <a:t>HCL + Cu </a:t>
            </a:r>
            <a:r>
              <a:rPr lang="en-US" altLang="uk-UA" sz="2400" b="1" dirty="0">
                <a:latin typeface="Arial" panose="020B0604020202020204" pitchFamily="34" charset="0"/>
              </a:rPr>
              <a:t>=</a:t>
            </a:r>
            <a:endParaRPr lang="ru-RU" altLang="uk-UA" sz="2400" b="1" dirty="0">
              <a:latin typeface="Arial" panose="020B0604020202020204" pitchFamily="34" charset="0"/>
            </a:endParaRPr>
          </a:p>
        </p:txBody>
      </p:sp>
      <p:sp>
        <p:nvSpPr>
          <p:cNvPr id="10" name="Line 21">
            <a:extLst>
              <a:ext uri="{FF2B5EF4-FFF2-40B4-BE49-F238E27FC236}">
                <a16:creationId xmlns:a16="http://schemas.microsoft.com/office/drawing/2014/main" id="{7A4C24E6-E8B4-4A4E-A551-D71A6F21DE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4005263"/>
            <a:ext cx="1428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1" name="Text Box 32">
            <a:extLst>
              <a:ext uri="{FF2B5EF4-FFF2-40B4-BE49-F238E27FC236}">
                <a16:creationId xmlns:a16="http://schemas.microsoft.com/office/drawing/2014/main" id="{50BB7970-D98C-4C80-B75C-816AC8C28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365625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solidFill>
                  <a:schemeClr val="tx2"/>
                </a:solidFill>
                <a:latin typeface="Arial" panose="020B0604020202020204" pitchFamily="34" charset="0"/>
              </a:rPr>
              <a:t>   </a:t>
            </a:r>
            <a:r>
              <a:rPr lang="en-US" altLang="uk-UA" sz="2400" b="1" dirty="0">
                <a:solidFill>
                  <a:schemeClr val="tx2"/>
                </a:solidFill>
                <a:latin typeface="Arial" panose="020B0604020202020204" pitchFamily="34" charset="0"/>
              </a:rPr>
              <a:t>H</a:t>
            </a:r>
            <a:r>
              <a:rPr lang="en-US" altLang="uk-UA" sz="2400" b="1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lang="en-US" altLang="uk-UA" sz="2400" b="1" dirty="0">
                <a:solidFill>
                  <a:schemeClr val="tx2"/>
                </a:solidFill>
                <a:latin typeface="Arial" panose="020B0604020202020204" pitchFamily="34" charset="0"/>
              </a:rPr>
              <a:t>S + Mg </a:t>
            </a:r>
            <a:r>
              <a:rPr lang="en-US" altLang="uk-UA" sz="2400" dirty="0">
                <a:latin typeface="Arial" panose="020B0604020202020204" pitchFamily="34" charset="0"/>
              </a:rPr>
              <a:t>=</a:t>
            </a:r>
            <a:endParaRPr lang="ru-RU" altLang="uk-UA" sz="2400" dirty="0">
              <a:latin typeface="Arial" panose="020B0604020202020204" pitchFamily="34" charset="0"/>
            </a:endParaRPr>
          </a:p>
        </p:txBody>
      </p:sp>
      <p:sp>
        <p:nvSpPr>
          <p:cNvPr id="12" name="Text Box 33">
            <a:extLst>
              <a:ext uri="{FF2B5EF4-FFF2-40B4-BE49-F238E27FC236}">
                <a16:creationId xmlns:a16="http://schemas.microsoft.com/office/drawing/2014/main" id="{0899A40A-3888-46A4-AFB7-C36B0101E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292600"/>
            <a:ext cx="280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2400" b="1">
                <a:solidFill>
                  <a:srgbClr val="002060"/>
                </a:solidFill>
                <a:latin typeface="Arial" panose="020B0604020202020204" pitchFamily="34" charset="0"/>
              </a:rPr>
              <a:t>MgS</a:t>
            </a:r>
            <a:r>
              <a:rPr lang="uk-UA" altLang="uk-UA" sz="2400" b="1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r>
              <a:rPr lang="en-US" altLang="uk-UA" sz="2400" b="1">
                <a:solidFill>
                  <a:srgbClr val="002060"/>
                </a:solidFill>
                <a:latin typeface="Arial" panose="020B0604020202020204" pitchFamily="34" charset="0"/>
              </a:rPr>
              <a:t>+</a:t>
            </a:r>
            <a:r>
              <a:rPr lang="uk-UA" altLang="uk-UA" sz="2400" b="1">
                <a:solidFill>
                  <a:srgbClr val="002060"/>
                </a:solidFill>
                <a:latin typeface="Arial" panose="020B0604020202020204" pitchFamily="34" charset="0"/>
              </a:rPr>
              <a:t>   </a:t>
            </a:r>
            <a:r>
              <a:rPr lang="en-US" altLang="uk-UA" sz="2400" b="1">
                <a:solidFill>
                  <a:srgbClr val="002060"/>
                </a:solidFill>
                <a:latin typeface="Arial" panose="020B0604020202020204" pitchFamily="34" charset="0"/>
              </a:rPr>
              <a:t> H</a:t>
            </a:r>
            <a:r>
              <a:rPr lang="en-US" altLang="uk-UA" sz="2400" b="1" baseline="-2500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ru-RU" altLang="uk-UA" sz="24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34">
            <a:extLst>
              <a:ext uri="{FF2B5EF4-FFF2-40B4-BE49-F238E27FC236}">
                <a16:creationId xmlns:a16="http://schemas.microsoft.com/office/drawing/2014/main" id="{ACE02445-4899-462F-9FFF-7C9A8ED3A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13325"/>
            <a:ext cx="2490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400" b="1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uk-UA" sz="2400" b="1" dirty="0">
                <a:solidFill>
                  <a:schemeClr val="tx2"/>
                </a:solidFill>
                <a:latin typeface="Arial" panose="020B0604020202020204" pitchFamily="34" charset="0"/>
              </a:rPr>
              <a:t>H</a:t>
            </a:r>
            <a:r>
              <a:rPr lang="en-US" altLang="uk-UA" sz="2400" b="1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lang="en-US" altLang="uk-UA" sz="2400" b="1" dirty="0">
                <a:solidFill>
                  <a:schemeClr val="tx2"/>
                </a:solidFill>
                <a:latin typeface="Arial" panose="020B0604020202020204" pitchFamily="34" charset="0"/>
              </a:rPr>
              <a:t>SO</a:t>
            </a:r>
            <a:r>
              <a:rPr lang="en-US" altLang="uk-UA" sz="2400" b="1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4</a:t>
            </a:r>
            <a:r>
              <a:rPr lang="en-US" altLang="uk-UA" sz="2400" b="1" dirty="0">
                <a:solidFill>
                  <a:schemeClr val="tx2"/>
                </a:solidFill>
                <a:latin typeface="Arial" panose="020B0604020202020204" pitchFamily="34" charset="0"/>
              </a:rPr>
              <a:t> + </a:t>
            </a:r>
            <a:r>
              <a:rPr lang="uk-UA" altLang="uk-UA" sz="2400" b="1" dirty="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lang="en-US" altLang="uk-UA" sz="2400" b="1" dirty="0">
                <a:solidFill>
                  <a:schemeClr val="tx2"/>
                </a:solidFill>
                <a:latin typeface="Arial" panose="020B0604020202020204" pitchFamily="34" charset="0"/>
              </a:rPr>
              <a:t>Na </a:t>
            </a:r>
            <a:r>
              <a:rPr lang="en-US" altLang="uk-UA" sz="2400" dirty="0">
                <a:latin typeface="Arial" panose="020B0604020202020204" pitchFamily="34" charset="0"/>
              </a:rPr>
              <a:t>=</a:t>
            </a:r>
            <a:endParaRPr lang="ru-RU" altLang="uk-UA" sz="2400" dirty="0">
              <a:latin typeface="Arial" panose="020B0604020202020204" pitchFamily="34" charset="0"/>
            </a:endParaRP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7728D477-4447-40A5-AE34-A37639A65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876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2400">
              <a:latin typeface="Arial" panose="020B0604020202020204" pitchFamily="34" charset="0"/>
            </a:endParaRPr>
          </a:p>
        </p:txBody>
      </p:sp>
      <p:sp>
        <p:nvSpPr>
          <p:cNvPr id="15" name="Text Box 36">
            <a:extLst>
              <a:ext uri="{FF2B5EF4-FFF2-40B4-BE49-F238E27FC236}">
                <a16:creationId xmlns:a16="http://schemas.microsoft.com/office/drawing/2014/main" id="{511DA915-6190-4E86-9355-91B9DAF0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361" y="4998243"/>
            <a:ext cx="19094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uk-UA" sz="2400" b="1" dirty="0">
                <a:solidFill>
                  <a:srgbClr val="002060"/>
                </a:solidFill>
                <a:latin typeface="Arial" panose="020B0604020202020204" pitchFamily="34" charset="0"/>
              </a:rPr>
              <a:t>Na</a:t>
            </a:r>
            <a:r>
              <a:rPr lang="en-US" altLang="uk-UA" sz="1600" b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en-US" altLang="uk-UA" sz="2400" b="1" dirty="0">
                <a:solidFill>
                  <a:srgbClr val="002060"/>
                </a:solidFill>
                <a:latin typeface="Arial" panose="020B0604020202020204" pitchFamily="34" charset="0"/>
              </a:rPr>
              <a:t>SO</a:t>
            </a:r>
            <a:r>
              <a:rPr lang="en-US" altLang="uk-UA" sz="2400" b="1" baseline="-25000" dirty="0">
                <a:solidFill>
                  <a:srgbClr val="002060"/>
                </a:solidFill>
                <a:latin typeface="Arial" panose="020B0604020202020204" pitchFamily="34" charset="0"/>
              </a:rPr>
              <a:t>4 </a:t>
            </a:r>
            <a:r>
              <a:rPr lang="en-US" altLang="uk-UA" sz="2400" b="1" dirty="0">
                <a:solidFill>
                  <a:srgbClr val="002060"/>
                </a:solidFill>
                <a:latin typeface="Arial" panose="020B0604020202020204" pitchFamily="34" charset="0"/>
              </a:rPr>
              <a:t>+ H</a:t>
            </a:r>
            <a:r>
              <a:rPr lang="en-US" altLang="uk-UA" sz="2400" b="1" baseline="-25000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ru-RU" altLang="uk-UA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40">
            <a:extLst>
              <a:ext uri="{FF2B5EF4-FFF2-40B4-BE49-F238E27FC236}">
                <a16:creationId xmlns:a16="http://schemas.microsoft.com/office/drawing/2014/main" id="{1C08C2D3-53FF-4B3B-8C0C-20F7FEDD5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292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1800">
              <a:latin typeface="Arial" panose="020B0604020202020204" pitchFamily="34" charset="0"/>
            </a:endParaRPr>
          </a:p>
        </p:txBody>
      </p:sp>
      <p:sp>
        <p:nvSpPr>
          <p:cNvPr id="17" name="Text Box 41">
            <a:extLst>
              <a:ext uri="{FF2B5EF4-FFF2-40B4-BE49-F238E27FC236}">
                <a16:creationId xmlns:a16="http://schemas.microsoft.com/office/drawing/2014/main" id="{22DBFCDE-0210-4352-AA8D-F7977380D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3716338"/>
            <a:ext cx="14815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1400" dirty="0">
                <a:latin typeface="Arial" panose="020B0604020202020204" pitchFamily="34" charset="0"/>
              </a:rPr>
              <a:t>(цинк сульфат )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F595DF17-0D55-42E4-8D1C-9187B78D3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724400"/>
            <a:ext cx="1630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1400" dirty="0">
                <a:latin typeface="Arial" panose="020B0604020202020204" pitchFamily="34" charset="0"/>
              </a:rPr>
              <a:t>(</a:t>
            </a:r>
            <a:r>
              <a:rPr lang="ru-RU" altLang="uk-UA" sz="1400" dirty="0" err="1">
                <a:latin typeface="Arial" panose="020B0604020202020204" pitchFamily="34" charset="0"/>
              </a:rPr>
              <a:t>магній</a:t>
            </a:r>
            <a:r>
              <a:rPr lang="ru-RU" altLang="uk-UA" sz="1400" dirty="0">
                <a:latin typeface="Arial" panose="020B0604020202020204" pitchFamily="34" charset="0"/>
              </a:rPr>
              <a:t> </a:t>
            </a:r>
            <a:r>
              <a:rPr lang="ru-RU" altLang="uk-UA" sz="1400" dirty="0" err="1">
                <a:latin typeface="Arial" panose="020B0604020202020204" pitchFamily="34" charset="0"/>
              </a:rPr>
              <a:t>сульфід</a:t>
            </a:r>
            <a:r>
              <a:rPr lang="ru-RU" altLang="uk-UA" sz="1400" dirty="0">
                <a:latin typeface="Arial" panose="020B0604020202020204" pitchFamily="34" charset="0"/>
              </a:rPr>
              <a:t> )</a:t>
            </a:r>
          </a:p>
        </p:txBody>
      </p:sp>
      <p:sp>
        <p:nvSpPr>
          <p:cNvPr id="19" name="Text Box 43">
            <a:extLst>
              <a:ext uri="{FF2B5EF4-FFF2-40B4-BE49-F238E27FC236}">
                <a16:creationId xmlns:a16="http://schemas.microsoft.com/office/drawing/2014/main" id="{F0813E79-0D78-4FA7-A112-AF9FE99FB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373688"/>
            <a:ext cx="2087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1800" dirty="0">
                <a:latin typeface="Arial" panose="020B0604020202020204" pitchFamily="34" charset="0"/>
              </a:rPr>
              <a:t>(</a:t>
            </a:r>
            <a:r>
              <a:rPr lang="uk-UA" altLang="uk-UA" sz="1400" dirty="0">
                <a:latin typeface="Arial" panose="020B0604020202020204" pitchFamily="34" charset="0"/>
              </a:rPr>
              <a:t>натрій </a:t>
            </a:r>
            <a:r>
              <a:rPr lang="ru-RU" altLang="uk-UA" sz="1400" dirty="0">
                <a:latin typeface="Arial" panose="020B0604020202020204" pitchFamily="34" charset="0"/>
              </a:rPr>
              <a:t>сульфат )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78B2A60-3659-4895-874C-7CEA8509D3B0}"/>
              </a:ext>
            </a:extLst>
          </p:cNvPr>
          <p:cNvCxnSpPr/>
          <p:nvPr/>
        </p:nvCxnSpPr>
        <p:spPr>
          <a:xfrm flipV="1">
            <a:off x="4643438" y="4437063"/>
            <a:ext cx="0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CAF1B71-69B9-4ADD-A898-A81D0F0927DA}"/>
              </a:ext>
            </a:extLst>
          </p:cNvPr>
          <p:cNvCxnSpPr/>
          <p:nvPr/>
        </p:nvCxnSpPr>
        <p:spPr>
          <a:xfrm flipV="1">
            <a:off x="4859338" y="501332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73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40"/>
                            </p:stCondLst>
                            <p:childTnLst>
                              <p:par>
                                <p:cTn id="7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  <p:bldP spid="9" grpId="0"/>
      <p:bldP spid="11" grpId="0"/>
      <p:bldP spid="12" grpId="0"/>
      <p:bldP spid="13" grpId="0"/>
      <p:bldP spid="15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79388" y="2276475"/>
            <a:ext cx="8964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Кислота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оксид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сіль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95288" y="3429000"/>
            <a:ext cx="813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Взаимодія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купрум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(ІІ) оксида з сульфатною  кислотою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39750" y="4508500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latin typeface="Arial" charset="0"/>
              </a:rPr>
              <a:t>С</a:t>
            </a:r>
            <a:r>
              <a:rPr lang="en-US" sz="3600" dirty="0" err="1">
                <a:latin typeface="Arial" charset="0"/>
              </a:rPr>
              <a:t>uO</a:t>
            </a:r>
            <a:r>
              <a:rPr lang="en-US" sz="3600" dirty="0">
                <a:latin typeface="Arial" charset="0"/>
              </a:rPr>
              <a:t> + H</a:t>
            </a:r>
            <a:r>
              <a:rPr lang="en-US" sz="2400" dirty="0">
                <a:latin typeface="Arial" charset="0"/>
              </a:rPr>
              <a:t>2</a:t>
            </a:r>
            <a:r>
              <a:rPr lang="en-US" sz="3600" dirty="0">
                <a:latin typeface="Arial" charset="0"/>
              </a:rPr>
              <a:t>SO</a:t>
            </a:r>
            <a:r>
              <a:rPr lang="en-US" sz="2400" dirty="0">
                <a:latin typeface="Arial" charset="0"/>
              </a:rPr>
              <a:t>4</a:t>
            </a:r>
            <a:r>
              <a:rPr lang="en-US" sz="3600" dirty="0">
                <a:latin typeface="Arial" charset="0"/>
              </a:rPr>
              <a:t> =</a:t>
            </a:r>
            <a:endParaRPr lang="ru-RU" sz="3600" dirty="0">
              <a:latin typeface="Arial" charset="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140200" y="4437063"/>
            <a:ext cx="3671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CuSO</a:t>
            </a:r>
            <a:r>
              <a:rPr lang="en-US" sz="2800">
                <a:latin typeface="Arial" charset="0"/>
              </a:rPr>
              <a:t>4</a:t>
            </a:r>
            <a:r>
              <a:rPr lang="en-US" sz="3600">
                <a:latin typeface="Arial" charset="0"/>
              </a:rPr>
              <a:t> + H</a:t>
            </a:r>
            <a:r>
              <a:rPr lang="en-US" sz="2800">
                <a:latin typeface="Arial" charset="0"/>
              </a:rPr>
              <a:t>2</a:t>
            </a:r>
            <a:r>
              <a:rPr lang="en-US" sz="3600">
                <a:latin typeface="Arial" charset="0"/>
              </a:rPr>
              <a:t>O</a:t>
            </a:r>
            <a:endParaRPr lang="ru-RU" sz="3600">
              <a:latin typeface="Arial" charset="0"/>
            </a:endParaRPr>
          </a:p>
        </p:txBody>
      </p:sp>
      <p:sp>
        <p:nvSpPr>
          <p:cNvPr id="35847" name="Rectangle 2"/>
          <p:cNvSpPr>
            <a:spLocks noChangeArrowheads="1"/>
          </p:cNvSpPr>
          <p:nvPr/>
        </p:nvSpPr>
        <p:spPr bwMode="auto">
          <a:xfrm>
            <a:off x="1403350" y="765175"/>
            <a:ext cx="73628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кислот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  <p:bldP spid="30727" grpId="0"/>
      <p:bldP spid="307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000100" y="2060575"/>
            <a:ext cx="717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sz="3200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ru-RU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Кислота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сіль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84213" y="3068638"/>
            <a:ext cx="3527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Arial" charset="0"/>
              </a:rPr>
              <a:t>HCl</a:t>
            </a:r>
            <a:r>
              <a:rPr lang="en-US" sz="3600" dirty="0">
                <a:latin typeface="Arial" charset="0"/>
              </a:rPr>
              <a:t> + </a:t>
            </a:r>
            <a:r>
              <a:rPr lang="en-US" sz="3600" dirty="0" err="1">
                <a:latin typeface="Arial" charset="0"/>
              </a:rPr>
              <a:t>NaOH</a:t>
            </a:r>
            <a:r>
              <a:rPr lang="en-US" sz="3600" dirty="0">
                <a:latin typeface="Arial" charset="0"/>
              </a:rPr>
              <a:t>  =</a:t>
            </a:r>
            <a:endParaRPr lang="ru-RU" sz="3600" dirty="0">
              <a:latin typeface="Arial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84213" y="4292600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H</a:t>
            </a:r>
            <a:r>
              <a:rPr lang="en-US" sz="2400">
                <a:latin typeface="Arial" charset="0"/>
              </a:rPr>
              <a:t>2</a:t>
            </a:r>
            <a:r>
              <a:rPr lang="en-US" sz="3600">
                <a:latin typeface="Arial" charset="0"/>
              </a:rPr>
              <a:t>SO</a:t>
            </a:r>
            <a:r>
              <a:rPr lang="en-US" sz="2400">
                <a:latin typeface="Arial" charset="0"/>
              </a:rPr>
              <a:t>4</a:t>
            </a:r>
            <a:r>
              <a:rPr lang="en-US" sz="3600">
                <a:latin typeface="Arial" charset="0"/>
              </a:rPr>
              <a:t> + Cu(OH)</a:t>
            </a:r>
            <a:r>
              <a:rPr lang="en-US" sz="2400">
                <a:latin typeface="Arial" charset="0"/>
              </a:rPr>
              <a:t>2</a:t>
            </a:r>
            <a:r>
              <a:rPr lang="en-US" sz="3600">
                <a:latin typeface="Arial" charset="0"/>
              </a:rPr>
              <a:t> =</a:t>
            </a:r>
            <a:endParaRPr lang="ru-RU" sz="3600">
              <a:latin typeface="Arial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140200" y="3068638"/>
            <a:ext cx="2665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NaCl + H</a:t>
            </a:r>
            <a:r>
              <a:rPr lang="en-US" sz="2400">
                <a:latin typeface="Arial" charset="0"/>
              </a:rPr>
              <a:t>2</a:t>
            </a:r>
            <a:r>
              <a:rPr lang="en-US" sz="3600">
                <a:latin typeface="Arial" charset="0"/>
              </a:rPr>
              <a:t>O</a:t>
            </a:r>
            <a:endParaRPr lang="ru-RU" sz="3600">
              <a:latin typeface="Arial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003800" y="4292600"/>
            <a:ext cx="388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Arial" charset="0"/>
              </a:rPr>
              <a:t>CuSO</a:t>
            </a:r>
            <a:r>
              <a:rPr lang="en-US" sz="2400" dirty="0">
                <a:latin typeface="Arial" charset="0"/>
              </a:rPr>
              <a:t>4</a:t>
            </a:r>
            <a:r>
              <a:rPr lang="en-US" sz="3600" dirty="0">
                <a:latin typeface="Arial" charset="0"/>
              </a:rPr>
              <a:t> + 2H</a:t>
            </a:r>
            <a:r>
              <a:rPr lang="en-US" sz="2400" dirty="0">
                <a:latin typeface="Arial" charset="0"/>
              </a:rPr>
              <a:t>2</a:t>
            </a:r>
            <a:r>
              <a:rPr lang="en-US" sz="3600" dirty="0">
                <a:latin typeface="Arial" charset="0"/>
              </a:rPr>
              <a:t>O</a:t>
            </a:r>
            <a:endParaRPr lang="ru-RU" sz="3600" dirty="0">
              <a:latin typeface="Arial" charset="0"/>
            </a:endParaRPr>
          </a:p>
        </p:txBody>
      </p:sp>
      <p:sp>
        <p:nvSpPr>
          <p:cNvPr id="36873" name="Rectangle 2"/>
          <p:cNvSpPr>
            <a:spLocks noChangeArrowheads="1"/>
          </p:cNvSpPr>
          <p:nvPr/>
        </p:nvSpPr>
        <p:spPr bwMode="auto">
          <a:xfrm>
            <a:off x="1714480" y="765175"/>
            <a:ext cx="705169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кислот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8" grpId="0"/>
      <p:bldP spid="28679" grpId="0"/>
      <p:bldP spid="28680" grpId="0"/>
      <p:bldP spid="286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50825" y="1928802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sz="3200" b="1" dirty="0">
                <a:solidFill>
                  <a:srgbClr val="009900"/>
                </a:solidFill>
                <a:latin typeface="Arial" charset="0"/>
              </a:rPr>
              <a:t> </a:t>
            </a:r>
            <a:r>
              <a:rPr lang="ru-RU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Кислота 1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6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сіль</a:t>
            </a:r>
            <a:r>
              <a:rPr lang="ru-RU" sz="36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6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сіль</a:t>
            </a:r>
            <a:r>
              <a:rPr lang="ru-RU" sz="36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Кислота 2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971550" y="2636838"/>
            <a:ext cx="5759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57224" y="3284538"/>
            <a:ext cx="5443564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випадає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осад↓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827088" y="4076700"/>
            <a:ext cx="3240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BaCl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067175" y="4076700"/>
            <a:ext cx="3384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↓ + 2HCl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071538" y="4941888"/>
            <a:ext cx="53737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утворився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газ: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684213" y="5734050"/>
            <a:ext cx="3671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CaCO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latin typeface="Arial" charset="0"/>
              </a:rPr>
              <a:t>=</a:t>
            </a:r>
            <a:endParaRPr lang="ru-RU" sz="3200" dirty="0">
              <a:latin typeface="Arial" charset="0"/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4211638" y="5734050"/>
            <a:ext cx="4681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Ca(NO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 + CO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2↑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95288" y="5734050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0" name="Rectangle 2"/>
          <p:cNvSpPr>
            <a:spLocks noChangeArrowheads="1"/>
          </p:cNvSpPr>
          <p:nvPr/>
        </p:nvSpPr>
        <p:spPr bwMode="auto">
          <a:xfrm>
            <a:off x="1643042" y="765175"/>
            <a:ext cx="712313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кислот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  <p:bldP spid="31749" grpId="0"/>
      <p:bldP spid="31750" grpId="0"/>
      <p:bldP spid="31751" grpId="0"/>
      <p:bldP spid="31752" grpId="0"/>
      <p:bldP spid="31754" grpId="0"/>
      <p:bldP spid="317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marL="838200" indent="-838200"/>
            <a:r>
              <a:rPr lang="uk-UA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Складіть можливі рівняння реакцій взаємодії речовин з розчином сульфатної кислоти. З букв, які відповідають правильним відповідям, ви складете назву одного з елементів четвертого періоду таблиці Д.І. Менделєєва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944" name="Group 32"/>
          <p:cNvGraphicFramePr>
            <a:graphicFrameLocks noGrp="1"/>
          </p:cNvGraphicFramePr>
          <p:nvPr>
            <p:ph idx="4294967295"/>
          </p:nvPr>
        </p:nvGraphicFramePr>
        <p:xfrm>
          <a:off x="1763713" y="1916113"/>
          <a:ext cx="4897437" cy="4632960"/>
        </p:xfrm>
        <a:graphic>
          <a:graphicData uri="http://schemas.openxmlformats.org/drawingml/2006/table">
            <a:tbl>
              <a:tblPr/>
              <a:tblGrid>
                <a:gridCol w="3748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SiО</a:t>
                      </a:r>
                      <a:r>
                        <a:rPr kumimoji="0" lang="ru-RU" sz="3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LiОН 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Ва (NО</a:t>
                      </a:r>
                      <a:r>
                        <a:rPr kumimoji="0" lang="ru-RU" sz="3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ru-RU" sz="3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НСI 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К</a:t>
                      </a:r>
                      <a:r>
                        <a:rPr kumimoji="0" lang="ru-RU" sz="3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 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6) К</a:t>
                      </a:r>
                      <a:r>
                        <a:rPr kumimoji="0" lang="ru-RU" sz="3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SiО</a:t>
                      </a:r>
                      <a:r>
                        <a:rPr kumimoji="0" lang="ru-RU" sz="3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7) Н NО</a:t>
                      </a:r>
                      <a:r>
                        <a:rPr kumimoji="0" lang="ru-RU" sz="3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8) Fе(ОН)</a:t>
                      </a:r>
                      <a:r>
                        <a:rPr kumimoji="0" lang="ru-RU" sz="32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kumimoji="0" lang="ru-RU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Прочитати § 29 (новий підручник)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5E8E458-ACE4-497E-AFDD-61404F99C630}"/>
              </a:ext>
            </a:extLst>
          </p:cNvPr>
          <p:cNvSpPr txBox="1">
            <a:spLocks/>
          </p:cNvSpPr>
          <p:nvPr/>
        </p:nvSpPr>
        <p:spPr>
          <a:xfrm>
            <a:off x="926238" y="404664"/>
            <a:ext cx="8229600" cy="360045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sz="2800" b="1" kern="0" dirty="0">
                <a:latin typeface="Book Antiqua" pitchFamily="18" charset="0"/>
              </a:rPr>
              <a:t> </a:t>
            </a:r>
            <a:r>
              <a:rPr lang="ru-RU" sz="2800" b="1" kern="0" dirty="0" err="1">
                <a:solidFill>
                  <a:srgbClr val="7030A0"/>
                </a:solidFill>
                <a:latin typeface="Book Antiqua" pitchFamily="18" charset="0"/>
              </a:rPr>
              <a:t>Класифікуйте</a:t>
            </a:r>
            <a:r>
              <a:rPr lang="ru-RU" sz="2800" b="1" kern="0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ru-RU" sz="2800" b="1" kern="0" dirty="0" err="1">
                <a:solidFill>
                  <a:srgbClr val="7030A0"/>
                </a:solidFill>
                <a:latin typeface="Book Antiqua" pitchFamily="18" charset="0"/>
              </a:rPr>
              <a:t>речовини</a:t>
            </a:r>
            <a:r>
              <a:rPr lang="ru-RU" sz="2800" b="1" kern="0" dirty="0">
                <a:solidFill>
                  <a:srgbClr val="7030A0"/>
                </a:solidFill>
                <a:latin typeface="Book Antiqua" pitchFamily="18" charset="0"/>
              </a:rPr>
              <a:t>:</a:t>
            </a:r>
          </a:p>
          <a:p>
            <a:pPr>
              <a:defRPr/>
            </a:pPr>
            <a:endParaRPr lang="ru-RU" sz="2800" b="1" kern="0" dirty="0">
              <a:solidFill>
                <a:srgbClr val="7030A0"/>
              </a:solidFill>
              <a:latin typeface="Book Antiqua" pitchFamily="18" charset="0"/>
            </a:endParaRPr>
          </a:p>
          <a:p>
            <a:pPr>
              <a:defRPr/>
            </a:pPr>
            <a:endParaRPr lang="ru-RU" sz="2800" b="1" kern="0" dirty="0">
              <a:solidFill>
                <a:srgbClr val="7030A0"/>
              </a:solidFill>
              <a:latin typeface="Book Antiqua" pitchFamily="18" charset="0"/>
            </a:endParaRPr>
          </a:p>
          <a:p>
            <a:pPr>
              <a:defRPr/>
            </a:pPr>
            <a:endParaRPr lang="en-US" sz="2800" b="1" kern="0" dirty="0">
              <a:solidFill>
                <a:srgbClr val="7030A0"/>
              </a:solidFill>
              <a:latin typeface="Book Antiqua" pitchFamily="18" charset="0"/>
            </a:endParaRPr>
          </a:p>
          <a:p>
            <a:pPr>
              <a:defRPr/>
            </a:pPr>
            <a:r>
              <a:rPr lang="ru-RU" sz="2800" b="1" kern="0" dirty="0">
                <a:solidFill>
                  <a:srgbClr val="7030A0"/>
                </a:solidFill>
                <a:latin typeface="Book Antiqua" pitchFamily="18" charset="0"/>
              </a:rPr>
              <a:t> </a:t>
            </a:r>
            <a:r>
              <a:rPr lang="en-US" sz="3600" b="1" kern="0" dirty="0">
                <a:latin typeface="Book Antiqua" pitchFamily="18" charset="0"/>
              </a:rPr>
              <a:t>HCl</a:t>
            </a:r>
            <a:r>
              <a:rPr lang="ru-RU" sz="3600" b="1" kern="0" dirty="0">
                <a:latin typeface="Book Antiqua" pitchFamily="18" charset="0"/>
              </a:rPr>
              <a:t>, С</a:t>
            </a:r>
            <a:r>
              <a:rPr lang="en-US" sz="3600" b="1" kern="0" dirty="0">
                <a:latin typeface="Book Antiqua" pitchFamily="18" charset="0"/>
              </a:rPr>
              <a:t>O</a:t>
            </a:r>
            <a:r>
              <a:rPr lang="ru-RU" sz="2400" b="1" kern="0" dirty="0">
                <a:latin typeface="Book Antiqua" pitchFamily="18" charset="0"/>
              </a:rPr>
              <a:t>2</a:t>
            </a:r>
            <a:r>
              <a:rPr lang="ru-RU" sz="3600" b="1" kern="0" dirty="0">
                <a:latin typeface="Book Antiqua" pitchFamily="18" charset="0"/>
              </a:rPr>
              <a:t>, </a:t>
            </a:r>
            <a:r>
              <a:rPr lang="en-US" sz="3600" b="1" kern="0" dirty="0">
                <a:latin typeface="Book Antiqua" pitchFamily="18" charset="0"/>
              </a:rPr>
              <a:t>H</a:t>
            </a:r>
            <a:r>
              <a:rPr lang="ru-RU" sz="2000" b="1" kern="0" dirty="0">
                <a:latin typeface="Book Antiqua" pitchFamily="18" charset="0"/>
              </a:rPr>
              <a:t>2</a:t>
            </a:r>
            <a:r>
              <a:rPr lang="en-US" sz="3600" b="1" kern="0" dirty="0">
                <a:latin typeface="Book Antiqua" pitchFamily="18" charset="0"/>
              </a:rPr>
              <a:t>O</a:t>
            </a:r>
            <a:r>
              <a:rPr lang="ru-RU" sz="3600" b="1" kern="0" dirty="0">
                <a:latin typeface="Book Antiqua" pitchFamily="18" charset="0"/>
              </a:rPr>
              <a:t>, </a:t>
            </a:r>
            <a:r>
              <a:rPr lang="en-US" sz="3600" b="1" kern="0" dirty="0">
                <a:latin typeface="Book Antiqua" pitchFamily="18" charset="0"/>
              </a:rPr>
              <a:t>N</a:t>
            </a:r>
            <a:r>
              <a:rPr lang="ru-RU" sz="2400" b="1" kern="0" dirty="0">
                <a:latin typeface="Book Antiqua" pitchFamily="18" charset="0"/>
              </a:rPr>
              <a:t>2</a:t>
            </a:r>
            <a:r>
              <a:rPr lang="en-US" sz="3600" b="1" kern="0" dirty="0">
                <a:latin typeface="Book Antiqua" pitchFamily="18" charset="0"/>
              </a:rPr>
              <a:t>O</a:t>
            </a:r>
            <a:r>
              <a:rPr lang="ru-RU" sz="2400" b="1" kern="0" dirty="0">
                <a:latin typeface="Book Antiqua" pitchFamily="18" charset="0"/>
              </a:rPr>
              <a:t>5</a:t>
            </a:r>
            <a:r>
              <a:rPr lang="ru-RU" sz="3600" b="1" kern="0" dirty="0">
                <a:latin typeface="Book Antiqua" pitchFamily="18" charset="0"/>
              </a:rPr>
              <a:t>, </a:t>
            </a:r>
            <a:r>
              <a:rPr lang="en-US" sz="3600" b="1" kern="0" dirty="0">
                <a:latin typeface="Book Antiqua" pitchFamily="18" charset="0"/>
              </a:rPr>
              <a:t>NaOH</a:t>
            </a:r>
            <a:r>
              <a:rPr lang="ru-RU" sz="3600" b="1" kern="0" dirty="0">
                <a:latin typeface="Book Antiqua" pitchFamily="18" charset="0"/>
              </a:rPr>
              <a:t>, </a:t>
            </a:r>
            <a:r>
              <a:rPr lang="en-US" sz="3600" b="1" kern="0" dirty="0">
                <a:latin typeface="Book Antiqua" pitchFamily="18" charset="0"/>
              </a:rPr>
              <a:t>NH</a:t>
            </a:r>
            <a:r>
              <a:rPr lang="ru-RU" sz="2400" b="1" kern="0" dirty="0">
                <a:latin typeface="Book Antiqua" pitchFamily="18" charset="0"/>
              </a:rPr>
              <a:t>3</a:t>
            </a:r>
            <a:r>
              <a:rPr lang="ru-RU" sz="3600" b="1" kern="0" dirty="0">
                <a:latin typeface="Book Antiqua" pitchFamily="18" charset="0"/>
              </a:rPr>
              <a:t>, </a:t>
            </a:r>
            <a:r>
              <a:rPr lang="en-US" sz="3600" b="1" kern="0" dirty="0">
                <a:latin typeface="Book Antiqua" pitchFamily="18" charset="0"/>
              </a:rPr>
              <a:t>Cl</a:t>
            </a:r>
            <a:r>
              <a:rPr lang="ru-RU" sz="2400" b="1" kern="0" dirty="0">
                <a:latin typeface="Book Antiqua" pitchFamily="18" charset="0"/>
              </a:rPr>
              <a:t>2</a:t>
            </a:r>
            <a:r>
              <a:rPr lang="ru-RU" sz="3600" b="1" kern="0" dirty="0">
                <a:latin typeface="Book Antiqua" pitchFamily="18" charset="0"/>
              </a:rPr>
              <a:t>, С</a:t>
            </a:r>
            <a:r>
              <a:rPr lang="en-US" sz="3600" b="1" kern="0" dirty="0">
                <a:latin typeface="Book Antiqua" pitchFamily="18" charset="0"/>
              </a:rPr>
              <a:t>O</a:t>
            </a:r>
            <a:r>
              <a:rPr lang="ru-RU" sz="3600" b="1" kern="0" dirty="0">
                <a:latin typeface="Book Antiqua" pitchFamily="18" charset="0"/>
              </a:rPr>
              <a:t>, </a:t>
            </a:r>
            <a:r>
              <a:rPr lang="en-US" sz="3600" b="1" kern="0" dirty="0">
                <a:latin typeface="Book Antiqua" pitchFamily="18" charset="0"/>
              </a:rPr>
              <a:t>N</a:t>
            </a:r>
            <a:r>
              <a:rPr lang="ru-RU" sz="2400" b="1" kern="0" dirty="0">
                <a:latin typeface="Book Antiqua" pitchFamily="18" charset="0"/>
              </a:rPr>
              <a:t>2</a:t>
            </a:r>
            <a:r>
              <a:rPr lang="en-US" sz="3600" b="1" kern="0" dirty="0">
                <a:latin typeface="Book Antiqua" pitchFamily="18" charset="0"/>
              </a:rPr>
              <a:t>O</a:t>
            </a:r>
            <a:r>
              <a:rPr lang="ru-RU" sz="3600" b="1" kern="0" dirty="0">
                <a:latin typeface="Book Antiqua" pitchFamily="18" charset="0"/>
              </a:rPr>
              <a:t>,</a:t>
            </a:r>
            <a:r>
              <a:rPr lang="en-US" sz="3600" b="1" kern="0" dirty="0">
                <a:latin typeface="Book Antiqua" pitchFamily="18" charset="0"/>
              </a:rPr>
              <a:t> H</a:t>
            </a:r>
            <a:r>
              <a:rPr lang="en-US" sz="2400" b="1" kern="0" dirty="0">
                <a:latin typeface="Book Antiqua" pitchFamily="18" charset="0"/>
              </a:rPr>
              <a:t>2</a:t>
            </a:r>
            <a:r>
              <a:rPr lang="en-US" sz="3600" b="1" kern="0" dirty="0">
                <a:latin typeface="Book Antiqua" pitchFamily="18" charset="0"/>
              </a:rPr>
              <a:t>SO</a:t>
            </a:r>
            <a:r>
              <a:rPr lang="en-US" sz="2400" b="1" kern="0" dirty="0">
                <a:latin typeface="Book Antiqua" pitchFamily="18" charset="0"/>
              </a:rPr>
              <a:t>4,</a:t>
            </a:r>
            <a:r>
              <a:rPr lang="ru-RU" sz="3600" b="1" kern="0" dirty="0">
                <a:latin typeface="Book Antiqua" pitchFamily="18" charset="0"/>
              </a:rPr>
              <a:t> </a:t>
            </a:r>
            <a:r>
              <a:rPr lang="en-US" sz="3600" b="1" kern="0" dirty="0">
                <a:latin typeface="Book Antiqua" pitchFamily="18" charset="0"/>
              </a:rPr>
              <a:t>KOH</a:t>
            </a:r>
            <a:r>
              <a:rPr lang="ru-RU" sz="3600" b="1" kern="0" dirty="0">
                <a:latin typeface="Book Antiqua" pitchFamily="18" charset="0"/>
              </a:rPr>
              <a:t>, </a:t>
            </a:r>
            <a:r>
              <a:rPr lang="en-US" sz="3600" b="1" kern="0" dirty="0">
                <a:latin typeface="Book Antiqua" pitchFamily="18" charset="0"/>
              </a:rPr>
              <a:t>NH</a:t>
            </a:r>
            <a:r>
              <a:rPr lang="ru-RU" sz="2400" b="1" kern="0" dirty="0">
                <a:latin typeface="Book Antiqua" pitchFamily="18" charset="0"/>
              </a:rPr>
              <a:t>3, </a:t>
            </a:r>
            <a:r>
              <a:rPr lang="en-US" sz="3600" b="1" kern="0" dirty="0" err="1">
                <a:latin typeface="Book Antiqua" pitchFamily="18" charset="0"/>
              </a:rPr>
              <a:t>CaO</a:t>
            </a:r>
            <a:r>
              <a:rPr lang="uk-UA" sz="3600" b="1" kern="0" dirty="0">
                <a:latin typeface="Book Antiqua" pitchFamily="18" charset="0"/>
              </a:rPr>
              <a:t>,</a:t>
            </a:r>
            <a:r>
              <a:rPr lang="ru-RU" sz="3600" b="1" kern="0" dirty="0">
                <a:latin typeface="Book Antiqua" pitchFamily="18" charset="0"/>
              </a:rPr>
              <a:t> </a:t>
            </a:r>
            <a:r>
              <a:rPr lang="en-US" sz="3600" b="1" kern="0" dirty="0">
                <a:latin typeface="Book Antiqua" pitchFamily="18" charset="0"/>
              </a:rPr>
              <a:t>Mg(OH)</a:t>
            </a:r>
            <a:r>
              <a:rPr lang="en-US" sz="2400" b="1" kern="0" dirty="0">
                <a:latin typeface="Book Antiqua" pitchFamily="18" charset="0"/>
              </a:rPr>
              <a:t>2</a:t>
            </a:r>
            <a:r>
              <a:rPr lang="ru-RU" sz="3600" b="1" kern="0" dirty="0">
                <a:latin typeface="Book Antiqua" pitchFamily="18" charset="0"/>
              </a:rPr>
              <a:t>,  </a:t>
            </a:r>
            <a:r>
              <a:rPr lang="en-US" sz="3600" b="1" kern="0" dirty="0">
                <a:latin typeface="Book Antiqua" pitchFamily="18" charset="0"/>
              </a:rPr>
              <a:t>NaOH</a:t>
            </a:r>
            <a:r>
              <a:rPr lang="ru-RU" sz="3600" b="1" kern="0" dirty="0">
                <a:latin typeface="Book Antiqua" pitchFamily="18" charset="0"/>
              </a:rPr>
              <a:t>, </a:t>
            </a:r>
            <a:r>
              <a:rPr lang="en-US" sz="3600" b="1" kern="0" dirty="0">
                <a:latin typeface="Book Antiqua" pitchFamily="18" charset="0"/>
              </a:rPr>
              <a:t>Na</a:t>
            </a:r>
            <a:r>
              <a:rPr lang="ru-RU" sz="2400" b="1" kern="0" dirty="0">
                <a:latin typeface="Book Antiqua" pitchFamily="18" charset="0"/>
              </a:rPr>
              <a:t>2</a:t>
            </a:r>
            <a:r>
              <a:rPr lang="en-US" sz="3600" b="1" kern="0" dirty="0">
                <a:latin typeface="Book Antiqua" pitchFamily="18" charset="0"/>
              </a:rPr>
              <a:t>CO</a:t>
            </a:r>
            <a:r>
              <a:rPr lang="ru-RU" sz="2400" b="1" kern="0" dirty="0">
                <a:latin typeface="Book Antiqua" pitchFamily="18" charset="0"/>
              </a:rPr>
              <a:t>3</a:t>
            </a:r>
            <a:r>
              <a:rPr lang="ru-RU" sz="3600" b="1" kern="0" dirty="0">
                <a:latin typeface="Book Antiqua" pitchFamily="18" charset="0"/>
              </a:rPr>
              <a:t>,</a:t>
            </a:r>
            <a:r>
              <a:rPr lang="en-US" sz="3600" b="1" kern="0" dirty="0">
                <a:latin typeface="Book Antiqua" pitchFamily="18" charset="0"/>
              </a:rPr>
              <a:t> P</a:t>
            </a:r>
            <a:r>
              <a:rPr lang="ru-RU" sz="2800" b="1" kern="0" dirty="0">
                <a:latin typeface="Book Antiqua" pitchFamily="18" charset="0"/>
              </a:rPr>
              <a:t>2</a:t>
            </a:r>
            <a:r>
              <a:rPr lang="en-US" sz="3600" b="1" kern="0" dirty="0">
                <a:latin typeface="Book Antiqua" pitchFamily="18" charset="0"/>
              </a:rPr>
              <a:t>O</a:t>
            </a:r>
            <a:r>
              <a:rPr lang="ru-RU" sz="2800" b="1" kern="0" dirty="0">
                <a:latin typeface="Book Antiqua" pitchFamily="18" charset="0"/>
              </a:rPr>
              <a:t>5</a:t>
            </a:r>
            <a:r>
              <a:rPr lang="ru-RU" sz="3600" b="1" kern="0" dirty="0">
                <a:latin typeface="Book Antiqua" pitchFamily="18" charset="0"/>
              </a:rPr>
              <a:t>,</a:t>
            </a:r>
            <a:r>
              <a:rPr lang="en-US" sz="3600" b="1" kern="0" dirty="0">
                <a:latin typeface="Book Antiqua" pitchFamily="18" charset="0"/>
              </a:rPr>
              <a:t> NO</a:t>
            </a:r>
            <a:r>
              <a:rPr lang="ru-RU" sz="3600" b="1" kern="0" dirty="0">
                <a:latin typeface="Book Antiqua" pitchFamily="18" charset="0"/>
              </a:rPr>
              <a:t>, </a:t>
            </a:r>
            <a:r>
              <a:rPr lang="en-US" sz="3600" b="1" kern="0" dirty="0">
                <a:latin typeface="Book Antiqua" pitchFamily="18" charset="0"/>
              </a:rPr>
              <a:t>NH</a:t>
            </a:r>
            <a:r>
              <a:rPr lang="ru-RU" sz="2400" b="1" kern="0" dirty="0">
                <a:latin typeface="Book Antiqua" pitchFamily="18" charset="0"/>
              </a:rPr>
              <a:t>3, </a:t>
            </a:r>
            <a:r>
              <a:rPr lang="en-US" sz="3600" b="1" kern="0" dirty="0">
                <a:latin typeface="Book Antiqua" pitchFamily="18" charset="0"/>
              </a:rPr>
              <a:t>Al(OH)</a:t>
            </a:r>
            <a:r>
              <a:rPr lang="ru-RU" sz="2400" b="1" kern="0" dirty="0">
                <a:latin typeface="Book Antiqua" pitchFamily="18" charset="0"/>
              </a:rPr>
              <a:t>3</a:t>
            </a:r>
            <a:r>
              <a:rPr lang="en-US" sz="3600" b="1" kern="0" dirty="0">
                <a:latin typeface="Book Antiqua" pitchFamily="18" charset="0"/>
              </a:rPr>
              <a:t> Ca</a:t>
            </a:r>
            <a:r>
              <a:rPr lang="ru-RU" sz="3600" b="1" kern="0" dirty="0">
                <a:latin typeface="Book Antiqua" pitchFamily="18" charset="0"/>
              </a:rPr>
              <a:t>(</a:t>
            </a:r>
            <a:r>
              <a:rPr lang="en-US" sz="3600" b="1" kern="0" dirty="0">
                <a:latin typeface="Book Antiqua" pitchFamily="18" charset="0"/>
              </a:rPr>
              <a:t>OH</a:t>
            </a:r>
            <a:r>
              <a:rPr lang="ru-RU" sz="3600" b="1" kern="0" dirty="0">
                <a:latin typeface="Book Antiqua" pitchFamily="18" charset="0"/>
              </a:rPr>
              <a:t>)</a:t>
            </a:r>
            <a:r>
              <a:rPr lang="ru-RU" sz="2400" b="1" kern="0" dirty="0">
                <a:latin typeface="Book Antiqua" pitchFamily="18" charset="0"/>
              </a:rPr>
              <a:t>2</a:t>
            </a:r>
            <a:r>
              <a:rPr lang="ru-RU" sz="3600" b="1" kern="0" dirty="0">
                <a:latin typeface="Book Antiqua" pitchFamily="18" charset="0"/>
              </a:rPr>
              <a:t>,    </a:t>
            </a:r>
            <a:r>
              <a:rPr lang="en-US" sz="3600" b="1" kern="0" dirty="0">
                <a:latin typeface="Book Antiqua" pitchFamily="18" charset="0"/>
              </a:rPr>
              <a:t>H</a:t>
            </a:r>
            <a:r>
              <a:rPr lang="ru-RU" sz="2400" b="1" kern="0" dirty="0">
                <a:latin typeface="Book Antiqua" pitchFamily="18" charset="0"/>
              </a:rPr>
              <a:t>2</a:t>
            </a:r>
            <a:r>
              <a:rPr lang="en-US" sz="3600" b="1" kern="0" dirty="0">
                <a:latin typeface="Book Antiqua" pitchFamily="18" charset="0"/>
              </a:rPr>
              <a:t>CO</a:t>
            </a:r>
            <a:r>
              <a:rPr lang="ru-RU" sz="2400" b="1" kern="0" dirty="0">
                <a:latin typeface="Book Antiqua" pitchFamily="18" charset="0"/>
              </a:rPr>
              <a:t>3</a:t>
            </a:r>
            <a:r>
              <a:rPr lang="ru-RU" sz="3600" b="1" kern="0" dirty="0">
                <a:latin typeface="Book Antiqua" pitchFamily="18" charset="0"/>
              </a:rPr>
              <a:t>, </a:t>
            </a:r>
            <a:r>
              <a:rPr lang="en-US" sz="3600" b="1" kern="0" dirty="0">
                <a:latin typeface="Book Antiqua" pitchFamily="18" charset="0"/>
              </a:rPr>
              <a:t>P</a:t>
            </a:r>
            <a:r>
              <a:rPr lang="ru-RU" sz="2400" b="1" kern="0" dirty="0">
                <a:latin typeface="Book Antiqua" pitchFamily="18" charset="0"/>
              </a:rPr>
              <a:t>2</a:t>
            </a:r>
            <a:r>
              <a:rPr lang="en-US" sz="3600" b="1" kern="0" dirty="0">
                <a:latin typeface="Book Antiqua" pitchFamily="18" charset="0"/>
              </a:rPr>
              <a:t>O</a:t>
            </a:r>
            <a:r>
              <a:rPr lang="ru-RU" sz="2400" b="1" kern="0" dirty="0">
                <a:latin typeface="Book Antiqua" pitchFamily="18" charset="0"/>
              </a:rPr>
              <a:t>5</a:t>
            </a:r>
            <a:r>
              <a:rPr lang="ru-RU" sz="3600" b="1" kern="0" dirty="0">
                <a:latin typeface="Book Antiqua" pitchFamily="18" charset="0"/>
              </a:rPr>
              <a:t>, </a:t>
            </a:r>
            <a:r>
              <a:rPr lang="en-US" sz="3600" b="1" kern="0" dirty="0">
                <a:latin typeface="Book Antiqua" pitchFamily="18" charset="0"/>
              </a:rPr>
              <a:t>NO</a:t>
            </a:r>
            <a:r>
              <a:rPr lang="ru-RU" sz="3600" b="1" kern="0" dirty="0">
                <a:latin typeface="Book Antiqua" pitchFamily="18" charset="0"/>
              </a:rPr>
              <a:t>,</a:t>
            </a:r>
            <a:r>
              <a:rPr lang="en-US" sz="3600" b="1" kern="0" dirty="0">
                <a:latin typeface="Book Antiqua" pitchFamily="18" charset="0"/>
              </a:rPr>
              <a:t>KOH</a:t>
            </a:r>
            <a:r>
              <a:rPr lang="ru-RU" sz="3600" b="1" kern="0" dirty="0">
                <a:latin typeface="Book Antiqua" pitchFamily="18" charset="0"/>
              </a:rPr>
              <a:t>,</a:t>
            </a:r>
            <a:r>
              <a:rPr lang="en-US" sz="3600" b="1" kern="0" dirty="0">
                <a:latin typeface="Book Antiqua" pitchFamily="18" charset="0"/>
              </a:rPr>
              <a:t> HNO</a:t>
            </a:r>
            <a:r>
              <a:rPr lang="en-US" sz="2400" b="1" kern="0" dirty="0">
                <a:latin typeface="Book Antiqua" pitchFamily="18" charset="0"/>
              </a:rPr>
              <a:t>3</a:t>
            </a:r>
            <a:endParaRPr lang="ru-RU" sz="2400" b="1" kern="0" dirty="0">
              <a:latin typeface="Book Antiqua" pitchFamily="18" charset="0"/>
            </a:endParaRPr>
          </a:p>
          <a:p>
            <a:pPr>
              <a:defRPr/>
            </a:pPr>
            <a:endParaRPr lang="ru-RU" kern="0" dirty="0">
              <a:latin typeface="Book Antiqua" pitchFamily="18" charset="0"/>
            </a:endParaRPr>
          </a:p>
          <a:p>
            <a:pPr marL="609600" indent="-609600">
              <a:buClr>
                <a:schemeClr val="hlink"/>
              </a:buClr>
              <a:buSzPct val="80000"/>
              <a:buFont typeface="Arial" charset="0"/>
              <a:buChar char="•"/>
              <a:defRPr/>
            </a:pPr>
            <a:endParaRPr lang="en-US" sz="3600" b="1" kern="0" baseline="-8000" dirty="0">
              <a:solidFill>
                <a:srgbClr val="01897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790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5600700" cy="719137"/>
          </a:xfrm>
        </p:spPr>
        <p:txBody>
          <a:bodyPr/>
          <a:lstStyle/>
          <a:p>
            <a:r>
              <a:rPr lang="uk-UA" sz="4000"/>
              <a:t>Хімічний диктант.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268413"/>
            <a:ext cx="8043889" cy="5183187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uk-UA" sz="1600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Вправа «Незакінчене речення».</a:t>
            </a:r>
          </a:p>
          <a:p>
            <a:pPr marL="609600" indent="-609600">
              <a:lnSpc>
                <a:spcPct val="80000"/>
              </a:lnSpc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Записати пропущене слово.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Кислоти – це складані речовини, у яких атоми Гідрогену пов’язані з…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Оксид – це бінарна сполука, одним з елементів якої є…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Солі – це складні речовини, які складаються з атомів металів та …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Основи мають загальну формулу…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Магній оксид – це …оксид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Силіцій оксид з водою…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Розчинні основи називають…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Основність нітратної кислоти дорівнює…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Сульфур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(VІ) оксид – це…оксид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безоксигеновмісної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кислоти належать…</a:t>
            </a:r>
          </a:p>
        </p:txBody>
      </p:sp>
      <p:pic>
        <p:nvPicPr>
          <p:cNvPr id="4100" name="Picture 4" descr="j02176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333375"/>
            <a:ext cx="1512888" cy="14652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1D20FEC-4FA9-4DCA-BBFD-D0D8CF7AFDC8}"/>
              </a:ext>
            </a:extLst>
          </p:cNvPr>
          <p:cNvSpPr txBox="1">
            <a:spLocks noChangeArrowheads="1"/>
          </p:cNvSpPr>
          <p:nvPr/>
        </p:nvSpPr>
        <p:spPr>
          <a:xfrm>
            <a:off x="323850" y="0"/>
            <a:ext cx="8229600" cy="1268413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ru-RU" altLang="uk-UA" sz="2800" b="1" i="1" kern="0">
                <a:solidFill>
                  <a:srgbClr val="6600CC"/>
                </a:solidFill>
              </a:rPr>
              <a:t>Визначте  валентність кислотних залишків слідуючих кислот:</a:t>
            </a:r>
          </a:p>
        </p:txBody>
      </p:sp>
      <p:graphicFrame>
        <p:nvGraphicFramePr>
          <p:cNvPr id="3" name="Group 126">
            <a:extLst>
              <a:ext uri="{FF2B5EF4-FFF2-40B4-BE49-F238E27FC236}">
                <a16:creationId xmlns:a16="http://schemas.microsoft.com/office/drawing/2014/main" id="{7BDD1871-695E-42C1-B648-707403053A27}"/>
              </a:ext>
            </a:extLst>
          </p:cNvPr>
          <p:cNvGraphicFramePr>
            <a:graphicFrameLocks/>
          </p:cNvGraphicFramePr>
          <p:nvPr/>
        </p:nvGraphicFramePr>
        <p:xfrm>
          <a:off x="179388" y="1412875"/>
          <a:ext cx="8785225" cy="5242360"/>
        </p:xfrm>
        <a:graphic>
          <a:graphicData uri="http://schemas.openxmlformats.org/drawingml/2006/table">
            <a:tbl>
              <a:tblPr/>
              <a:tblGrid>
                <a:gridCol w="439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Кислота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Кислотний</a:t>
                      </a:r>
                      <a:r>
                        <a:rPr kumimoji="0" lang="ru-RU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залишок</a:t>
                      </a:r>
                      <a:endParaRPr kumimoji="0" lang="ru-RU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HCL-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хлороводнева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? -  хлорид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сірчана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? – сульфат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ортофосфатна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? –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ортофосфат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борна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? – борат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карбонатна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? – карбонат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SiO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силікатна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? –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силікат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сульфідна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? –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сульфід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HF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фтороводнева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? – фторид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HNO</a:t>
                      </a:r>
                      <a:r>
                        <a:rPr kumimoji="0" lang="en-US" sz="2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нітратна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? – </a:t>
                      </a:r>
                      <a:r>
                        <a:rPr kumimoji="0" lang="ru-RU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нітрат</a:t>
                      </a:r>
                      <a:endParaRPr kumimoji="0" lang="ru-RU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57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B0604054-4352-4EA2-B92E-CF2C99226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188640"/>
            <a:ext cx="8001000" cy="56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UA" sz="4400" b="1" dirty="0" err="1">
                <a:solidFill>
                  <a:srgbClr val="7030A0"/>
                </a:solidFill>
              </a:rPr>
              <a:t>Назви</a:t>
            </a:r>
            <a:r>
              <a:rPr lang="ru-RU" altLang="ru-UA" sz="4400" b="1" dirty="0">
                <a:solidFill>
                  <a:srgbClr val="7030A0"/>
                </a:solidFill>
              </a:rPr>
              <a:t> кислот: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1955E18-24B5-4FB3-9AA7-9E47642D6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08050"/>
            <a:ext cx="8253413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908050" indent="-43656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304925" indent="-395288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93863" indent="-3873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93913" indent="-398463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511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0083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655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922713" indent="-398463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UA" sz="2400" b="1" dirty="0">
                <a:solidFill>
                  <a:srgbClr val="002060"/>
                </a:solidFill>
              </a:rPr>
              <a:t>HNO3 — </a:t>
            </a:r>
            <a:r>
              <a:rPr lang="ru-RU" altLang="ru-UA" sz="2400" b="1" dirty="0" err="1">
                <a:solidFill>
                  <a:srgbClr val="002060"/>
                </a:solidFill>
              </a:rPr>
              <a:t>нітратна</a:t>
            </a:r>
            <a:r>
              <a:rPr lang="ru-RU" altLang="ru-UA" sz="2400" b="1" dirty="0">
                <a:solidFill>
                  <a:srgbClr val="002060"/>
                </a:solidFill>
              </a:rPr>
              <a:t> кислота (</a:t>
            </a:r>
            <a:r>
              <a:rPr lang="ru-RU" altLang="ru-UA" sz="2400" b="1" dirty="0" err="1">
                <a:solidFill>
                  <a:srgbClr val="002060"/>
                </a:solidFill>
              </a:rPr>
              <a:t>азотна</a:t>
            </a:r>
            <a:r>
              <a:rPr lang="ru-RU" altLang="ru-UA" sz="2400" b="1" dirty="0">
                <a:solidFill>
                  <a:srgbClr val="002060"/>
                </a:solidFill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ru-RU" altLang="ru-UA" sz="2400" b="1" dirty="0">
                <a:solidFill>
                  <a:srgbClr val="002060"/>
                </a:solidFill>
              </a:rPr>
              <a:t>Н2SO4 — </a:t>
            </a:r>
            <a:r>
              <a:rPr lang="ru-RU" altLang="ru-UA" sz="2400" b="1" dirty="0" err="1">
                <a:solidFill>
                  <a:srgbClr val="002060"/>
                </a:solidFill>
              </a:rPr>
              <a:t>сульфатна</a:t>
            </a:r>
            <a:r>
              <a:rPr lang="ru-RU" altLang="ru-UA" sz="2400" b="1" dirty="0">
                <a:solidFill>
                  <a:srgbClr val="002060"/>
                </a:solidFill>
              </a:rPr>
              <a:t> кислота (</a:t>
            </a:r>
            <a:r>
              <a:rPr lang="ru-RU" altLang="ru-UA" sz="2400" b="1" dirty="0" err="1">
                <a:solidFill>
                  <a:srgbClr val="002060"/>
                </a:solidFill>
              </a:rPr>
              <a:t>сірчана</a:t>
            </a:r>
            <a:r>
              <a:rPr lang="ru-RU" altLang="ru-UA" sz="2400" b="1" dirty="0">
                <a:solidFill>
                  <a:srgbClr val="002060"/>
                </a:solidFill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ru-RU" altLang="ru-UA" sz="2400" b="1" dirty="0">
                <a:solidFill>
                  <a:srgbClr val="002060"/>
                </a:solidFill>
              </a:rPr>
              <a:t>Н3РО4 — </a:t>
            </a:r>
            <a:r>
              <a:rPr lang="ru-RU" altLang="ru-UA" sz="2400" b="1" dirty="0" err="1">
                <a:solidFill>
                  <a:srgbClr val="002060"/>
                </a:solidFill>
              </a:rPr>
              <a:t>ортофосфатна</a:t>
            </a:r>
            <a:r>
              <a:rPr lang="ru-RU" altLang="ru-UA" sz="2400" b="1" dirty="0">
                <a:solidFill>
                  <a:srgbClr val="002060"/>
                </a:solidFill>
              </a:rPr>
              <a:t> кислота(</a:t>
            </a:r>
            <a:r>
              <a:rPr lang="ru-RU" altLang="ru-UA" sz="2400" b="1" dirty="0" err="1">
                <a:solidFill>
                  <a:srgbClr val="002060"/>
                </a:solidFill>
              </a:rPr>
              <a:t>фосфорна</a:t>
            </a:r>
            <a:r>
              <a:rPr lang="ru-RU" altLang="ru-UA" sz="2400" b="1" dirty="0">
                <a:solidFill>
                  <a:srgbClr val="002060"/>
                </a:solidFill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ru-RU" altLang="ru-UA" sz="2400" b="1" dirty="0">
                <a:solidFill>
                  <a:srgbClr val="002060"/>
                </a:solidFill>
              </a:rPr>
              <a:t>НРО3 — </a:t>
            </a:r>
            <a:r>
              <a:rPr lang="ru-RU" altLang="ru-UA" sz="2400" b="1" dirty="0" err="1">
                <a:solidFill>
                  <a:srgbClr val="002060"/>
                </a:solidFill>
              </a:rPr>
              <a:t>метафосфатна</a:t>
            </a:r>
            <a:r>
              <a:rPr lang="ru-RU" altLang="ru-UA" sz="2400" b="1" dirty="0">
                <a:solidFill>
                  <a:srgbClr val="002060"/>
                </a:solidFill>
              </a:rPr>
              <a:t> кислота </a:t>
            </a:r>
          </a:p>
          <a:p>
            <a:pPr>
              <a:lnSpc>
                <a:spcPct val="90000"/>
              </a:lnSpc>
            </a:pPr>
            <a:r>
              <a:rPr lang="ru-RU" altLang="ru-UA" sz="2400" b="1" dirty="0">
                <a:solidFill>
                  <a:srgbClr val="002060"/>
                </a:solidFill>
              </a:rPr>
              <a:t>Н2СО3 — </a:t>
            </a:r>
            <a:r>
              <a:rPr lang="ru-RU" altLang="ru-UA" sz="2400" b="1" dirty="0" err="1">
                <a:solidFill>
                  <a:srgbClr val="002060"/>
                </a:solidFill>
              </a:rPr>
              <a:t>карбонатна</a:t>
            </a:r>
            <a:r>
              <a:rPr lang="ru-RU" altLang="ru-UA" sz="2400" b="1" dirty="0">
                <a:solidFill>
                  <a:srgbClr val="002060"/>
                </a:solidFill>
              </a:rPr>
              <a:t> кислота (</a:t>
            </a:r>
            <a:r>
              <a:rPr lang="ru-RU" altLang="ru-UA" sz="2400" b="1" dirty="0" err="1">
                <a:solidFill>
                  <a:srgbClr val="002060"/>
                </a:solidFill>
              </a:rPr>
              <a:t>вугільна</a:t>
            </a:r>
            <a:r>
              <a:rPr lang="ru-RU" altLang="ru-UA" sz="2400" b="1" dirty="0">
                <a:solidFill>
                  <a:srgbClr val="002060"/>
                </a:solidFill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ru-RU" altLang="ru-UA" sz="2400" b="1" dirty="0">
                <a:solidFill>
                  <a:srgbClr val="002060"/>
                </a:solidFill>
              </a:rPr>
              <a:t>Н3ВО3 — </a:t>
            </a:r>
            <a:r>
              <a:rPr lang="ru-RU" altLang="ru-UA" sz="2400" b="1" dirty="0" err="1">
                <a:solidFill>
                  <a:srgbClr val="002060"/>
                </a:solidFill>
              </a:rPr>
              <a:t>боратна</a:t>
            </a:r>
            <a:r>
              <a:rPr lang="ru-RU" altLang="ru-UA" sz="2400" b="1" dirty="0">
                <a:solidFill>
                  <a:srgbClr val="002060"/>
                </a:solidFill>
              </a:rPr>
              <a:t> кислота (</a:t>
            </a:r>
            <a:r>
              <a:rPr lang="ru-RU" altLang="ru-UA" sz="2400" b="1" dirty="0" err="1">
                <a:solidFill>
                  <a:srgbClr val="002060"/>
                </a:solidFill>
              </a:rPr>
              <a:t>борна</a:t>
            </a:r>
            <a:r>
              <a:rPr lang="ru-RU" altLang="ru-UA" sz="2400" b="1" dirty="0">
                <a:solidFill>
                  <a:srgbClr val="002060"/>
                </a:solidFill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ru-RU" altLang="ru-UA" sz="2400" b="1" dirty="0">
                <a:solidFill>
                  <a:srgbClr val="002060"/>
                </a:solidFill>
              </a:rPr>
              <a:t>HNO2 — </a:t>
            </a:r>
            <a:r>
              <a:rPr lang="ru-RU" altLang="ru-UA" sz="2400" b="1" dirty="0" err="1">
                <a:solidFill>
                  <a:srgbClr val="002060"/>
                </a:solidFill>
              </a:rPr>
              <a:t>нітритна</a:t>
            </a:r>
            <a:r>
              <a:rPr lang="ru-RU" altLang="ru-UA" sz="2400" b="1" dirty="0">
                <a:solidFill>
                  <a:srgbClr val="002060"/>
                </a:solidFill>
              </a:rPr>
              <a:t> кислота (азотиста) </a:t>
            </a:r>
          </a:p>
          <a:p>
            <a:pPr>
              <a:lnSpc>
                <a:spcPct val="90000"/>
              </a:lnSpc>
            </a:pPr>
            <a:r>
              <a:rPr lang="ru-RU" altLang="ru-UA" sz="2400" b="1" dirty="0">
                <a:solidFill>
                  <a:srgbClr val="002060"/>
                </a:solidFill>
              </a:rPr>
              <a:t>Н2SO3 — </a:t>
            </a:r>
            <a:r>
              <a:rPr lang="ru-RU" altLang="ru-UA" sz="2400" b="1" dirty="0" err="1">
                <a:solidFill>
                  <a:srgbClr val="002060"/>
                </a:solidFill>
              </a:rPr>
              <a:t>сульфітна</a:t>
            </a:r>
            <a:r>
              <a:rPr lang="ru-RU" altLang="ru-UA" sz="2400" b="1" dirty="0">
                <a:solidFill>
                  <a:srgbClr val="002060"/>
                </a:solidFill>
              </a:rPr>
              <a:t> кислота (</a:t>
            </a:r>
            <a:r>
              <a:rPr lang="ru-RU" altLang="ru-UA" sz="2400" b="1" dirty="0" err="1">
                <a:solidFill>
                  <a:srgbClr val="002060"/>
                </a:solidFill>
              </a:rPr>
              <a:t>сірчиста</a:t>
            </a:r>
            <a:r>
              <a:rPr lang="ru-RU" altLang="ru-UA" sz="2400" b="1" dirty="0">
                <a:solidFill>
                  <a:srgbClr val="002060"/>
                </a:solidFill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ru-RU" altLang="ru-UA" sz="2400" b="1" dirty="0" err="1">
                <a:solidFill>
                  <a:srgbClr val="002060"/>
                </a:solidFill>
              </a:rPr>
              <a:t>HCl</a:t>
            </a:r>
            <a:r>
              <a:rPr lang="ru-RU" altLang="ru-UA" sz="2400" b="1" dirty="0">
                <a:solidFill>
                  <a:srgbClr val="002060"/>
                </a:solidFill>
              </a:rPr>
              <a:t> — </a:t>
            </a:r>
            <a:r>
              <a:rPr lang="ru-RU" altLang="ru-UA" sz="2400" b="1" dirty="0" err="1">
                <a:solidFill>
                  <a:srgbClr val="002060"/>
                </a:solidFill>
              </a:rPr>
              <a:t>хлоридна</a:t>
            </a:r>
            <a:r>
              <a:rPr lang="ru-RU" altLang="ru-UA" sz="2400" b="1" dirty="0">
                <a:solidFill>
                  <a:srgbClr val="002060"/>
                </a:solidFill>
              </a:rPr>
              <a:t> кислота (</a:t>
            </a:r>
            <a:r>
              <a:rPr lang="ru-RU" altLang="ru-UA" sz="2400" b="1" dirty="0" err="1">
                <a:solidFill>
                  <a:srgbClr val="002060"/>
                </a:solidFill>
              </a:rPr>
              <a:t>хлороводнева</a:t>
            </a:r>
            <a:r>
              <a:rPr lang="ru-RU" altLang="ru-UA" sz="2400" b="1" dirty="0">
                <a:solidFill>
                  <a:srgbClr val="002060"/>
                </a:solidFill>
              </a:rPr>
              <a:t>, </a:t>
            </a:r>
            <a:r>
              <a:rPr lang="ru-RU" altLang="ru-UA" sz="2400" b="1" dirty="0" err="1">
                <a:solidFill>
                  <a:srgbClr val="002060"/>
                </a:solidFill>
              </a:rPr>
              <a:t>або</a:t>
            </a:r>
            <a:r>
              <a:rPr lang="ru-RU" altLang="ru-UA" sz="2400" b="1" dirty="0">
                <a:solidFill>
                  <a:srgbClr val="002060"/>
                </a:solidFill>
              </a:rPr>
              <a:t> соляна) </a:t>
            </a:r>
          </a:p>
          <a:p>
            <a:pPr>
              <a:lnSpc>
                <a:spcPct val="90000"/>
              </a:lnSpc>
            </a:pPr>
            <a:r>
              <a:rPr lang="ru-RU" altLang="ru-UA" sz="2400" b="1" dirty="0">
                <a:solidFill>
                  <a:srgbClr val="002060"/>
                </a:solidFill>
              </a:rPr>
              <a:t>HI — </a:t>
            </a:r>
            <a:r>
              <a:rPr lang="ru-RU" altLang="ru-UA" sz="2400" b="1" dirty="0" err="1">
                <a:solidFill>
                  <a:srgbClr val="002060"/>
                </a:solidFill>
              </a:rPr>
              <a:t>йодидна</a:t>
            </a:r>
            <a:r>
              <a:rPr lang="ru-RU" altLang="ru-UA" sz="2400" b="1" dirty="0">
                <a:solidFill>
                  <a:srgbClr val="002060"/>
                </a:solidFill>
              </a:rPr>
              <a:t> кислота (</a:t>
            </a:r>
            <a:r>
              <a:rPr lang="ru-RU" altLang="ru-UA" sz="2400" b="1" dirty="0" err="1">
                <a:solidFill>
                  <a:srgbClr val="002060"/>
                </a:solidFill>
              </a:rPr>
              <a:t>йодоводнева</a:t>
            </a:r>
            <a:r>
              <a:rPr lang="ru-RU" altLang="ru-UA" sz="2400" b="1" dirty="0">
                <a:solidFill>
                  <a:srgbClr val="002060"/>
                </a:solidFill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ru-RU" altLang="ru-UA" sz="2400" b="1" dirty="0" err="1">
                <a:solidFill>
                  <a:srgbClr val="002060"/>
                </a:solidFill>
              </a:rPr>
              <a:t>HBr</a:t>
            </a:r>
            <a:r>
              <a:rPr lang="ru-RU" altLang="ru-UA" sz="2400" b="1" dirty="0">
                <a:solidFill>
                  <a:srgbClr val="002060"/>
                </a:solidFill>
              </a:rPr>
              <a:t> — </a:t>
            </a:r>
            <a:r>
              <a:rPr lang="ru-RU" altLang="ru-UA" sz="2400" b="1" dirty="0" err="1">
                <a:solidFill>
                  <a:srgbClr val="002060"/>
                </a:solidFill>
              </a:rPr>
              <a:t>бромідна</a:t>
            </a:r>
            <a:r>
              <a:rPr lang="ru-RU" altLang="ru-UA" sz="2400" b="1" dirty="0">
                <a:solidFill>
                  <a:srgbClr val="002060"/>
                </a:solidFill>
              </a:rPr>
              <a:t> кислота (</a:t>
            </a:r>
            <a:r>
              <a:rPr lang="ru-RU" altLang="ru-UA" sz="2400" b="1" dirty="0" err="1">
                <a:solidFill>
                  <a:srgbClr val="002060"/>
                </a:solidFill>
              </a:rPr>
              <a:t>бромоводнева</a:t>
            </a:r>
            <a:r>
              <a:rPr lang="ru-RU" altLang="ru-UA" sz="2400" b="1" dirty="0">
                <a:solidFill>
                  <a:srgbClr val="002060"/>
                </a:solidFill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ru-RU" altLang="ru-UA" sz="2400" b="1" dirty="0">
                <a:solidFill>
                  <a:srgbClr val="002060"/>
                </a:solidFill>
              </a:rPr>
              <a:t>H2S — </a:t>
            </a:r>
            <a:r>
              <a:rPr lang="ru-RU" altLang="ru-UA" sz="2400" b="1" dirty="0" err="1">
                <a:solidFill>
                  <a:srgbClr val="002060"/>
                </a:solidFill>
              </a:rPr>
              <a:t>сульфідна</a:t>
            </a:r>
            <a:r>
              <a:rPr lang="ru-RU" altLang="ru-UA" sz="2400" b="1" dirty="0">
                <a:solidFill>
                  <a:srgbClr val="002060"/>
                </a:solidFill>
              </a:rPr>
              <a:t> кислота(</a:t>
            </a:r>
            <a:r>
              <a:rPr lang="ru-RU" altLang="ru-UA" sz="2400" b="1" dirty="0" err="1">
                <a:solidFill>
                  <a:srgbClr val="002060"/>
                </a:solidFill>
              </a:rPr>
              <a:t>сірководнева</a:t>
            </a:r>
            <a:r>
              <a:rPr lang="ru-RU" altLang="ru-UA" sz="2400" b="1" dirty="0">
                <a:solidFill>
                  <a:srgbClr val="002060"/>
                </a:solidFill>
              </a:rPr>
              <a:t>)</a:t>
            </a:r>
            <a:r>
              <a:rPr lang="ru-RU" altLang="ru-UA" sz="2100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ru-RU" altLang="ru-UA" sz="2100" dirty="0"/>
          </a:p>
        </p:txBody>
      </p:sp>
    </p:spTree>
    <p:extLst>
      <p:ext uri="{BB962C8B-B14F-4D97-AF65-F5344CB8AC3E}">
        <p14:creationId xmlns:p14="http://schemas.microsoft.com/office/powerpoint/2010/main" val="3953634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20040"/>
            <a:ext cx="7572428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техніки безпеки при роботі з кислотами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14348" y="2017712"/>
            <a:ext cx="8240740" cy="4411683"/>
          </a:xfrm>
        </p:spPr>
        <p:txBody>
          <a:bodyPr>
            <a:normAutofit fontScale="4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їдкі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поводитися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обережно</a:t>
            </a:r>
            <a:r>
              <a:rPr lang="uk-UA" sz="5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uk-UA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Уважно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читайте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етикетки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на склянках</a:t>
            </a:r>
            <a:br>
              <a:rPr lang="ru-RU" sz="5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дослідів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беріть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1 - 2 мл</a:t>
            </a:r>
            <a:br>
              <a:rPr lang="ru-RU" sz="5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3. Не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залишайте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склянки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кислотами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відкритими</a:t>
            </a:r>
            <a:br>
              <a:rPr lang="ru-RU" sz="5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4. Не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виливайте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залишки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реактивів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пробірки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назад у склянку,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узятий</a:t>
            </a:r>
            <a:br>
              <a:rPr lang="ru-RU" sz="5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випадково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кислота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потрапила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на руки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негайно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змийте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великою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води,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нейтралізуйте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розчином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соди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змийте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водою</a:t>
            </a:r>
            <a:br>
              <a:rPr lang="ru-RU" sz="5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розбавити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сульфатну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кислоту,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пам'ятайте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правило:</a:t>
            </a:r>
            <a:endParaRPr lang="uk-UA" sz="50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5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u-RU" sz="5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5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вода,</a:t>
            </a:r>
            <a:br>
              <a:rPr lang="ru-RU" sz="5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5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кислота.</a:t>
            </a:r>
            <a:br>
              <a:rPr lang="ru-RU" sz="5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Інакше</a:t>
            </a:r>
            <a:r>
              <a:rPr lang="ru-RU" sz="5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5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трапиться</a:t>
            </a:r>
            <a:r>
              <a:rPr lang="ru-RU" sz="5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біда</a:t>
            </a:r>
            <a:r>
              <a:rPr lang="ru-RU" sz="5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!”</a:t>
            </a:r>
            <a:endParaRPr lang="uk-UA" sz="5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7. Категорично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забороняється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досліди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зазначенні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зливати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err="1">
                <a:latin typeface="Times New Roman" pitchFamily="18" charset="0"/>
                <a:cs typeface="Times New Roman" pitchFamily="18" charset="0"/>
              </a:rPr>
              <a:t>змішувати</a:t>
            </a: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>
                <a:latin typeface="Times New Roman" pitchFamily="18" charset="0"/>
                <a:cs typeface="Times New Roman" pitchFamily="18" charset="0"/>
              </a:rPr>
              <a:t>реактиви</a:t>
            </a:r>
            <a:endParaRPr lang="uk-UA" sz="50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5918" y="765175"/>
            <a:ext cx="6835795" cy="1011238"/>
          </a:xfrm>
        </p:spPr>
        <p:txBody>
          <a:bodyPr anchor="ctr"/>
          <a:lstStyle/>
          <a:p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кислот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844675"/>
            <a:ext cx="8229600" cy="4525963"/>
          </a:xfrm>
        </p:spPr>
        <p:txBody>
          <a:bodyPr/>
          <a:lstStyle/>
          <a:p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кислот на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індикатори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827088" y="4365625"/>
            <a:ext cx="1008062" cy="1657350"/>
            <a:chOff x="521" y="2205"/>
            <a:chExt cx="635" cy="1044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521" y="2205"/>
              <a:ext cx="635" cy="10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auto">
            <a:xfrm>
              <a:off x="521" y="2704"/>
              <a:ext cx="635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827088" y="5157788"/>
            <a:ext cx="1008062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grpSp>
        <p:nvGrpSpPr>
          <p:cNvPr id="6152" name="Group 9"/>
          <p:cNvGrpSpPr>
            <a:grpSpLocks/>
          </p:cNvGrpSpPr>
          <p:nvPr/>
        </p:nvGrpSpPr>
        <p:grpSpPr bwMode="auto">
          <a:xfrm>
            <a:off x="3995738" y="4437063"/>
            <a:ext cx="1008062" cy="1657350"/>
            <a:chOff x="2336" y="2205"/>
            <a:chExt cx="635" cy="1044"/>
          </a:xfrm>
        </p:grpSpPr>
        <p:sp>
          <p:nvSpPr>
            <p:cNvPr id="6153" name="Rectangle 10"/>
            <p:cNvSpPr>
              <a:spLocks noChangeArrowheads="1"/>
            </p:cNvSpPr>
            <p:nvPr/>
          </p:nvSpPr>
          <p:spPr bwMode="auto">
            <a:xfrm>
              <a:off x="2336" y="2205"/>
              <a:ext cx="635" cy="10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6154" name="Rectangle 11"/>
            <p:cNvSpPr>
              <a:spLocks noChangeArrowheads="1"/>
            </p:cNvSpPr>
            <p:nvPr/>
          </p:nvSpPr>
          <p:spPr bwMode="auto">
            <a:xfrm>
              <a:off x="2336" y="2704"/>
              <a:ext cx="635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</p:grpSp>
      <p:grpSp>
        <p:nvGrpSpPr>
          <p:cNvPr id="6155" name="Group 12"/>
          <p:cNvGrpSpPr>
            <a:grpSpLocks/>
          </p:cNvGrpSpPr>
          <p:nvPr/>
        </p:nvGrpSpPr>
        <p:grpSpPr bwMode="auto">
          <a:xfrm>
            <a:off x="7092950" y="4437063"/>
            <a:ext cx="1008063" cy="1657350"/>
            <a:chOff x="4468" y="2160"/>
            <a:chExt cx="635" cy="1044"/>
          </a:xfrm>
        </p:grpSpPr>
        <p:sp>
          <p:nvSpPr>
            <p:cNvPr id="6156" name="Rectangle 13"/>
            <p:cNvSpPr>
              <a:spLocks noChangeArrowheads="1"/>
            </p:cNvSpPr>
            <p:nvPr/>
          </p:nvSpPr>
          <p:spPr bwMode="auto">
            <a:xfrm>
              <a:off x="4468" y="2160"/>
              <a:ext cx="635" cy="10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  <p:sp>
          <p:nvSpPr>
            <p:cNvPr id="6157" name="Rectangle 14"/>
            <p:cNvSpPr>
              <a:spLocks noChangeArrowheads="1"/>
            </p:cNvSpPr>
            <p:nvPr/>
          </p:nvSpPr>
          <p:spPr bwMode="auto">
            <a:xfrm>
              <a:off x="4468" y="2659"/>
              <a:ext cx="635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charset="0"/>
              </a:endParaRPr>
            </a:p>
          </p:txBody>
        </p:sp>
      </p:grpSp>
      <p:sp>
        <p:nvSpPr>
          <p:cNvPr id="6158" name="Text Box 17"/>
          <p:cNvSpPr txBox="1">
            <a:spLocks noChangeArrowheads="1"/>
          </p:cNvSpPr>
          <p:nvPr/>
        </p:nvSpPr>
        <p:spPr bwMode="auto">
          <a:xfrm>
            <a:off x="611188" y="2420938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Arial" charset="0"/>
              </a:rPr>
              <a:t>лакмус</a:t>
            </a:r>
          </a:p>
        </p:txBody>
      </p:sp>
      <p:sp>
        <p:nvSpPr>
          <p:cNvPr id="6159" name="Text Box 18"/>
          <p:cNvSpPr txBox="1">
            <a:spLocks noChangeArrowheads="1"/>
          </p:cNvSpPr>
          <p:nvPr/>
        </p:nvSpPr>
        <p:spPr bwMode="auto">
          <a:xfrm>
            <a:off x="3348038" y="2492375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Arial" charset="0"/>
              </a:rPr>
              <a:t>метилоранж</a:t>
            </a:r>
          </a:p>
        </p:txBody>
      </p:sp>
      <p:sp>
        <p:nvSpPr>
          <p:cNvPr id="6160" name="Text Box 19"/>
          <p:cNvSpPr txBox="1">
            <a:spLocks noChangeArrowheads="1"/>
          </p:cNvSpPr>
          <p:nvPr/>
        </p:nvSpPr>
        <p:spPr bwMode="auto">
          <a:xfrm>
            <a:off x="6227763" y="2492375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latin typeface="Arial" charset="0"/>
              </a:rPr>
              <a:t>фенолфталеїн</a:t>
            </a: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3995738" y="5229225"/>
            <a:ext cx="1008062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23578" name="Freeform 26"/>
          <p:cNvSpPr>
            <a:spLocks/>
          </p:cNvSpPr>
          <p:nvPr/>
        </p:nvSpPr>
        <p:spPr bwMode="auto">
          <a:xfrm>
            <a:off x="1258888" y="2997200"/>
            <a:ext cx="288925" cy="1008063"/>
          </a:xfrm>
          <a:custGeom>
            <a:avLst/>
            <a:gdLst>
              <a:gd name="T0" fmla="*/ 2147483647 w 503"/>
              <a:gd name="T1" fmla="*/ 2147483647 h 740"/>
              <a:gd name="T2" fmla="*/ 2147483647 w 503"/>
              <a:gd name="T3" fmla="*/ 2147483647 h 740"/>
              <a:gd name="T4" fmla="*/ 2147483647 w 503"/>
              <a:gd name="T5" fmla="*/ 2147483647 h 740"/>
              <a:gd name="T6" fmla="*/ 2147483647 w 503"/>
              <a:gd name="T7" fmla="*/ 2147483647 h 740"/>
              <a:gd name="T8" fmla="*/ 0 w 503"/>
              <a:gd name="T9" fmla="*/ 2147483647 h 740"/>
              <a:gd name="T10" fmla="*/ 2147483647 w 503"/>
              <a:gd name="T11" fmla="*/ 2147483647 h 740"/>
              <a:gd name="T12" fmla="*/ 2147483647 w 503"/>
              <a:gd name="T13" fmla="*/ 2147483647 h 740"/>
              <a:gd name="T14" fmla="*/ 2147483647 w 503"/>
              <a:gd name="T15" fmla="*/ 2147483647 h 740"/>
              <a:gd name="T16" fmla="*/ 2147483647 w 503"/>
              <a:gd name="T17" fmla="*/ 2147483647 h 740"/>
              <a:gd name="T18" fmla="*/ 2147483647 w 503"/>
              <a:gd name="T19" fmla="*/ 2147483647 h 740"/>
              <a:gd name="T20" fmla="*/ 2147483647 w 503"/>
              <a:gd name="T21" fmla="*/ 2147483647 h 740"/>
              <a:gd name="T22" fmla="*/ 2147483647 w 503"/>
              <a:gd name="T23" fmla="*/ 2147483647 h 740"/>
              <a:gd name="T24" fmla="*/ 2147483647 w 503"/>
              <a:gd name="T25" fmla="*/ 2147483647 h 740"/>
              <a:gd name="T26" fmla="*/ 2147483647 w 503"/>
              <a:gd name="T27" fmla="*/ 2147483647 h 740"/>
              <a:gd name="T28" fmla="*/ 2147483647 w 503"/>
              <a:gd name="T29" fmla="*/ 2147483647 h 740"/>
              <a:gd name="T30" fmla="*/ 2147483647 w 503"/>
              <a:gd name="T31" fmla="*/ 2147483647 h 740"/>
              <a:gd name="T32" fmla="*/ 2147483647 w 503"/>
              <a:gd name="T33" fmla="*/ 2147483647 h 740"/>
              <a:gd name="T34" fmla="*/ 2147483647 w 503"/>
              <a:gd name="T35" fmla="*/ 2147483647 h 740"/>
              <a:gd name="T36" fmla="*/ 2147483647 w 503"/>
              <a:gd name="T37" fmla="*/ 2147483647 h 7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03"/>
              <a:gd name="T58" fmla="*/ 0 h 740"/>
              <a:gd name="T59" fmla="*/ 503 w 503"/>
              <a:gd name="T60" fmla="*/ 740 h 74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03" h="740">
                <a:moveTo>
                  <a:pt x="328" y="20"/>
                </a:moveTo>
                <a:cubicBezTo>
                  <a:pt x="324" y="20"/>
                  <a:pt x="228" y="26"/>
                  <a:pt x="204" y="38"/>
                </a:cubicBezTo>
                <a:cubicBezTo>
                  <a:pt x="138" y="71"/>
                  <a:pt x="110" y="123"/>
                  <a:pt x="54" y="162"/>
                </a:cubicBezTo>
                <a:cubicBezTo>
                  <a:pt x="40" y="201"/>
                  <a:pt x="22" y="237"/>
                  <a:pt x="9" y="277"/>
                </a:cubicBezTo>
                <a:cubicBezTo>
                  <a:pt x="6" y="286"/>
                  <a:pt x="0" y="304"/>
                  <a:pt x="0" y="304"/>
                </a:cubicBezTo>
                <a:cubicBezTo>
                  <a:pt x="3" y="398"/>
                  <a:pt x="4" y="493"/>
                  <a:pt x="9" y="587"/>
                </a:cubicBezTo>
                <a:cubicBezTo>
                  <a:pt x="14" y="677"/>
                  <a:pt x="160" y="704"/>
                  <a:pt x="222" y="711"/>
                </a:cubicBezTo>
                <a:cubicBezTo>
                  <a:pt x="388" y="704"/>
                  <a:pt x="397" y="740"/>
                  <a:pt x="479" y="658"/>
                </a:cubicBezTo>
                <a:cubicBezTo>
                  <a:pt x="503" y="588"/>
                  <a:pt x="494" y="522"/>
                  <a:pt x="435" y="481"/>
                </a:cubicBezTo>
                <a:cubicBezTo>
                  <a:pt x="417" y="428"/>
                  <a:pt x="440" y="477"/>
                  <a:pt x="399" y="437"/>
                </a:cubicBezTo>
                <a:cubicBezTo>
                  <a:pt x="391" y="429"/>
                  <a:pt x="388" y="418"/>
                  <a:pt x="381" y="410"/>
                </a:cubicBezTo>
                <a:cubicBezTo>
                  <a:pt x="364" y="391"/>
                  <a:pt x="328" y="357"/>
                  <a:pt x="328" y="357"/>
                </a:cubicBezTo>
                <a:cubicBezTo>
                  <a:pt x="306" y="290"/>
                  <a:pt x="338" y="368"/>
                  <a:pt x="293" y="312"/>
                </a:cubicBezTo>
                <a:cubicBezTo>
                  <a:pt x="246" y="253"/>
                  <a:pt x="332" y="318"/>
                  <a:pt x="257" y="268"/>
                </a:cubicBezTo>
                <a:cubicBezTo>
                  <a:pt x="247" y="239"/>
                  <a:pt x="213" y="188"/>
                  <a:pt x="213" y="188"/>
                </a:cubicBezTo>
                <a:cubicBezTo>
                  <a:pt x="233" y="36"/>
                  <a:pt x="199" y="164"/>
                  <a:pt x="248" y="100"/>
                </a:cubicBezTo>
                <a:cubicBezTo>
                  <a:pt x="254" y="93"/>
                  <a:pt x="250" y="80"/>
                  <a:pt x="257" y="73"/>
                </a:cubicBezTo>
                <a:cubicBezTo>
                  <a:pt x="272" y="58"/>
                  <a:pt x="310" y="38"/>
                  <a:pt x="310" y="38"/>
                </a:cubicBezTo>
                <a:cubicBezTo>
                  <a:pt x="330" y="9"/>
                  <a:pt x="328" y="0"/>
                  <a:pt x="328" y="20"/>
                </a:cubicBezTo>
                <a:close/>
              </a:path>
            </a:pathLst>
          </a:cu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9" name="Freeform 27"/>
          <p:cNvSpPr>
            <a:spLocks/>
          </p:cNvSpPr>
          <p:nvPr/>
        </p:nvSpPr>
        <p:spPr bwMode="auto">
          <a:xfrm>
            <a:off x="4356100" y="3068638"/>
            <a:ext cx="288925" cy="1008062"/>
          </a:xfrm>
          <a:custGeom>
            <a:avLst/>
            <a:gdLst>
              <a:gd name="T0" fmla="*/ 2147483647 w 503"/>
              <a:gd name="T1" fmla="*/ 2147483647 h 740"/>
              <a:gd name="T2" fmla="*/ 2147483647 w 503"/>
              <a:gd name="T3" fmla="*/ 2147483647 h 740"/>
              <a:gd name="T4" fmla="*/ 2147483647 w 503"/>
              <a:gd name="T5" fmla="*/ 2147483647 h 740"/>
              <a:gd name="T6" fmla="*/ 2147483647 w 503"/>
              <a:gd name="T7" fmla="*/ 2147483647 h 740"/>
              <a:gd name="T8" fmla="*/ 0 w 503"/>
              <a:gd name="T9" fmla="*/ 2147483647 h 740"/>
              <a:gd name="T10" fmla="*/ 2147483647 w 503"/>
              <a:gd name="T11" fmla="*/ 2147483647 h 740"/>
              <a:gd name="T12" fmla="*/ 2147483647 w 503"/>
              <a:gd name="T13" fmla="*/ 2147483647 h 740"/>
              <a:gd name="T14" fmla="*/ 2147483647 w 503"/>
              <a:gd name="T15" fmla="*/ 2147483647 h 740"/>
              <a:gd name="T16" fmla="*/ 2147483647 w 503"/>
              <a:gd name="T17" fmla="*/ 2147483647 h 740"/>
              <a:gd name="T18" fmla="*/ 2147483647 w 503"/>
              <a:gd name="T19" fmla="*/ 2147483647 h 740"/>
              <a:gd name="T20" fmla="*/ 2147483647 w 503"/>
              <a:gd name="T21" fmla="*/ 2147483647 h 740"/>
              <a:gd name="T22" fmla="*/ 2147483647 w 503"/>
              <a:gd name="T23" fmla="*/ 2147483647 h 740"/>
              <a:gd name="T24" fmla="*/ 2147483647 w 503"/>
              <a:gd name="T25" fmla="*/ 2147483647 h 740"/>
              <a:gd name="T26" fmla="*/ 2147483647 w 503"/>
              <a:gd name="T27" fmla="*/ 2147483647 h 740"/>
              <a:gd name="T28" fmla="*/ 2147483647 w 503"/>
              <a:gd name="T29" fmla="*/ 2147483647 h 740"/>
              <a:gd name="T30" fmla="*/ 2147483647 w 503"/>
              <a:gd name="T31" fmla="*/ 2147483647 h 740"/>
              <a:gd name="T32" fmla="*/ 2147483647 w 503"/>
              <a:gd name="T33" fmla="*/ 2147483647 h 740"/>
              <a:gd name="T34" fmla="*/ 2147483647 w 503"/>
              <a:gd name="T35" fmla="*/ 2147483647 h 740"/>
              <a:gd name="T36" fmla="*/ 2147483647 w 503"/>
              <a:gd name="T37" fmla="*/ 2147483647 h 7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03"/>
              <a:gd name="T58" fmla="*/ 0 h 740"/>
              <a:gd name="T59" fmla="*/ 503 w 503"/>
              <a:gd name="T60" fmla="*/ 740 h 74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03" h="740">
                <a:moveTo>
                  <a:pt x="328" y="20"/>
                </a:moveTo>
                <a:cubicBezTo>
                  <a:pt x="324" y="20"/>
                  <a:pt x="228" y="26"/>
                  <a:pt x="204" y="38"/>
                </a:cubicBezTo>
                <a:cubicBezTo>
                  <a:pt x="138" y="71"/>
                  <a:pt x="110" y="123"/>
                  <a:pt x="54" y="162"/>
                </a:cubicBezTo>
                <a:cubicBezTo>
                  <a:pt x="40" y="201"/>
                  <a:pt x="22" y="237"/>
                  <a:pt x="9" y="277"/>
                </a:cubicBezTo>
                <a:cubicBezTo>
                  <a:pt x="6" y="286"/>
                  <a:pt x="0" y="304"/>
                  <a:pt x="0" y="304"/>
                </a:cubicBezTo>
                <a:cubicBezTo>
                  <a:pt x="3" y="398"/>
                  <a:pt x="4" y="493"/>
                  <a:pt x="9" y="587"/>
                </a:cubicBezTo>
                <a:cubicBezTo>
                  <a:pt x="14" y="677"/>
                  <a:pt x="160" y="704"/>
                  <a:pt x="222" y="711"/>
                </a:cubicBezTo>
                <a:cubicBezTo>
                  <a:pt x="388" y="704"/>
                  <a:pt x="397" y="740"/>
                  <a:pt x="479" y="658"/>
                </a:cubicBezTo>
                <a:cubicBezTo>
                  <a:pt x="503" y="588"/>
                  <a:pt x="494" y="522"/>
                  <a:pt x="435" y="481"/>
                </a:cubicBezTo>
                <a:cubicBezTo>
                  <a:pt x="417" y="428"/>
                  <a:pt x="440" y="477"/>
                  <a:pt x="399" y="437"/>
                </a:cubicBezTo>
                <a:cubicBezTo>
                  <a:pt x="391" y="429"/>
                  <a:pt x="388" y="418"/>
                  <a:pt x="381" y="410"/>
                </a:cubicBezTo>
                <a:cubicBezTo>
                  <a:pt x="364" y="391"/>
                  <a:pt x="328" y="357"/>
                  <a:pt x="328" y="357"/>
                </a:cubicBezTo>
                <a:cubicBezTo>
                  <a:pt x="306" y="290"/>
                  <a:pt x="338" y="368"/>
                  <a:pt x="293" y="312"/>
                </a:cubicBezTo>
                <a:cubicBezTo>
                  <a:pt x="246" y="253"/>
                  <a:pt x="332" y="318"/>
                  <a:pt x="257" y="268"/>
                </a:cubicBezTo>
                <a:cubicBezTo>
                  <a:pt x="247" y="239"/>
                  <a:pt x="213" y="188"/>
                  <a:pt x="213" y="188"/>
                </a:cubicBezTo>
                <a:cubicBezTo>
                  <a:pt x="233" y="36"/>
                  <a:pt x="199" y="164"/>
                  <a:pt x="248" y="100"/>
                </a:cubicBezTo>
                <a:cubicBezTo>
                  <a:pt x="254" y="93"/>
                  <a:pt x="250" y="80"/>
                  <a:pt x="257" y="73"/>
                </a:cubicBezTo>
                <a:cubicBezTo>
                  <a:pt x="272" y="58"/>
                  <a:pt x="310" y="38"/>
                  <a:pt x="310" y="38"/>
                </a:cubicBezTo>
                <a:cubicBezTo>
                  <a:pt x="330" y="9"/>
                  <a:pt x="328" y="0"/>
                  <a:pt x="328" y="2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80" name="Freeform 28"/>
          <p:cNvSpPr>
            <a:spLocks/>
          </p:cNvSpPr>
          <p:nvPr/>
        </p:nvSpPr>
        <p:spPr bwMode="auto">
          <a:xfrm>
            <a:off x="7451725" y="3068638"/>
            <a:ext cx="288925" cy="1008062"/>
          </a:xfrm>
          <a:custGeom>
            <a:avLst/>
            <a:gdLst>
              <a:gd name="T0" fmla="*/ 2147483647 w 503"/>
              <a:gd name="T1" fmla="*/ 2147483647 h 740"/>
              <a:gd name="T2" fmla="*/ 2147483647 w 503"/>
              <a:gd name="T3" fmla="*/ 2147483647 h 740"/>
              <a:gd name="T4" fmla="*/ 2147483647 w 503"/>
              <a:gd name="T5" fmla="*/ 2147483647 h 740"/>
              <a:gd name="T6" fmla="*/ 2147483647 w 503"/>
              <a:gd name="T7" fmla="*/ 2147483647 h 740"/>
              <a:gd name="T8" fmla="*/ 0 w 503"/>
              <a:gd name="T9" fmla="*/ 2147483647 h 740"/>
              <a:gd name="T10" fmla="*/ 2147483647 w 503"/>
              <a:gd name="T11" fmla="*/ 2147483647 h 740"/>
              <a:gd name="T12" fmla="*/ 2147483647 w 503"/>
              <a:gd name="T13" fmla="*/ 2147483647 h 740"/>
              <a:gd name="T14" fmla="*/ 2147483647 w 503"/>
              <a:gd name="T15" fmla="*/ 2147483647 h 740"/>
              <a:gd name="T16" fmla="*/ 2147483647 w 503"/>
              <a:gd name="T17" fmla="*/ 2147483647 h 740"/>
              <a:gd name="T18" fmla="*/ 2147483647 w 503"/>
              <a:gd name="T19" fmla="*/ 2147483647 h 740"/>
              <a:gd name="T20" fmla="*/ 2147483647 w 503"/>
              <a:gd name="T21" fmla="*/ 2147483647 h 740"/>
              <a:gd name="T22" fmla="*/ 2147483647 w 503"/>
              <a:gd name="T23" fmla="*/ 2147483647 h 740"/>
              <a:gd name="T24" fmla="*/ 2147483647 w 503"/>
              <a:gd name="T25" fmla="*/ 2147483647 h 740"/>
              <a:gd name="T26" fmla="*/ 2147483647 w 503"/>
              <a:gd name="T27" fmla="*/ 2147483647 h 740"/>
              <a:gd name="T28" fmla="*/ 2147483647 w 503"/>
              <a:gd name="T29" fmla="*/ 2147483647 h 740"/>
              <a:gd name="T30" fmla="*/ 2147483647 w 503"/>
              <a:gd name="T31" fmla="*/ 2147483647 h 740"/>
              <a:gd name="T32" fmla="*/ 2147483647 w 503"/>
              <a:gd name="T33" fmla="*/ 2147483647 h 740"/>
              <a:gd name="T34" fmla="*/ 2147483647 w 503"/>
              <a:gd name="T35" fmla="*/ 2147483647 h 740"/>
              <a:gd name="T36" fmla="*/ 2147483647 w 503"/>
              <a:gd name="T37" fmla="*/ 2147483647 h 7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03"/>
              <a:gd name="T58" fmla="*/ 0 h 740"/>
              <a:gd name="T59" fmla="*/ 503 w 503"/>
              <a:gd name="T60" fmla="*/ 740 h 74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03" h="740">
                <a:moveTo>
                  <a:pt x="328" y="20"/>
                </a:moveTo>
                <a:cubicBezTo>
                  <a:pt x="324" y="20"/>
                  <a:pt x="228" y="26"/>
                  <a:pt x="204" y="38"/>
                </a:cubicBezTo>
                <a:cubicBezTo>
                  <a:pt x="138" y="71"/>
                  <a:pt x="110" y="123"/>
                  <a:pt x="54" y="162"/>
                </a:cubicBezTo>
                <a:cubicBezTo>
                  <a:pt x="40" y="201"/>
                  <a:pt x="22" y="237"/>
                  <a:pt x="9" y="277"/>
                </a:cubicBezTo>
                <a:cubicBezTo>
                  <a:pt x="6" y="286"/>
                  <a:pt x="0" y="304"/>
                  <a:pt x="0" y="304"/>
                </a:cubicBezTo>
                <a:cubicBezTo>
                  <a:pt x="3" y="398"/>
                  <a:pt x="4" y="493"/>
                  <a:pt x="9" y="587"/>
                </a:cubicBezTo>
                <a:cubicBezTo>
                  <a:pt x="14" y="677"/>
                  <a:pt x="160" y="704"/>
                  <a:pt x="222" y="711"/>
                </a:cubicBezTo>
                <a:cubicBezTo>
                  <a:pt x="388" y="704"/>
                  <a:pt x="397" y="740"/>
                  <a:pt x="479" y="658"/>
                </a:cubicBezTo>
                <a:cubicBezTo>
                  <a:pt x="503" y="588"/>
                  <a:pt x="494" y="522"/>
                  <a:pt x="435" y="481"/>
                </a:cubicBezTo>
                <a:cubicBezTo>
                  <a:pt x="417" y="428"/>
                  <a:pt x="440" y="477"/>
                  <a:pt x="399" y="437"/>
                </a:cubicBezTo>
                <a:cubicBezTo>
                  <a:pt x="391" y="429"/>
                  <a:pt x="388" y="418"/>
                  <a:pt x="381" y="410"/>
                </a:cubicBezTo>
                <a:cubicBezTo>
                  <a:pt x="364" y="391"/>
                  <a:pt x="328" y="357"/>
                  <a:pt x="328" y="357"/>
                </a:cubicBezTo>
                <a:cubicBezTo>
                  <a:pt x="306" y="290"/>
                  <a:pt x="338" y="368"/>
                  <a:pt x="293" y="312"/>
                </a:cubicBezTo>
                <a:cubicBezTo>
                  <a:pt x="246" y="253"/>
                  <a:pt x="332" y="318"/>
                  <a:pt x="257" y="268"/>
                </a:cubicBezTo>
                <a:cubicBezTo>
                  <a:pt x="247" y="239"/>
                  <a:pt x="213" y="188"/>
                  <a:pt x="213" y="188"/>
                </a:cubicBezTo>
                <a:cubicBezTo>
                  <a:pt x="233" y="36"/>
                  <a:pt x="199" y="164"/>
                  <a:pt x="248" y="100"/>
                </a:cubicBezTo>
                <a:cubicBezTo>
                  <a:pt x="254" y="93"/>
                  <a:pt x="250" y="80"/>
                  <a:pt x="257" y="73"/>
                </a:cubicBezTo>
                <a:cubicBezTo>
                  <a:pt x="272" y="58"/>
                  <a:pt x="310" y="38"/>
                  <a:pt x="310" y="38"/>
                </a:cubicBezTo>
                <a:cubicBezTo>
                  <a:pt x="330" y="9"/>
                  <a:pt x="328" y="0"/>
                  <a:pt x="328" y="2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9584E-6 L -2.22222E-6 0.262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52636E-6 L 2.5E-6 0.2518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52636E-6 L 8.33333E-7 0.2624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8" grpId="0" animBg="1"/>
      <p:bldP spid="23578" grpId="1" animBg="1"/>
      <p:bldP spid="23579" grpId="0" animBg="1"/>
      <p:bldP spid="23579" grpId="1" animBg="1"/>
      <p:bldP spid="23580" grpId="0" animBg="1"/>
      <p:bldP spid="2358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D:\Мої документи\Мои рисунки\ир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8478"/>
          <a:stretch>
            <a:fillRect/>
          </a:stretch>
        </p:blipFill>
        <p:spPr>
          <a:xfrm>
            <a:off x="642910" y="857232"/>
            <a:ext cx="8072438" cy="535782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332038"/>
            <a:ext cx="8229600" cy="4525962"/>
          </a:xfrm>
          <a:noFill/>
        </p:spPr>
        <p:txBody>
          <a:bodyPr/>
          <a:lstStyle/>
          <a:p>
            <a:pPr lvl="4">
              <a:buFont typeface="Wingdings" pitchFamily="2" charset="2"/>
              <a:buNone/>
            </a:pPr>
            <a:endParaRPr lang="ru-RU" b="1" dirty="0"/>
          </a:p>
          <a:p>
            <a:pPr lvl="4">
              <a:buFont typeface="Wingdings" pitchFamily="2" charset="2"/>
              <a:buNone/>
            </a:pPr>
            <a:endParaRPr lang="ru-RU" b="1" dirty="0"/>
          </a:p>
          <a:p>
            <a:pPr lvl="4">
              <a:buFont typeface="Wingdings" pitchFamily="2" charset="2"/>
              <a:buNone/>
            </a:pPr>
            <a:endParaRPr lang="ru-RU" b="1" dirty="0"/>
          </a:p>
          <a:p>
            <a:pPr lvl="4">
              <a:buFont typeface="Wingdings" pitchFamily="2" charset="2"/>
              <a:buNone/>
            </a:pPr>
            <a:endParaRPr lang="ru-RU" b="1" dirty="0"/>
          </a:p>
          <a:p>
            <a:pPr lvl="4">
              <a:buFont typeface="Wingdings" pitchFamily="2" charset="2"/>
              <a:buNone/>
            </a:pPr>
            <a:endParaRPr lang="ru-RU" b="1" dirty="0"/>
          </a:p>
          <a:p>
            <a:pPr lvl="4">
              <a:buFont typeface="Wingdings" pitchFamily="2" charset="2"/>
              <a:buNone/>
            </a:pPr>
            <a:r>
              <a:rPr lang="ru-RU" b="1" dirty="0"/>
              <a:t>						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0" y="3284538"/>
            <a:ext cx="30591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Arial" charset="0"/>
              </a:rPr>
              <a:t>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КИСЛОТА +</a:t>
            </a:r>
          </a:p>
        </p:txBody>
      </p:sp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5435600" y="1916113"/>
            <a:ext cx="865188" cy="36798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ru-RU" sz="3200">
                <a:solidFill>
                  <a:srgbClr val="CC0066"/>
                </a:solidFill>
                <a:latin typeface="Arial" charset="0"/>
              </a:rPr>
              <a:t>С</a:t>
            </a:r>
          </a:p>
          <a:p>
            <a:pPr algn="ctr">
              <a:lnSpc>
                <a:spcPct val="160000"/>
              </a:lnSpc>
              <a:spcBef>
                <a:spcPct val="50000"/>
              </a:spcBef>
            </a:pPr>
            <a:r>
              <a:rPr lang="ru-RU" sz="3200">
                <a:solidFill>
                  <a:srgbClr val="CC0066"/>
                </a:solidFill>
                <a:latin typeface="Arial" charset="0"/>
              </a:rPr>
              <a:t>і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ru-RU" sz="3200">
                <a:solidFill>
                  <a:srgbClr val="CC0066"/>
                </a:solidFill>
                <a:latin typeface="Arial" charset="0"/>
              </a:rPr>
              <a:t>Л</a:t>
            </a:r>
          </a:p>
          <a:p>
            <a:pPr algn="ctr">
              <a:lnSpc>
                <a:spcPct val="160000"/>
              </a:lnSpc>
              <a:spcBef>
                <a:spcPct val="50000"/>
              </a:spcBef>
            </a:pPr>
            <a:r>
              <a:rPr lang="ru-RU" sz="3200">
                <a:solidFill>
                  <a:srgbClr val="CC0066"/>
                </a:solidFill>
                <a:latin typeface="Arial" charset="0"/>
              </a:rPr>
              <a:t>Ь</a:t>
            </a: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2916238" y="1989138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990000"/>
                </a:solidFill>
                <a:latin typeface="Arial" charset="0"/>
              </a:rPr>
              <a:t>Метал</a:t>
            </a: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2484438" y="3000371"/>
            <a:ext cx="2735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err="1">
                <a:solidFill>
                  <a:srgbClr val="0000FF"/>
                </a:solidFill>
                <a:latin typeface="Arial" charset="0"/>
              </a:rPr>
              <a:t>Основний</a:t>
            </a:r>
            <a:r>
              <a:rPr lang="ru-RU" sz="2000" dirty="0">
                <a:solidFill>
                  <a:srgbClr val="0000FF"/>
                </a:solidFill>
                <a:latin typeface="Arial" charset="0"/>
              </a:rPr>
              <a:t> оксид</a:t>
            </a:r>
          </a:p>
        </p:txBody>
      </p:sp>
      <p:sp>
        <p:nvSpPr>
          <p:cNvPr id="18463" name="Text Box 31"/>
          <p:cNvSpPr txBox="1">
            <a:spLocks noChangeArrowheads="1"/>
          </p:cNvSpPr>
          <p:nvPr/>
        </p:nvSpPr>
        <p:spPr bwMode="auto">
          <a:xfrm>
            <a:off x="2916238" y="3786190"/>
            <a:ext cx="2038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>
                <a:solidFill>
                  <a:srgbClr val="0000FF"/>
                </a:solidFill>
                <a:latin typeface="Arial" charset="0"/>
              </a:rPr>
              <a:t>Основа</a:t>
            </a: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2843213" y="4724400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err="1">
                <a:solidFill>
                  <a:srgbClr val="CC0066"/>
                </a:solidFill>
                <a:latin typeface="Arial" charset="0"/>
              </a:rPr>
              <a:t>Сіль</a:t>
            </a:r>
            <a:endParaRPr lang="ru-RU" sz="2400" dirty="0">
              <a:solidFill>
                <a:srgbClr val="CC0066"/>
              </a:solidFill>
              <a:latin typeface="Arial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700338" y="2636838"/>
            <a:ext cx="2232025" cy="2520950"/>
            <a:chOff x="1701" y="1344"/>
            <a:chExt cx="1406" cy="1905"/>
          </a:xfrm>
        </p:grpSpPr>
        <p:sp>
          <p:nvSpPr>
            <p:cNvPr id="31755" name="Line 24"/>
            <p:cNvSpPr>
              <a:spLocks noChangeShapeType="1"/>
            </p:cNvSpPr>
            <p:nvPr/>
          </p:nvSpPr>
          <p:spPr bwMode="auto">
            <a:xfrm>
              <a:off x="1701" y="1344"/>
              <a:ext cx="140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6" name="Line 25"/>
            <p:cNvSpPr>
              <a:spLocks noChangeShapeType="1"/>
            </p:cNvSpPr>
            <p:nvPr/>
          </p:nvSpPr>
          <p:spPr bwMode="auto">
            <a:xfrm>
              <a:off x="1701" y="1979"/>
              <a:ext cx="140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7" name="Line 26"/>
            <p:cNvSpPr>
              <a:spLocks noChangeShapeType="1"/>
            </p:cNvSpPr>
            <p:nvPr/>
          </p:nvSpPr>
          <p:spPr bwMode="auto">
            <a:xfrm>
              <a:off x="1701" y="2614"/>
              <a:ext cx="140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8" name="Line 27"/>
            <p:cNvSpPr>
              <a:spLocks noChangeShapeType="1"/>
            </p:cNvSpPr>
            <p:nvPr/>
          </p:nvSpPr>
          <p:spPr bwMode="auto">
            <a:xfrm>
              <a:off x="1701" y="3249"/>
              <a:ext cx="140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59" name="Line 33"/>
            <p:cNvSpPr>
              <a:spLocks noChangeShapeType="1"/>
            </p:cNvSpPr>
            <p:nvPr/>
          </p:nvSpPr>
          <p:spPr bwMode="auto">
            <a:xfrm>
              <a:off x="1701" y="1344"/>
              <a:ext cx="0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6659563" y="3284538"/>
            <a:ext cx="433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latin typeface="Arial" charset="0"/>
              </a:rPr>
              <a:t>+</a:t>
            </a: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7524750" y="1700213"/>
            <a:ext cx="86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990000"/>
                </a:solidFill>
                <a:latin typeface="Arial" charset="0"/>
              </a:rPr>
              <a:t>Н</a:t>
            </a:r>
            <a:r>
              <a:rPr lang="ru-RU" sz="2000">
                <a:solidFill>
                  <a:srgbClr val="990000"/>
                </a:solidFill>
                <a:latin typeface="Arial" charset="0"/>
              </a:rPr>
              <a:t>2</a:t>
            </a: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7451725" y="2708275"/>
            <a:ext cx="1081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00FF"/>
                </a:solidFill>
                <a:latin typeface="Arial" charset="0"/>
              </a:rPr>
              <a:t>Н</a:t>
            </a:r>
            <a:r>
              <a:rPr lang="ru-RU" sz="2000">
                <a:solidFill>
                  <a:srgbClr val="0000FF"/>
                </a:solidFill>
                <a:latin typeface="Arial" charset="0"/>
              </a:rPr>
              <a:t>2</a:t>
            </a:r>
            <a:r>
              <a:rPr lang="ru-RU" sz="2800">
                <a:solidFill>
                  <a:srgbClr val="0000FF"/>
                </a:solidFill>
                <a:latin typeface="Arial" charset="0"/>
              </a:rPr>
              <a:t>О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7451725" y="3789363"/>
            <a:ext cx="1223963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00FF"/>
                </a:solidFill>
                <a:latin typeface="Arial" charset="0"/>
              </a:rPr>
              <a:t>Н</a:t>
            </a:r>
            <a:r>
              <a:rPr lang="ru-RU" sz="2000">
                <a:solidFill>
                  <a:srgbClr val="0000FF"/>
                </a:solidFill>
                <a:latin typeface="Arial" charset="0"/>
              </a:rPr>
              <a:t>2</a:t>
            </a:r>
            <a:r>
              <a:rPr lang="ru-RU" sz="2800">
                <a:solidFill>
                  <a:srgbClr val="0000FF"/>
                </a:solidFill>
                <a:latin typeface="Arial" charset="0"/>
              </a:rPr>
              <a:t>О</a:t>
            </a:r>
          </a:p>
          <a:p>
            <a:pPr>
              <a:spcBef>
                <a:spcPct val="50000"/>
              </a:spcBef>
            </a:pPr>
            <a:endParaRPr lang="ru-RU" sz="2800">
              <a:latin typeface="Arial" charset="0"/>
            </a:endParaRPr>
          </a:p>
        </p:txBody>
      </p:sp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7308850" y="4797425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6600"/>
                </a:solidFill>
                <a:latin typeface="Arial" charset="0"/>
              </a:rPr>
              <a:t>кислота</a:t>
            </a:r>
          </a:p>
        </p:txBody>
      </p:sp>
      <p:sp>
        <p:nvSpPr>
          <p:cNvPr id="31766" name="Rectangle 2"/>
          <p:cNvSpPr>
            <a:spLocks noChangeArrowheads="1"/>
          </p:cNvSpPr>
          <p:nvPr/>
        </p:nvSpPr>
        <p:spPr bwMode="auto">
          <a:xfrm>
            <a:off x="1403350" y="836613"/>
            <a:ext cx="73628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властивості</a:t>
            </a:r>
            <a:r>
              <a:rPr lang="ru-RU" sz="4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кислот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5" grpId="0"/>
      <p:bldP spid="18460" grpId="0" animBg="1"/>
      <p:bldP spid="18461" grpId="0"/>
      <p:bldP spid="18462" grpId="0"/>
      <p:bldP spid="18463" grpId="0"/>
      <p:bldP spid="18464" grpId="0"/>
      <p:bldP spid="18466" grpId="0"/>
      <p:bldP spid="18467" grpId="0"/>
      <p:bldP spid="18468" grpId="0"/>
      <p:bldP spid="18469" grpId="0"/>
      <p:bldP spid="18470" grpId="0"/>
    </p:bldLst>
  </p:timing>
</p:sld>
</file>

<file path=ppt/theme/theme1.xml><?xml version="1.0" encoding="utf-8"?>
<a:theme xmlns:a="http://schemas.openxmlformats.org/drawingml/2006/main" name="Палитра">
  <a:themeElements>
    <a:clrScheme name="Другая 2">
      <a:dk1>
        <a:sysClr val="windowText" lastClr="000000"/>
      </a:dk1>
      <a:lt1>
        <a:srgbClr val="5FE7D5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329</TotalTime>
  <Words>800</Words>
  <Application>Microsoft Office PowerPoint</Application>
  <PresentationFormat>Экран (4:3)</PresentationFormat>
  <Paragraphs>142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Tahoma</vt:lpstr>
      <vt:lpstr>Times New Roman</vt:lpstr>
      <vt:lpstr>Verdana</vt:lpstr>
      <vt:lpstr>Wingdings</vt:lpstr>
      <vt:lpstr>Wingdings 2</vt:lpstr>
      <vt:lpstr>Палитра</vt:lpstr>
      <vt:lpstr>  Хімічні властивості кислот</vt:lpstr>
      <vt:lpstr>Презентация PowerPoint</vt:lpstr>
      <vt:lpstr>Хімічний диктант.</vt:lpstr>
      <vt:lpstr>Презентация PowerPoint</vt:lpstr>
      <vt:lpstr>Презентация PowerPoint</vt:lpstr>
      <vt:lpstr>Правила техніки безпеки при роботі з кислотами</vt:lpstr>
      <vt:lpstr>Хімічні  властивості кислот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Складіть можливі рівняння реакцій взаємодії речовин з розчином сульфатної кислоти. З букв, які відповідають правильним відповідям, ви складете назву одного з елементів четвертого періоду таблиці Д.І. Менделєєва</vt:lpstr>
      <vt:lpstr>Домашнє завдання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до уроку  Хімічні властивості кислот</dc:title>
  <dc:creator>Тимченко Р.В.</dc:creator>
  <cp:lastModifiedBy>Kostya</cp:lastModifiedBy>
  <cp:revision>28</cp:revision>
  <dcterms:created xsi:type="dcterms:W3CDTF">2013-10-30T14:08:44Z</dcterms:created>
  <dcterms:modified xsi:type="dcterms:W3CDTF">2022-05-08T08:40:46Z</dcterms:modified>
</cp:coreProperties>
</file>