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handoutMasterIdLst>
    <p:handoutMasterId r:id="rId19"/>
  </p:handoutMasterIdLst>
  <p:sldIdLst>
    <p:sldId id="278" r:id="rId2"/>
    <p:sldId id="264" r:id="rId3"/>
    <p:sldId id="262" r:id="rId4"/>
    <p:sldId id="261" r:id="rId5"/>
    <p:sldId id="263" r:id="rId6"/>
    <p:sldId id="265" r:id="rId7"/>
    <p:sldId id="266" r:id="rId8"/>
    <p:sldId id="257" r:id="rId9"/>
    <p:sldId id="260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9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99"/>
    <a:srgbClr val="63E576"/>
    <a:srgbClr val="00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4709" autoAdjust="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6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4" Type="http://schemas.openxmlformats.org/officeDocument/2006/relationships/image" Target="../media/image2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6" Type="http://schemas.openxmlformats.org/officeDocument/2006/relationships/image" Target="../media/image27.wmf"/><Relationship Id="rId5" Type="http://schemas.openxmlformats.org/officeDocument/2006/relationships/image" Target="../media/image26.wmf"/><Relationship Id="rId4" Type="http://schemas.openxmlformats.org/officeDocument/2006/relationships/image" Target="../media/image25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C0CB22-97D0-4851-851E-EAE4EF042837}" type="datetimeFigureOut">
              <a:rPr lang="ru-RU" smtClean="0"/>
              <a:pPr/>
              <a:t>05.01.2021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A3771F-6F84-4AB0-988F-24569CD08A4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892-9B54-43D3-9351-3E71A6DA42AC}" type="datetimeFigureOut">
              <a:rPr lang="ru-RU" smtClean="0"/>
              <a:pPr/>
              <a:t>05.01.2021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D829-B525-4869-A879-9D8AE59EF95C}" type="slidenum">
              <a:rPr lang="ru-RU" smtClean="0"/>
              <a:pPr/>
              <a:t>‹#›</a:t>
            </a:fld>
            <a:endParaRPr lang="ru-RU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12671542"/>
      </p:ext>
    </p:extLst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892-9B54-43D3-9351-3E71A6DA42AC}" type="datetimeFigureOut">
              <a:rPr lang="ru-RU" smtClean="0"/>
              <a:pPr/>
              <a:t>05.01.2021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D829-B525-4869-A879-9D8AE59EF95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280594"/>
      </p:ext>
    </p:extLst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892-9B54-43D3-9351-3E71A6DA42AC}" type="datetimeFigureOut">
              <a:rPr lang="ru-RU" smtClean="0"/>
              <a:pPr/>
              <a:t>05.01.2021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D829-B525-4869-A879-9D8AE59EF95C}" type="slidenum">
              <a:rPr lang="ru-RU" smtClean="0"/>
              <a:pPr/>
              <a:t>‹#›</a:t>
            </a:fld>
            <a:endParaRPr lang="ru-RU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77728618"/>
      </p:ext>
    </p:extLst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892-9B54-43D3-9351-3E71A6DA42AC}" type="datetimeFigureOut">
              <a:rPr lang="ru-RU" smtClean="0"/>
              <a:pPr/>
              <a:t>05.01.2021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D829-B525-4869-A879-9D8AE59EF95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1401967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892-9B54-43D3-9351-3E71A6DA42AC}" type="datetimeFigureOut">
              <a:rPr lang="ru-RU" smtClean="0"/>
              <a:pPr/>
              <a:t>05.01.2021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D829-B525-4869-A879-9D8AE59EF95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0554947"/>
      </p:ext>
    </p:extLst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892-9B54-43D3-9351-3E71A6DA42AC}" type="datetimeFigureOut">
              <a:rPr lang="ru-RU" smtClean="0"/>
              <a:pPr/>
              <a:t>05.01.2021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D829-B525-4869-A879-9D8AE59EF95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4677889"/>
      </p:ext>
    </p:extLst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892-9B54-43D3-9351-3E71A6DA42AC}" type="datetimeFigureOut">
              <a:rPr lang="ru-RU" smtClean="0"/>
              <a:pPr/>
              <a:t>05.01.2021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D829-B525-4869-A879-9D8AE59EF95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9245094"/>
      </p:ext>
    </p:extLst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D8023892-9B54-43D3-9351-3E71A6DA42AC}" type="datetimeFigureOut">
              <a:rPr lang="ru-RU" smtClean="0"/>
              <a:pPr/>
              <a:t>05.01.2021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A54D829-B525-4869-A879-9D8AE59EF95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6697447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892-9B54-43D3-9351-3E71A6DA42AC}" type="datetimeFigureOut">
              <a:rPr lang="ru-RU" smtClean="0"/>
              <a:pPr/>
              <a:t>05.01.2021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D829-B525-4869-A879-9D8AE59EF95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5649331"/>
      </p:ext>
    </p:extLst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892-9B54-43D3-9351-3E71A6DA42AC}" type="datetimeFigureOut">
              <a:rPr lang="ru-RU" smtClean="0"/>
              <a:pPr/>
              <a:t>05.01.2021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D829-B525-4869-A879-9D8AE59EF95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1411800"/>
      </p:ext>
    </p:extLst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398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892-9B54-43D3-9351-3E71A6DA42AC}" type="datetimeFigureOut">
              <a:rPr lang="ru-RU" smtClean="0"/>
              <a:pPr/>
              <a:t>05.01.2021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D829-B525-4869-A879-9D8AE59EF95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5530403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D8023892-9B54-43D3-9351-3E71A6DA42AC}" type="datetimeFigureOut">
              <a:rPr lang="ru-RU" smtClean="0"/>
              <a:pPr/>
              <a:t>05.01.2021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A54D829-B525-4869-A879-9D8AE59EF95C}" type="slidenum">
              <a:rPr lang="ru-RU" smtClean="0"/>
              <a:pPr/>
              <a:t>‹#›</a:t>
            </a:fld>
            <a:endParaRPr lang="ru-RU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5723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ransition spd="med">
    <p:pull/>
  </p:transition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slide" Target="slide7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slide" Target="slide4.xml"/><Relationship Id="rId4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5.wmf"/><Relationship Id="rId17" Type="http://schemas.openxmlformats.org/officeDocument/2006/relationships/slide" Target="slide2.xml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7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4.wmf"/><Relationship Id="rId4" Type="http://schemas.openxmlformats.org/officeDocument/2006/relationships/image" Target="../media/image1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9.bin"/><Relationship Id="rId10" Type="http://schemas.openxmlformats.org/officeDocument/2006/relationships/slide" Target="slide2.xml"/><Relationship Id="rId4" Type="http://schemas.openxmlformats.org/officeDocument/2006/relationships/image" Target="../media/image8.wmf"/><Relationship Id="rId9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oleObject" Target="../embeddings/oleObject17.bin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12" Type="http://schemas.openxmlformats.org/officeDocument/2006/relationships/image" Target="../media/image1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2.wmf"/><Relationship Id="rId11" Type="http://schemas.openxmlformats.org/officeDocument/2006/relationships/oleObject" Target="../embeddings/oleObject16.bin"/><Relationship Id="rId5" Type="http://schemas.openxmlformats.org/officeDocument/2006/relationships/oleObject" Target="../embeddings/oleObject13.bin"/><Relationship Id="rId10" Type="http://schemas.openxmlformats.org/officeDocument/2006/relationships/image" Target="../media/image14.wmf"/><Relationship Id="rId4" Type="http://schemas.openxmlformats.org/officeDocument/2006/relationships/image" Target="../media/image11.wmf"/><Relationship Id="rId9" Type="http://schemas.openxmlformats.org/officeDocument/2006/relationships/oleObject" Target="../embeddings/oleObject15.bin"/><Relationship Id="rId1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6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7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oleObject" Target="../embeddings/oleObject20.bin"/><Relationship Id="rId7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9.wmf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21.bin"/><Relationship Id="rId10" Type="http://schemas.openxmlformats.org/officeDocument/2006/relationships/image" Target="../media/image21.wmf"/><Relationship Id="rId4" Type="http://schemas.openxmlformats.org/officeDocument/2006/relationships/image" Target="../media/image18.wmf"/><Relationship Id="rId9" Type="http://schemas.openxmlformats.org/officeDocument/2006/relationships/oleObject" Target="../embeddings/oleObject23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13" Type="http://schemas.openxmlformats.org/officeDocument/2006/relationships/oleObject" Target="../embeddings/oleObject30.bin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7.bin"/><Relationship Id="rId12" Type="http://schemas.openxmlformats.org/officeDocument/2006/relationships/image" Target="../media/image2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3.wmf"/><Relationship Id="rId11" Type="http://schemas.openxmlformats.org/officeDocument/2006/relationships/oleObject" Target="../embeddings/oleObject29.bin"/><Relationship Id="rId5" Type="http://schemas.openxmlformats.org/officeDocument/2006/relationships/oleObject" Target="../embeddings/oleObject26.bin"/><Relationship Id="rId10" Type="http://schemas.openxmlformats.org/officeDocument/2006/relationships/image" Target="../media/image25.wmf"/><Relationship Id="rId4" Type="http://schemas.openxmlformats.org/officeDocument/2006/relationships/image" Target="../media/image22.wmf"/><Relationship Id="rId9" Type="http://schemas.openxmlformats.org/officeDocument/2006/relationships/oleObject" Target="../embeddings/oleObject28.bin"/><Relationship Id="rId14" Type="http://schemas.openxmlformats.org/officeDocument/2006/relationships/image" Target="../media/image27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13" Type="http://schemas.openxmlformats.org/officeDocument/2006/relationships/oleObject" Target="../embeddings/oleObject36.bin"/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3.bin"/><Relationship Id="rId12" Type="http://schemas.openxmlformats.org/officeDocument/2006/relationships/image" Target="../media/image32.wmf"/><Relationship Id="rId17" Type="http://schemas.openxmlformats.org/officeDocument/2006/relationships/image" Target="../media/image33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39.bin"/><Relationship Id="rId1" Type="http://schemas.openxmlformats.org/officeDocument/2006/relationships/vmlDrawing" Target="../drawings/vmlDrawing8.vml"/><Relationship Id="rId6" Type="http://schemas.openxmlformats.org/officeDocument/2006/relationships/image" Target="../media/image29.wmf"/><Relationship Id="rId11" Type="http://schemas.openxmlformats.org/officeDocument/2006/relationships/oleObject" Target="../embeddings/oleObject35.bin"/><Relationship Id="rId5" Type="http://schemas.openxmlformats.org/officeDocument/2006/relationships/oleObject" Target="../embeddings/oleObject32.bin"/><Relationship Id="rId15" Type="http://schemas.openxmlformats.org/officeDocument/2006/relationships/oleObject" Target="../embeddings/oleObject38.bin"/><Relationship Id="rId10" Type="http://schemas.openxmlformats.org/officeDocument/2006/relationships/image" Target="../media/image31.wmf"/><Relationship Id="rId4" Type="http://schemas.openxmlformats.org/officeDocument/2006/relationships/image" Target="../media/image28.wmf"/><Relationship Id="rId9" Type="http://schemas.openxmlformats.org/officeDocument/2006/relationships/oleObject" Target="../embeddings/oleObject34.bin"/><Relationship Id="rId14" Type="http://schemas.openxmlformats.org/officeDocument/2006/relationships/oleObject" Target="../embeddings/oleObject37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92697"/>
            <a:ext cx="7772400" cy="290775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КУТИ.</a:t>
            </a:r>
            <a:b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ТРИКУТНИКИ.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639144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0070C0"/>
                </a:solidFill>
              </a:rPr>
              <a:t>Підготовка до </a:t>
            </a:r>
            <a:r>
              <a:rPr lang="uk-UA" b="1" dirty="0" smtClean="0">
                <a:solidFill>
                  <a:srgbClr val="0070C0"/>
                </a:solidFill>
              </a:rPr>
              <a:t>ЗНО</a:t>
            </a:r>
            <a:endParaRPr lang="uk-UA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13447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928794" y="1000108"/>
            <a:ext cx="4357718" cy="7143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Означення кута. Види кутів.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928794" y="1857364"/>
            <a:ext cx="4357718" cy="85725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Бісектриса кута. Суміжні і вертикальні кути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28794" y="2857496"/>
            <a:ext cx="4357718" cy="78581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Кути при перетині двох прямих січною.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928794" y="3786190"/>
            <a:ext cx="4357718" cy="78581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Кути у колі.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857224" y="1857364"/>
            <a:ext cx="714380" cy="7143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2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857224" y="2857496"/>
            <a:ext cx="714380" cy="7143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3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857224" y="3786190"/>
            <a:ext cx="714380" cy="7143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4</a:t>
            </a:r>
            <a:endParaRPr lang="ru-RU" sz="3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857224" y="1000108"/>
            <a:ext cx="714380" cy="7143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hlinkClick r:id="rId5" action="ppaction://hlinksldjump"/>
              </a:rPr>
              <a:t>1</a:t>
            </a:r>
            <a:endParaRPr lang="ru-RU" sz="36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928794" y="142852"/>
            <a:ext cx="4357718" cy="7143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КУТИ.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>
            <a:hlinkClick r:id="rId6" action="ppaction://hlinksldjump"/>
          </p:cNvPr>
          <p:cNvSpPr/>
          <p:nvPr/>
        </p:nvSpPr>
        <p:spPr>
          <a:xfrm>
            <a:off x="8572528" y="6215082"/>
            <a:ext cx="428628" cy="428628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6643702" y="1000108"/>
            <a:ext cx="1643074" cy="7143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7 клас</a:t>
            </a:r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643702" y="2857496"/>
            <a:ext cx="1643074" cy="7143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7 клас</a:t>
            </a:r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622804" y="3814131"/>
            <a:ext cx="1643074" cy="7143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8 клас</a:t>
            </a:r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643702" y="1857364"/>
            <a:ext cx="1643074" cy="7143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7 клас</a:t>
            </a:r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928794" y="4714884"/>
            <a:ext cx="4357718" cy="7143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Властивості вписаних кутів.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857224" y="4643446"/>
            <a:ext cx="714380" cy="71438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5</a:t>
            </a:r>
            <a:endParaRPr lang="ru-RU" sz="3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643702" y="4714884"/>
            <a:ext cx="1643074" cy="7143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8 клас</a:t>
            </a:r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14744" y="142852"/>
            <a:ext cx="1628780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КУТИ. </a:t>
            </a:r>
            <a:endParaRPr lang="ru-RU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flipV="1">
            <a:off x="428596" y="1214422"/>
            <a:ext cx="2000264" cy="642942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428596" y="1857364"/>
            <a:ext cx="2286016" cy="285752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V="1">
            <a:off x="428596" y="1571612"/>
            <a:ext cx="2428892" cy="285752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2357422" y="1000108"/>
            <a:ext cx="428628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786050" y="1928802"/>
            <a:ext cx="428628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928926" y="1357298"/>
            <a:ext cx="428628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643050"/>
            <a:ext cx="35719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643306" y="1000108"/>
            <a:ext cx="5214974" cy="15001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Бісектриса кута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це промінь, який виходить із вершини кута, лежить у його внутрішній області й ділить кут на дві рівні частини.</a:t>
            </a:r>
          </a:p>
          <a:p>
            <a:r>
              <a:rPr lang="uk-UA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Промінь </a:t>
            </a:r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 – </a:t>
            </a:r>
            <a:r>
              <a:rPr lang="uk-UA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бісектриса кута </a:t>
            </a:r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АОВ.</a:t>
            </a:r>
          </a:p>
          <a:p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∠ АОС = ∠ СОВ.</a:t>
            </a:r>
            <a:endParaRPr lang="uk-UA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714480" y="2285992"/>
            <a:ext cx="5786478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СУМІЖНІ ТА ВЕРТИКАЛЬНІ КУТИ.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85720" y="2857496"/>
            <a:ext cx="392909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Суміжні кути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57686" y="2857496"/>
            <a:ext cx="392909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Вертикальні кути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642910" y="4929198"/>
            <a:ext cx="2571768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V="1">
            <a:off x="1785918" y="3857628"/>
            <a:ext cx="1143008" cy="107157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2928926" y="357187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57158" y="4714884"/>
            <a:ext cx="3835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214678" y="4714884"/>
            <a:ext cx="3385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571604" y="4857760"/>
            <a:ext cx="3513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571604" y="4572008"/>
            <a:ext cx="285752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071670" y="4572008"/>
            <a:ext cx="285752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28596" y="5357826"/>
            <a:ext cx="3714776" cy="11287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∠1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і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 ∠2 –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суміжні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кути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∠1 +  ∠2 = 180°</a:t>
            </a:r>
          </a:p>
          <a:p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Сума суміжних кутів дорівнює 180°.</a:t>
            </a:r>
            <a:endParaRPr lang="ru-RU" sz="2000" b="1" dirty="0" smtClean="0">
              <a:solidFill>
                <a:srgbClr val="C00000"/>
              </a:solidFill>
              <a:latin typeface="Times New Roman" pitchFamily="18" charset="0"/>
              <a:ea typeface="Cambria Math"/>
              <a:cs typeface="Times New Roman" pitchFamily="18" charset="0"/>
            </a:endParaRPr>
          </a:p>
          <a:p>
            <a:pPr algn="ctr"/>
            <a:endParaRPr lang="ru-RU" dirty="0" smtClean="0">
              <a:latin typeface="Cambria Math"/>
              <a:ea typeface="Cambria Math"/>
            </a:endParaRPr>
          </a:p>
          <a:p>
            <a:pPr algn="ctr"/>
            <a:endParaRPr lang="ru-RU" dirty="0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5357818" y="3714752"/>
            <a:ext cx="2500330" cy="107157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10800000" flipV="1">
            <a:off x="5214942" y="3714752"/>
            <a:ext cx="2000264" cy="1000132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Прямоугольник 35"/>
          <p:cNvSpPr/>
          <p:nvPr/>
        </p:nvSpPr>
        <p:spPr>
          <a:xfrm>
            <a:off x="5715008" y="3929066"/>
            <a:ext cx="3000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6643702" y="3929066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6215074" y="3714752"/>
            <a:ext cx="3000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6286512" y="4071942"/>
            <a:ext cx="3000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5143504" y="5000636"/>
            <a:ext cx="35718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∠1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і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 ∠3 –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вертикальні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кути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∠2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і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 ∠4 –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вертикальні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кути </a:t>
            </a:r>
          </a:p>
          <a:p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Вертикальні кути рівні.</a:t>
            </a:r>
            <a:endParaRPr lang="ru-RU" sz="2000" b="1" dirty="0" smtClean="0">
              <a:solidFill>
                <a:srgbClr val="C00000"/>
              </a:solidFill>
              <a:latin typeface="Times New Roman" pitchFamily="18" charset="0"/>
              <a:ea typeface="Cambria Math"/>
              <a:cs typeface="Times New Roman" pitchFamily="18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7143768" y="3500438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5072066" y="3429000"/>
            <a:ext cx="3385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4929190" y="4429132"/>
            <a:ext cx="3121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7786710" y="4643446"/>
            <a:ext cx="3513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6143636" y="4214818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Скругленный прямоугольник 49">
            <a:hlinkClick r:id="rId2" action="ppaction://hlinksldjump"/>
          </p:cNvPr>
          <p:cNvSpPr/>
          <p:nvPr/>
        </p:nvSpPr>
        <p:spPr>
          <a:xfrm>
            <a:off x="8358214" y="6215082"/>
            <a:ext cx="428628" cy="428628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428992" y="142852"/>
            <a:ext cx="2214578" cy="64294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КУТИ. </a:t>
            </a:r>
            <a:endParaRPr lang="ru-RU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928926" y="857232"/>
            <a:ext cx="5429288" cy="135732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Кут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ц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 фігура, яка складається з точки – вершини кута – і двох  променів, які виходять із цієї точки, - сторін кута.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428596" y="2285992"/>
            <a:ext cx="2428892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V="1">
            <a:off x="428596" y="857232"/>
            <a:ext cx="2071702" cy="142876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Дуга 9"/>
          <p:cNvSpPr/>
          <p:nvPr/>
        </p:nvSpPr>
        <p:spPr>
          <a:xfrm>
            <a:off x="714348" y="1928802"/>
            <a:ext cx="428628" cy="642942"/>
          </a:xfrm>
          <a:prstGeom prst="arc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/>
        </p:nvGraphicFramePr>
        <p:xfrm>
          <a:off x="1214414" y="1857364"/>
          <a:ext cx="225424" cy="1865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1" name="Формула" r:id="rId3" imgW="368280" imgH="304560" progId="Equation.3">
                  <p:embed/>
                </p:oleObj>
              </mc:Choice>
              <mc:Fallback>
                <p:oleObj name="Формула" r:id="rId3" imgW="368280" imgH="30456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4414" y="1857364"/>
                        <a:ext cx="225424" cy="18655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3" name="Прямая соединительная линия 12"/>
          <p:cNvCxnSpPr/>
          <p:nvPr/>
        </p:nvCxnSpPr>
        <p:spPr>
          <a:xfrm rot="16200000" flipH="1">
            <a:off x="107125" y="3893347"/>
            <a:ext cx="1928826" cy="1000132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 flipH="1" flipV="1">
            <a:off x="892943" y="4107661"/>
            <a:ext cx="1928826" cy="57150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Дуга 16"/>
          <p:cNvSpPr/>
          <p:nvPr/>
        </p:nvSpPr>
        <p:spPr>
          <a:xfrm rot="18355680">
            <a:off x="1141161" y="4586123"/>
            <a:ext cx="642942" cy="500066"/>
          </a:xfrm>
          <a:prstGeom prst="arc">
            <a:avLst>
              <a:gd name="adj1" fmla="val 16200000"/>
              <a:gd name="adj2" fmla="val 190420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Дуга 17"/>
          <p:cNvSpPr/>
          <p:nvPr/>
        </p:nvSpPr>
        <p:spPr>
          <a:xfrm rot="18355680">
            <a:off x="1141162" y="4586122"/>
            <a:ext cx="642942" cy="500066"/>
          </a:xfrm>
          <a:prstGeom prst="arc">
            <a:avLst>
              <a:gd name="adj1" fmla="val 16200000"/>
              <a:gd name="adj2" fmla="val 190420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Дуга 19"/>
          <p:cNvSpPr/>
          <p:nvPr/>
        </p:nvSpPr>
        <p:spPr>
          <a:xfrm rot="18355680">
            <a:off x="1141163" y="4586121"/>
            <a:ext cx="642942" cy="500066"/>
          </a:xfrm>
          <a:prstGeom prst="arc">
            <a:avLst>
              <a:gd name="adj1" fmla="val 15398379"/>
              <a:gd name="adj2" fmla="val 1904204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Дуга 22"/>
          <p:cNvSpPr/>
          <p:nvPr/>
        </p:nvSpPr>
        <p:spPr>
          <a:xfrm>
            <a:off x="1142976" y="4929198"/>
            <a:ext cx="857256" cy="785818"/>
          </a:xfrm>
          <a:prstGeom prst="arc">
            <a:avLst>
              <a:gd name="adj1" fmla="val 17354286"/>
              <a:gd name="adj2" fmla="val 14405457"/>
            </a:avLst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1428728" y="4286256"/>
          <a:ext cx="225425" cy="187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2" name="Формула" r:id="rId5" imgW="368280" imgH="304560" progId="Equation.3">
                  <p:embed/>
                </p:oleObj>
              </mc:Choice>
              <mc:Fallback>
                <p:oleObj name="Формула" r:id="rId5" imgW="368280" imgH="30456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728" y="4286256"/>
                        <a:ext cx="225425" cy="187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Объект 34"/>
          <p:cNvGraphicFramePr>
            <a:graphicFrameLocks noChangeAspect="1"/>
          </p:cNvGraphicFramePr>
          <p:nvPr/>
        </p:nvGraphicFramePr>
        <p:xfrm>
          <a:off x="1142976" y="5786454"/>
          <a:ext cx="857256" cy="2143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3" name="Формула" r:id="rId7" imgW="1688760" imgH="457200" progId="Equation.3">
                  <p:embed/>
                </p:oleObj>
              </mc:Choice>
              <mc:Fallback>
                <p:oleObj name="Формула" r:id="rId7" imgW="1688760" imgH="45720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2976" y="5786454"/>
                        <a:ext cx="857256" cy="21431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Прямоугольник 36"/>
          <p:cNvSpPr/>
          <p:nvPr/>
        </p:nvSpPr>
        <p:spPr>
          <a:xfrm>
            <a:off x="3000364" y="3000372"/>
            <a:ext cx="5072098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Кут –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частина площини, обмежена двома променями зі спільним початком.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4071934" y="3857628"/>
            <a:ext cx="2214578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Види кутів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5429256" y="4357694"/>
            <a:ext cx="1357322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</a:rPr>
              <a:t>Тупий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6929454" y="4357694"/>
            <a:ext cx="1714512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Розгорнутий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3929058" y="4357694"/>
            <a:ext cx="142876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Гострий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2214546" y="4357694"/>
            <a:ext cx="1500198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Прямий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 rot="5400000">
            <a:off x="2214546" y="5429264"/>
            <a:ext cx="1000132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2714612" y="5929330"/>
            <a:ext cx="1000132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8" name="Объект 47"/>
          <p:cNvGraphicFramePr>
            <a:graphicFrameLocks noChangeAspect="1"/>
          </p:cNvGraphicFramePr>
          <p:nvPr/>
        </p:nvGraphicFramePr>
        <p:xfrm>
          <a:off x="2786050" y="5643578"/>
          <a:ext cx="225424" cy="1865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4" name="Формула" r:id="rId9" imgW="368280" imgH="304560" progId="Equation.3">
                  <p:embed/>
                </p:oleObj>
              </mc:Choice>
              <mc:Fallback>
                <p:oleObj name="Формула" r:id="rId9" imgW="368280" imgH="30456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6050" y="5643578"/>
                        <a:ext cx="225424" cy="18655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0" name="Прямая соединительная линия 49"/>
          <p:cNvCxnSpPr/>
          <p:nvPr/>
        </p:nvCxnSpPr>
        <p:spPr>
          <a:xfrm rot="5400000">
            <a:off x="4000496" y="5000636"/>
            <a:ext cx="928694" cy="92869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>
            <a:off x="4000496" y="5929330"/>
            <a:ext cx="1214446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4" name="Объект 53"/>
          <p:cNvGraphicFramePr>
            <a:graphicFrameLocks noChangeAspect="1"/>
          </p:cNvGraphicFramePr>
          <p:nvPr/>
        </p:nvGraphicFramePr>
        <p:xfrm>
          <a:off x="4357686" y="5572140"/>
          <a:ext cx="214314" cy="2928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" name="Формула" r:id="rId11" imgW="380880" imgH="520560" progId="Equation.3">
                  <p:embed/>
                </p:oleObj>
              </mc:Choice>
              <mc:Fallback>
                <p:oleObj name="Формула" r:id="rId11" imgW="380880" imgH="520560" progId="Equation.3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86" y="5572140"/>
                        <a:ext cx="214314" cy="29289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6" name="Прямая соединительная линия 55"/>
          <p:cNvCxnSpPr/>
          <p:nvPr/>
        </p:nvCxnSpPr>
        <p:spPr>
          <a:xfrm rot="16200000" flipH="1">
            <a:off x="5286380" y="5143512"/>
            <a:ext cx="928694" cy="642942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>
            <a:off x="6072198" y="5929330"/>
            <a:ext cx="785818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0" name="Объект 59"/>
          <p:cNvGraphicFramePr>
            <a:graphicFrameLocks noChangeAspect="1"/>
          </p:cNvGraphicFramePr>
          <p:nvPr/>
        </p:nvGraphicFramePr>
        <p:xfrm>
          <a:off x="6072198" y="5572140"/>
          <a:ext cx="285752" cy="2397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" name="Формула" r:id="rId13" imgW="304560" imgH="406080" progId="Equation.3">
                  <p:embed/>
                </p:oleObj>
              </mc:Choice>
              <mc:Fallback>
                <p:oleObj name="Формула" r:id="rId13" imgW="304560" imgH="406080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2198" y="5572140"/>
                        <a:ext cx="285752" cy="23971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2" name="Прямая соединительная линия 61"/>
          <p:cNvCxnSpPr/>
          <p:nvPr/>
        </p:nvCxnSpPr>
        <p:spPr>
          <a:xfrm>
            <a:off x="7358082" y="5929330"/>
            <a:ext cx="714380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3" name="Объект 62"/>
          <p:cNvGraphicFramePr>
            <a:graphicFrameLocks noChangeAspect="1"/>
          </p:cNvGraphicFramePr>
          <p:nvPr/>
        </p:nvGraphicFramePr>
        <p:xfrm>
          <a:off x="8072462" y="5857892"/>
          <a:ext cx="98424" cy="98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7" name="Формула" r:id="rId15" imgW="241200" imgH="241200" progId="Equation.3">
                  <p:embed/>
                </p:oleObj>
              </mc:Choice>
              <mc:Fallback>
                <p:oleObj name="Формула" r:id="rId15" imgW="241200" imgH="241200" progId="Equation.3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72462" y="5857892"/>
                        <a:ext cx="98424" cy="9842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5" name="Прямая соединительная линия 64"/>
          <p:cNvCxnSpPr/>
          <p:nvPr/>
        </p:nvCxnSpPr>
        <p:spPr>
          <a:xfrm>
            <a:off x="8072462" y="5929330"/>
            <a:ext cx="785818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Дуга 66"/>
          <p:cNvSpPr/>
          <p:nvPr/>
        </p:nvSpPr>
        <p:spPr>
          <a:xfrm>
            <a:off x="7858148" y="5643578"/>
            <a:ext cx="500066" cy="428628"/>
          </a:xfrm>
          <a:prstGeom prst="arc">
            <a:avLst>
              <a:gd name="adj1" fmla="val 10214871"/>
              <a:gd name="adj2" fmla="val 529581"/>
            </a:avLst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кругленный прямоугольник 40">
            <a:hlinkClick r:id="rId17" action="ppaction://hlinksldjump"/>
          </p:cNvPr>
          <p:cNvSpPr/>
          <p:nvPr/>
        </p:nvSpPr>
        <p:spPr>
          <a:xfrm>
            <a:off x="8286776" y="6215082"/>
            <a:ext cx="428628" cy="428628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214290"/>
            <a:ext cx="82432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КУТИ</a:t>
            </a:r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 ПРЕРТИНІ ДВОХ ПРЯМИХ СІЧНОЮ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500034" y="1928802"/>
            <a:ext cx="2714644" cy="1214446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571472" y="4000504"/>
            <a:ext cx="2786082" cy="285752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5400000">
            <a:off x="-357222" y="2928934"/>
            <a:ext cx="4000528" cy="1285884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1571604" y="2500306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14480" y="2071678"/>
            <a:ext cx="2929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000232" y="2285992"/>
            <a:ext cx="3000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857356" y="2643182"/>
            <a:ext cx="3000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500166" y="3786190"/>
            <a:ext cx="3000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142976" y="3786190"/>
            <a:ext cx="3000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428728" y="4143380"/>
            <a:ext cx="3000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71538" y="4214818"/>
            <a:ext cx="3000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357554" y="1643050"/>
            <a:ext cx="1214446" cy="10001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∠1 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і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 ∠5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∠2 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і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 ∠8</a:t>
            </a:r>
          </a:p>
          <a:p>
            <a:pPr algn="ctr"/>
            <a:endParaRPr lang="ru-RU" dirty="0" smtClean="0">
              <a:latin typeface="Cambria Math"/>
              <a:ea typeface="Cambria Math"/>
            </a:endParaRPr>
          </a:p>
          <a:p>
            <a:pPr algn="ctr"/>
            <a:endParaRPr lang="ru-RU" dirty="0"/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 rot="5400000">
            <a:off x="4358480" y="1856570"/>
            <a:ext cx="714380" cy="158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4857752" y="1500174"/>
            <a:ext cx="3857652" cy="7143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внутрішні односторонні кути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428992" y="2714620"/>
            <a:ext cx="11430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∠1  </a:t>
            </a:r>
            <a:r>
              <a:rPr lang="ru-RU" sz="2000" b="1" dirty="0" err="1" smtClean="0">
                <a:latin typeface="Times New Roman" pitchFamily="18" charset="0"/>
                <a:ea typeface="Cambria Math"/>
                <a:cs typeface="Times New Roman" pitchFamily="18" charset="0"/>
              </a:rPr>
              <a:t>і</a:t>
            </a:r>
            <a:r>
              <a:rPr lang="ru-RU" sz="2000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 ∠8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∠2  </a:t>
            </a:r>
            <a:r>
              <a:rPr lang="ru-RU" sz="2000" b="1" dirty="0" err="1" smtClean="0">
                <a:latin typeface="Times New Roman" pitchFamily="18" charset="0"/>
                <a:ea typeface="Cambria Math"/>
                <a:cs typeface="Times New Roman" pitchFamily="18" charset="0"/>
              </a:rPr>
              <a:t>і</a:t>
            </a:r>
            <a:r>
              <a:rPr lang="ru-RU" sz="2000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 ∠5</a:t>
            </a: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 rot="5400000">
            <a:off x="4358480" y="1856570"/>
            <a:ext cx="714380" cy="158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rot="5400000">
            <a:off x="4358480" y="3071016"/>
            <a:ext cx="714380" cy="158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рямоугольник 30"/>
          <p:cNvSpPr/>
          <p:nvPr/>
        </p:nvSpPr>
        <p:spPr>
          <a:xfrm>
            <a:off x="5000628" y="2857496"/>
            <a:ext cx="38576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внутрішні різносторонні кути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286116" y="3857628"/>
            <a:ext cx="15716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∠4  </a:t>
            </a:r>
            <a:r>
              <a:rPr lang="ru-RU" sz="2000" b="1" dirty="0" err="1" smtClean="0">
                <a:latin typeface="Times New Roman" pitchFamily="18" charset="0"/>
                <a:ea typeface="Cambria Math"/>
                <a:cs typeface="Times New Roman" pitchFamily="18" charset="0"/>
              </a:rPr>
              <a:t>і</a:t>
            </a:r>
            <a:r>
              <a:rPr lang="ru-RU" sz="2000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 ∠5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∠3  </a:t>
            </a:r>
            <a:r>
              <a:rPr lang="ru-RU" sz="2000" b="1" dirty="0" err="1" smtClean="0">
                <a:latin typeface="Times New Roman" pitchFamily="18" charset="0"/>
                <a:ea typeface="Cambria Math"/>
                <a:cs typeface="Times New Roman" pitchFamily="18" charset="0"/>
              </a:rPr>
              <a:t>і</a:t>
            </a:r>
            <a:r>
              <a:rPr lang="ru-RU" sz="2000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 ∠8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3500430" y="4643446"/>
            <a:ext cx="11430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∠1  </a:t>
            </a:r>
            <a:r>
              <a:rPr lang="ru-RU" sz="2000" b="1" dirty="0" err="1" smtClean="0">
                <a:latin typeface="Times New Roman" pitchFamily="18" charset="0"/>
                <a:ea typeface="Cambria Math"/>
                <a:cs typeface="Times New Roman" pitchFamily="18" charset="0"/>
              </a:rPr>
              <a:t>і</a:t>
            </a:r>
            <a:r>
              <a:rPr lang="ru-RU" sz="2000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 ∠6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∠2  </a:t>
            </a:r>
            <a:r>
              <a:rPr lang="ru-RU" sz="2000" b="1" dirty="0" err="1" smtClean="0">
                <a:latin typeface="Times New Roman" pitchFamily="18" charset="0"/>
                <a:ea typeface="Cambria Math"/>
                <a:cs typeface="Times New Roman" pitchFamily="18" charset="0"/>
              </a:rPr>
              <a:t>і</a:t>
            </a:r>
            <a:r>
              <a:rPr lang="ru-RU" sz="2000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 ∠7</a:t>
            </a:r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 rot="5400000">
            <a:off x="3893339" y="4607727"/>
            <a:ext cx="1643074" cy="158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Прямоугольник 38"/>
          <p:cNvSpPr/>
          <p:nvPr/>
        </p:nvSpPr>
        <p:spPr>
          <a:xfrm>
            <a:off x="5072066" y="4429132"/>
            <a:ext cx="21078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відповідні кути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кругленный прямоугольник 27">
            <a:hlinkClick r:id="rId2" action="ppaction://hlinksldjump"/>
          </p:cNvPr>
          <p:cNvSpPr/>
          <p:nvPr/>
        </p:nvSpPr>
        <p:spPr>
          <a:xfrm>
            <a:off x="8501090" y="6215082"/>
            <a:ext cx="428628" cy="428628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28860" y="142853"/>
            <a:ext cx="3874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КУТИ У КОЛІ.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714356"/>
            <a:ext cx="3000396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Центральний кут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3143248"/>
            <a:ext cx="3000396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Вписаний кут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42844" y="1285860"/>
            <a:ext cx="1357322" cy="1285884"/>
          </a:xfrm>
          <a:prstGeom prst="ellipse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285720" y="3786190"/>
            <a:ext cx="1357322" cy="128588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1643042" y="1285860"/>
            <a:ext cx="1357322" cy="1285884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>
            <a:endCxn id="5" idx="7"/>
          </p:cNvCxnSpPr>
          <p:nvPr/>
        </p:nvCxnSpPr>
        <p:spPr>
          <a:xfrm flipV="1">
            <a:off x="785786" y="1474173"/>
            <a:ext cx="515605" cy="454629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>
            <a:endCxn id="5" idx="5"/>
          </p:cNvCxnSpPr>
          <p:nvPr/>
        </p:nvCxnSpPr>
        <p:spPr>
          <a:xfrm>
            <a:off x="785786" y="1928802"/>
            <a:ext cx="515605" cy="454629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Дуга 13"/>
          <p:cNvSpPr/>
          <p:nvPr/>
        </p:nvSpPr>
        <p:spPr>
          <a:xfrm rot="608337">
            <a:off x="958614" y="1820700"/>
            <a:ext cx="428628" cy="378325"/>
          </a:xfrm>
          <a:prstGeom prst="arc">
            <a:avLst>
              <a:gd name="adj1" fmla="val 3882466"/>
              <a:gd name="adj2" fmla="val 390021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Дуга 20"/>
          <p:cNvSpPr/>
          <p:nvPr/>
        </p:nvSpPr>
        <p:spPr>
          <a:xfrm>
            <a:off x="857224" y="1714488"/>
            <a:ext cx="357190" cy="428628"/>
          </a:xfrm>
          <a:prstGeom prst="arc">
            <a:avLst>
              <a:gd name="adj1" fmla="val 16200000"/>
              <a:gd name="adj2" fmla="val 5375357"/>
            </a:avLst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1214414" y="1142984"/>
            <a:ext cx="428628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00034" y="1714488"/>
            <a:ext cx="3513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214414" y="2214554"/>
            <a:ext cx="3385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6" name="Прямая соединительная линия 25"/>
          <p:cNvCxnSpPr>
            <a:endCxn id="7" idx="7"/>
          </p:cNvCxnSpPr>
          <p:nvPr/>
        </p:nvCxnSpPr>
        <p:spPr>
          <a:xfrm flipV="1">
            <a:off x="2285984" y="1474173"/>
            <a:ext cx="515605" cy="454629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endCxn id="7" idx="5"/>
          </p:cNvCxnSpPr>
          <p:nvPr/>
        </p:nvCxnSpPr>
        <p:spPr>
          <a:xfrm>
            <a:off x="2285984" y="1928802"/>
            <a:ext cx="515605" cy="454629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рямоугольник 30"/>
          <p:cNvSpPr/>
          <p:nvPr/>
        </p:nvSpPr>
        <p:spPr>
          <a:xfrm>
            <a:off x="2714612" y="1214422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2786050" y="2285992"/>
            <a:ext cx="3385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2285984" y="1714488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Дуга 35"/>
          <p:cNvSpPr/>
          <p:nvPr/>
        </p:nvSpPr>
        <p:spPr>
          <a:xfrm rot="10800000">
            <a:off x="2143108" y="1714488"/>
            <a:ext cx="357190" cy="428628"/>
          </a:xfrm>
          <a:prstGeom prst="arc">
            <a:avLst>
              <a:gd name="adj1" fmla="val 13925105"/>
              <a:gd name="adj2" fmla="val 6751247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8" name="Прямая соединительная линия 37"/>
          <p:cNvCxnSpPr>
            <a:stCxn id="6" idx="1"/>
            <a:endCxn id="6" idx="4"/>
          </p:cNvCxnSpPr>
          <p:nvPr/>
        </p:nvCxnSpPr>
        <p:spPr>
          <a:xfrm rot="16200000" flipH="1">
            <a:off x="175652" y="4283345"/>
            <a:ext cx="1097571" cy="479886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>
            <a:stCxn id="6" idx="1"/>
            <a:endCxn id="6" idx="6"/>
          </p:cNvCxnSpPr>
          <p:nvPr/>
        </p:nvCxnSpPr>
        <p:spPr>
          <a:xfrm rot="16200000" flipH="1">
            <a:off x="836453" y="3622544"/>
            <a:ext cx="454629" cy="1158547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>
            <a:endCxn id="6" idx="4"/>
          </p:cNvCxnSpPr>
          <p:nvPr/>
        </p:nvCxnSpPr>
        <p:spPr>
          <a:xfrm rot="5400000">
            <a:off x="660770" y="4732744"/>
            <a:ext cx="642942" cy="35719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>
            <a:endCxn id="6" idx="6"/>
          </p:cNvCxnSpPr>
          <p:nvPr/>
        </p:nvCxnSpPr>
        <p:spPr>
          <a:xfrm>
            <a:off x="1000100" y="4429132"/>
            <a:ext cx="642942" cy="1588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714348" y="4357694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214282" y="3643314"/>
            <a:ext cx="3385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1571604" y="428625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785786" y="5072074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786182" y="1428736"/>
            <a:ext cx="514353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∠АОВ –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центральний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  </a:t>
            </a:r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кут </a:t>
            </a:r>
          </a:p>
          <a:p>
            <a:r>
              <a:rPr lang="uk-UA" sz="20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(вершина збігається з центром кола)</a:t>
            </a:r>
          </a:p>
          <a:p>
            <a:r>
              <a:rPr lang="uk-UA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∠АОВ =      АВ</a:t>
            </a:r>
          </a:p>
          <a:p>
            <a:endParaRPr lang="uk-UA" dirty="0" smtClean="0">
              <a:latin typeface="Cambria Math"/>
              <a:ea typeface="Cambria Math"/>
            </a:endParaRPr>
          </a:p>
        </p:txBody>
      </p:sp>
      <p:graphicFrame>
        <p:nvGraphicFramePr>
          <p:cNvPr id="50" name="Объект 49"/>
          <p:cNvGraphicFramePr>
            <a:graphicFrameLocks noChangeAspect="1"/>
          </p:cNvGraphicFramePr>
          <p:nvPr/>
        </p:nvGraphicFramePr>
        <p:xfrm>
          <a:off x="4714876" y="2143116"/>
          <a:ext cx="214314" cy="17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4" name="Формула" r:id="rId3" imgW="406080" imgH="304560" progId="Equation.3">
                  <p:embed/>
                </p:oleObj>
              </mc:Choice>
              <mc:Fallback>
                <p:oleObj name="Формула" r:id="rId3" imgW="406080" imgH="30456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4876" y="2143116"/>
                        <a:ext cx="214314" cy="17978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Прямоугольник 50"/>
          <p:cNvSpPr/>
          <p:nvPr/>
        </p:nvSpPr>
        <p:spPr>
          <a:xfrm>
            <a:off x="0" y="2643182"/>
            <a:ext cx="8143900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Центральний кут вимірюється дугою, на яку він спирається.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071670" y="3571876"/>
            <a:ext cx="65008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∠АВС –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вписаний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   </a:t>
            </a:r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кут </a:t>
            </a:r>
          </a:p>
          <a:p>
            <a:r>
              <a:rPr lang="uk-UA" sz="20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(вершина лежить на колі, а сторони перетинають коло)</a:t>
            </a:r>
          </a:p>
          <a:p>
            <a:endParaRPr lang="uk-UA" b="1" dirty="0" smtClean="0">
              <a:latin typeface="Times New Roman" pitchFamily="18" charset="0"/>
              <a:ea typeface="Cambria Math"/>
              <a:cs typeface="Times New Roman" pitchFamily="18" charset="0"/>
            </a:endParaRPr>
          </a:p>
          <a:p>
            <a:r>
              <a:rPr lang="uk-UA" sz="2000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∠АВС =        АС =       ∠АОС</a:t>
            </a:r>
          </a:p>
          <a:p>
            <a:endParaRPr lang="uk-UA" dirty="0" smtClean="0">
              <a:latin typeface="Cambria Math"/>
              <a:ea typeface="Cambria Math"/>
            </a:endParaRPr>
          </a:p>
        </p:txBody>
      </p:sp>
      <p:graphicFrame>
        <p:nvGraphicFramePr>
          <p:cNvPr id="59" name="Объект 58"/>
          <p:cNvGraphicFramePr>
            <a:graphicFrameLocks noChangeAspect="1"/>
          </p:cNvGraphicFramePr>
          <p:nvPr/>
        </p:nvGraphicFramePr>
        <p:xfrm>
          <a:off x="3071802" y="4429132"/>
          <a:ext cx="295276" cy="500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5" name="Формула" r:id="rId5" imgW="304560" imgH="1143000" progId="Equation.3">
                  <p:embed/>
                </p:oleObj>
              </mc:Choice>
              <mc:Fallback>
                <p:oleObj name="Формула" r:id="rId5" imgW="304560" imgH="11430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1802" y="4429132"/>
                        <a:ext cx="295276" cy="50006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" name="Объект 62"/>
          <p:cNvGraphicFramePr>
            <a:graphicFrameLocks noChangeAspect="1"/>
          </p:cNvGraphicFramePr>
          <p:nvPr/>
        </p:nvGraphicFramePr>
        <p:xfrm>
          <a:off x="3357554" y="4572008"/>
          <a:ext cx="214314" cy="17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6" name="Формула" r:id="rId7" imgW="406080" imgH="304560" progId="Equation.3">
                  <p:embed/>
                </p:oleObj>
              </mc:Choice>
              <mc:Fallback>
                <p:oleObj name="Формула" r:id="rId7" imgW="406080" imgH="30456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7554" y="4572008"/>
                        <a:ext cx="214314" cy="17978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7" name="Object 7"/>
          <p:cNvGraphicFramePr>
            <a:graphicFrameLocks noChangeAspect="1"/>
          </p:cNvGraphicFramePr>
          <p:nvPr/>
        </p:nvGraphicFramePr>
        <p:xfrm>
          <a:off x="4214810" y="4429132"/>
          <a:ext cx="295275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7" name="Формула" r:id="rId8" imgW="304560" imgH="1143000" progId="Equation.3">
                  <p:embed/>
                </p:oleObj>
              </mc:Choice>
              <mc:Fallback>
                <p:oleObj name="Формула" r:id="rId8" imgW="304560" imgH="11430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4810" y="4429132"/>
                        <a:ext cx="295275" cy="500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Прямоугольник 64"/>
          <p:cNvSpPr/>
          <p:nvPr/>
        </p:nvSpPr>
        <p:spPr>
          <a:xfrm>
            <a:off x="642910" y="5572140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Скругленный прямоугольник 68">
            <a:hlinkClick r:id="rId10" action="ppaction://hlinksldjump"/>
          </p:cNvPr>
          <p:cNvSpPr/>
          <p:nvPr/>
        </p:nvSpPr>
        <p:spPr>
          <a:xfrm>
            <a:off x="8501090" y="6286520"/>
            <a:ext cx="357190" cy="342896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214290"/>
            <a:ext cx="61531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ВЛАСТИВОСТІ ВПИСАНИХ КУТІВ.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428596" y="1500174"/>
            <a:ext cx="1557342" cy="1485904"/>
          </a:xfrm>
          <a:prstGeom prst="ellipse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4929190" y="1500174"/>
            <a:ext cx="1557342" cy="1485904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>
            <a:stCxn id="3" idx="1"/>
            <a:endCxn id="3" idx="3"/>
          </p:cNvCxnSpPr>
          <p:nvPr/>
        </p:nvCxnSpPr>
        <p:spPr>
          <a:xfrm rot="16200000" flipH="1">
            <a:off x="131317" y="2243126"/>
            <a:ext cx="1050694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stCxn id="3" idx="1"/>
            <a:endCxn id="3" idx="5"/>
          </p:cNvCxnSpPr>
          <p:nvPr/>
        </p:nvCxnSpPr>
        <p:spPr>
          <a:xfrm rot="16200000" flipH="1">
            <a:off x="681920" y="1692523"/>
            <a:ext cx="1050694" cy="1101206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>
            <a:stCxn id="3" idx="0"/>
            <a:endCxn id="3" idx="3"/>
          </p:cNvCxnSpPr>
          <p:nvPr/>
        </p:nvCxnSpPr>
        <p:spPr>
          <a:xfrm rot="16200000" flipH="1" flipV="1">
            <a:off x="297816" y="1859021"/>
            <a:ext cx="1268299" cy="550603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stCxn id="3" idx="0"/>
            <a:endCxn id="3" idx="5"/>
          </p:cNvCxnSpPr>
          <p:nvPr/>
        </p:nvCxnSpPr>
        <p:spPr>
          <a:xfrm rot="16200000" flipH="1">
            <a:off x="848418" y="1859022"/>
            <a:ext cx="1268299" cy="550603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3" idx="7"/>
            <a:endCxn id="3" idx="5"/>
          </p:cNvCxnSpPr>
          <p:nvPr/>
        </p:nvCxnSpPr>
        <p:spPr>
          <a:xfrm rot="16200000" flipH="1">
            <a:off x="1232523" y="2243126"/>
            <a:ext cx="1050694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>
            <a:stCxn id="3" idx="7"/>
            <a:endCxn id="3" idx="3"/>
          </p:cNvCxnSpPr>
          <p:nvPr/>
        </p:nvCxnSpPr>
        <p:spPr>
          <a:xfrm rot="16200000" flipH="1" flipV="1">
            <a:off x="681920" y="1692523"/>
            <a:ext cx="1050694" cy="1101206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000100" y="1071546"/>
            <a:ext cx="3706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7158" y="2643182"/>
            <a:ext cx="3706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7158" y="1428736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714480" y="2714620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714480" y="1428736"/>
            <a:ext cx="3385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000232" y="1785926"/>
            <a:ext cx="28809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∠</a:t>
            </a:r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АВС = ∠А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DC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= ∠АКС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5" name="Прямая соединительная линия 24"/>
          <p:cNvCxnSpPr>
            <a:stCxn id="4" idx="2"/>
            <a:endCxn id="4" idx="6"/>
          </p:cNvCxnSpPr>
          <p:nvPr/>
        </p:nvCxnSpPr>
        <p:spPr>
          <a:xfrm rot="10800000" flipH="1">
            <a:off x="4929190" y="2243126"/>
            <a:ext cx="1557342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" name="Объект 25"/>
          <p:cNvGraphicFramePr>
            <a:graphicFrameLocks noChangeAspect="1"/>
          </p:cNvGraphicFramePr>
          <p:nvPr/>
        </p:nvGraphicFramePr>
        <p:xfrm>
          <a:off x="5715008" y="2214554"/>
          <a:ext cx="98423" cy="71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6" name="Формула" r:id="rId3" imgW="241200" imgH="241200" progId="Equation.3">
                  <p:embed/>
                </p:oleObj>
              </mc:Choice>
              <mc:Fallback>
                <p:oleObj name="Формула" r:id="rId3" imgW="241200" imgH="2412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8" y="2214554"/>
                        <a:ext cx="98423" cy="71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8" name="Прямая соединительная линия 27"/>
          <p:cNvCxnSpPr>
            <a:stCxn id="4" idx="0"/>
            <a:endCxn id="4" idx="2"/>
          </p:cNvCxnSpPr>
          <p:nvPr/>
        </p:nvCxnSpPr>
        <p:spPr>
          <a:xfrm rot="16200000" flipH="1" flipV="1">
            <a:off x="4947050" y="1482314"/>
            <a:ext cx="742952" cy="778671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4" idx="0"/>
            <a:endCxn id="4" idx="6"/>
          </p:cNvCxnSpPr>
          <p:nvPr/>
        </p:nvCxnSpPr>
        <p:spPr>
          <a:xfrm rot="16200000" flipH="1">
            <a:off x="5725720" y="1482315"/>
            <a:ext cx="742952" cy="778671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>
            <a:stCxn id="4" idx="7"/>
            <a:endCxn id="4" idx="2"/>
          </p:cNvCxnSpPr>
          <p:nvPr/>
        </p:nvCxnSpPr>
        <p:spPr>
          <a:xfrm rot="16200000" flipH="1" flipV="1">
            <a:off x="5331153" y="1315815"/>
            <a:ext cx="525347" cy="132927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>
            <a:stCxn id="4" idx="7"/>
            <a:endCxn id="4" idx="6"/>
          </p:cNvCxnSpPr>
          <p:nvPr/>
        </p:nvCxnSpPr>
        <p:spPr>
          <a:xfrm rot="16200000" flipH="1">
            <a:off x="6109824" y="1866418"/>
            <a:ext cx="525347" cy="22806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/>
          <p:cNvSpPr/>
          <p:nvPr/>
        </p:nvSpPr>
        <p:spPr>
          <a:xfrm>
            <a:off x="4643438" y="214311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5572132" y="1142984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6429388" y="2143116"/>
            <a:ext cx="3385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6215074" y="142873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500694" y="2285992"/>
            <a:ext cx="357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6500826" y="1857364"/>
            <a:ext cx="22797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∠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АВС = ∠А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DC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=90° </a:t>
            </a:r>
            <a:endParaRPr lang="ru-RU" dirty="0"/>
          </a:p>
        </p:txBody>
      </p:sp>
      <p:sp>
        <p:nvSpPr>
          <p:cNvPr id="47" name="TextBox 46"/>
          <p:cNvSpPr txBox="1"/>
          <p:nvPr/>
        </p:nvSpPr>
        <p:spPr>
          <a:xfrm>
            <a:off x="214282" y="3071810"/>
            <a:ext cx="4286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Вписані кути, які спираються на одну і ту саму дугу, рівні.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43438" y="3071810"/>
            <a:ext cx="4286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Вписаний кут, який спирається на діаметр,  дорівнює 90°.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Овал 48"/>
          <p:cNvSpPr/>
          <p:nvPr/>
        </p:nvSpPr>
        <p:spPr>
          <a:xfrm>
            <a:off x="285720" y="4143380"/>
            <a:ext cx="1714512" cy="1643074"/>
          </a:xfrm>
          <a:prstGeom prst="ellipse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4857752" y="4143380"/>
            <a:ext cx="1714512" cy="1643074"/>
          </a:xfrm>
          <a:prstGeom prst="ellipse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>
            <a:off x="142844" y="4143380"/>
            <a:ext cx="2000264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>
            <a:stCxn id="49" idx="0"/>
          </p:cNvCxnSpPr>
          <p:nvPr/>
        </p:nvCxnSpPr>
        <p:spPr>
          <a:xfrm rot="16200000" flipH="1">
            <a:off x="785786" y="4500570"/>
            <a:ext cx="1785950" cy="107157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Дуга 55"/>
          <p:cNvSpPr/>
          <p:nvPr/>
        </p:nvSpPr>
        <p:spPr>
          <a:xfrm rot="4382633">
            <a:off x="1071538" y="4143380"/>
            <a:ext cx="428628" cy="428628"/>
          </a:xfrm>
          <a:prstGeom prst="arc">
            <a:avLst>
              <a:gd name="adj1" fmla="val 13649307"/>
              <a:gd name="adj2" fmla="val 21133536"/>
            </a:avLst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Прямоугольник 56"/>
          <p:cNvSpPr/>
          <p:nvPr/>
        </p:nvSpPr>
        <p:spPr>
          <a:xfrm>
            <a:off x="1785918" y="3786190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857224" y="3786190"/>
            <a:ext cx="3898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1714481" y="5429264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928794" y="4572008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n</a:t>
            </a:r>
            <a:endParaRPr lang="ru-RU" dirty="0"/>
          </a:p>
        </p:txBody>
      </p:sp>
      <p:sp>
        <p:nvSpPr>
          <p:cNvPr id="61" name="TextBox 60"/>
          <p:cNvSpPr txBox="1"/>
          <p:nvPr/>
        </p:nvSpPr>
        <p:spPr>
          <a:xfrm>
            <a:off x="2285984" y="4500570"/>
            <a:ext cx="24288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 – дотична</a:t>
            </a:r>
          </a:p>
          <a:p>
            <a:r>
              <a:rPr lang="uk-UA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МВ – січна</a:t>
            </a:r>
          </a:p>
          <a:p>
            <a:endParaRPr lang="uk-UA" dirty="0" smtClean="0"/>
          </a:p>
          <a:p>
            <a:r>
              <a:rPr lang="uk-UA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∠АМВ =         М</a:t>
            </a:r>
            <a:r>
              <a:rPr lang="en-US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</a:t>
            </a:r>
            <a:r>
              <a:rPr lang="ru-RU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В</a:t>
            </a:r>
            <a:r>
              <a:rPr lang="uk-UA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 </a:t>
            </a:r>
            <a:r>
              <a:rPr lang="uk-UA" dirty="0" smtClean="0">
                <a:latin typeface="Cambria Math"/>
                <a:ea typeface="Cambria Math"/>
              </a:rPr>
              <a:t>                          </a:t>
            </a:r>
            <a:endParaRPr lang="ru-RU" dirty="0"/>
          </a:p>
        </p:txBody>
      </p:sp>
      <p:graphicFrame>
        <p:nvGraphicFramePr>
          <p:cNvPr id="62" name="Объект 61"/>
          <p:cNvGraphicFramePr>
            <a:graphicFrameLocks noChangeAspect="1"/>
          </p:cNvGraphicFramePr>
          <p:nvPr/>
        </p:nvGraphicFramePr>
        <p:xfrm>
          <a:off x="3286116" y="5214950"/>
          <a:ext cx="214314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7" name="Формула" r:id="rId5" imgW="304560" imgH="1143000" progId="Equation.3">
                  <p:embed/>
                </p:oleObj>
              </mc:Choice>
              <mc:Fallback>
                <p:oleObj name="Формула" r:id="rId5" imgW="304560" imgH="11430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6116" y="5214950"/>
                        <a:ext cx="214314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" name="Объект 62"/>
          <p:cNvGraphicFramePr>
            <a:graphicFrameLocks noChangeAspect="1"/>
          </p:cNvGraphicFramePr>
          <p:nvPr/>
        </p:nvGraphicFramePr>
        <p:xfrm>
          <a:off x="3500430" y="5429264"/>
          <a:ext cx="285752" cy="1428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8" name="Формула" r:id="rId7" imgW="406080" imgH="304560" progId="Equation.3">
                  <p:embed/>
                </p:oleObj>
              </mc:Choice>
              <mc:Fallback>
                <p:oleObj name="Формула" r:id="rId7" imgW="406080" imgH="30456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0430" y="5429264"/>
                        <a:ext cx="285752" cy="1428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5" name="Прямая соединительная линия 64"/>
          <p:cNvCxnSpPr>
            <a:stCxn id="50" idx="1"/>
            <a:endCxn id="50" idx="6"/>
          </p:cNvCxnSpPr>
          <p:nvPr/>
        </p:nvCxnSpPr>
        <p:spPr>
          <a:xfrm rot="16200000" flipH="1">
            <a:off x="5550092" y="3942746"/>
            <a:ext cx="580915" cy="1463427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>
            <a:stCxn id="50" idx="7"/>
            <a:endCxn id="50" idx="2"/>
          </p:cNvCxnSpPr>
          <p:nvPr/>
        </p:nvCxnSpPr>
        <p:spPr>
          <a:xfrm rot="16200000" flipH="1" flipV="1">
            <a:off x="5299008" y="3942745"/>
            <a:ext cx="580915" cy="1463427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Прямоугольник 67"/>
          <p:cNvSpPr/>
          <p:nvPr/>
        </p:nvSpPr>
        <p:spPr>
          <a:xfrm>
            <a:off x="4786314" y="4071942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5500694" y="4286256"/>
            <a:ext cx="3898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6286512" y="4071942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6500826" y="4786322"/>
            <a:ext cx="3385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4572000" y="4786322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786578" y="4429132"/>
            <a:ext cx="21431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Хорди АВ і С</a:t>
            </a:r>
            <a:r>
              <a:rPr lang="en-U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 </a:t>
            </a:r>
            <a:endParaRPr lang="uk-UA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перетинаються в точці М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643438" y="5929330"/>
            <a:ext cx="4214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∠АМС =      (      АС+     </a:t>
            </a:r>
            <a:r>
              <a:rPr lang="en-US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D</a:t>
            </a:r>
            <a:r>
              <a:rPr lang="uk-UA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В )</a:t>
            </a:r>
            <a:r>
              <a:rPr lang="ru-RU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    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389" name="Object 5"/>
          <p:cNvGraphicFramePr>
            <a:graphicFrameLocks noChangeAspect="1"/>
          </p:cNvGraphicFramePr>
          <p:nvPr/>
        </p:nvGraphicFramePr>
        <p:xfrm>
          <a:off x="5643570" y="5786454"/>
          <a:ext cx="214313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9" name="Формула" r:id="rId9" imgW="304560" imgH="1143000" progId="Equation.3">
                  <p:embed/>
                </p:oleObj>
              </mc:Choice>
              <mc:Fallback>
                <p:oleObj name="Формула" r:id="rId9" imgW="304560" imgH="11430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43570" y="5786454"/>
                        <a:ext cx="214313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6" name="Объект 75"/>
          <p:cNvGraphicFramePr>
            <a:graphicFrameLocks noChangeAspect="1"/>
          </p:cNvGraphicFramePr>
          <p:nvPr/>
        </p:nvGraphicFramePr>
        <p:xfrm>
          <a:off x="6143636" y="6072206"/>
          <a:ext cx="285752" cy="1428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0" name="Формула" r:id="rId11" imgW="406080" imgH="304560" progId="Equation.3">
                  <p:embed/>
                </p:oleObj>
              </mc:Choice>
              <mc:Fallback>
                <p:oleObj name="Формула" r:id="rId11" imgW="406080" imgH="30456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3636" y="6072206"/>
                        <a:ext cx="285752" cy="1428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1" name="Object 4"/>
          <p:cNvGraphicFramePr>
            <a:graphicFrameLocks noChangeAspect="1"/>
          </p:cNvGraphicFramePr>
          <p:nvPr/>
        </p:nvGraphicFramePr>
        <p:xfrm>
          <a:off x="6858016" y="6072206"/>
          <a:ext cx="285752" cy="1428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1" name="Формула" r:id="rId13" imgW="406080" imgH="304560" progId="Equation.3">
                  <p:embed/>
                </p:oleObj>
              </mc:Choice>
              <mc:Fallback>
                <p:oleObj name="Формула" r:id="rId13" imgW="406080" imgH="30456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16" y="6072206"/>
                        <a:ext cx="285752" cy="1428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8" name="Скругленный прямоугольник 77">
            <a:hlinkClick r:id="rId14" action="ppaction://hlinksldjump"/>
          </p:cNvPr>
          <p:cNvSpPr/>
          <p:nvPr/>
        </p:nvSpPr>
        <p:spPr>
          <a:xfrm>
            <a:off x="8429652" y="6286520"/>
            <a:ext cx="357190" cy="35719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57422" y="142852"/>
            <a:ext cx="4214842" cy="5715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ТРИКУТНИКИ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>
            <a:hlinkClick r:id="rId2" action="ppaction://hlinksldjump"/>
          </p:cNvPr>
          <p:cNvSpPr/>
          <p:nvPr/>
        </p:nvSpPr>
        <p:spPr>
          <a:xfrm>
            <a:off x="2071670" y="785794"/>
            <a:ext cx="4643470" cy="5715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Рівність трикутників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071670" y="1428736"/>
            <a:ext cx="4643470" cy="50006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Властивості трикутника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071670" y="3643314"/>
            <a:ext cx="4714908" cy="78581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uk-UA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исота</a:t>
            </a:r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медіана, бісектриса та середня лінія трикутника.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071670" y="2000240"/>
            <a:ext cx="4714908" cy="5715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Рівнобедрений трикутник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071670" y="2714620"/>
            <a:ext cx="4714908" cy="78581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Властивості рівнобедреного трикутника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071670" y="4500570"/>
            <a:ext cx="4714908" cy="7143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Співвідношення між сторонами та кутами в  </a:t>
            </a:r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трикутнику</a:t>
            </a: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71670" y="5429264"/>
            <a:ext cx="4714908" cy="7143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Площа трикутника.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1071538" y="857232"/>
            <a:ext cx="914400" cy="35719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70C0"/>
                </a:solidFill>
                <a:hlinkClick r:id="rId3" action="ppaction://hlinksldjump"/>
              </a:rPr>
              <a:t>1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1071538" y="1500174"/>
            <a:ext cx="914400" cy="35719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2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1071538" y="2071678"/>
            <a:ext cx="914400" cy="35719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70C0"/>
                </a:solidFill>
              </a:rPr>
              <a:t>3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1071538" y="2928934"/>
            <a:ext cx="914400" cy="35719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70C0"/>
                </a:solidFill>
              </a:rPr>
              <a:t>4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1071538" y="3857628"/>
            <a:ext cx="914400" cy="35719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70C0"/>
                </a:solidFill>
              </a:rPr>
              <a:t>5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1071538" y="4714884"/>
            <a:ext cx="914400" cy="35719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70C0"/>
                </a:solidFill>
              </a:rPr>
              <a:t>6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1071538" y="5572140"/>
            <a:ext cx="914400" cy="35719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70C0"/>
                </a:solidFill>
              </a:rPr>
              <a:t>7</a:t>
            </a:r>
            <a:endParaRPr lang="ru-RU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14678" y="214291"/>
            <a:ext cx="2480423" cy="461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ТРИКУТНИКИ.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00364" y="642918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Рівність трикутників.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357158" y="1000108"/>
            <a:ext cx="1500198" cy="857256"/>
          </a:xfrm>
          <a:prstGeom prst="triangle">
            <a:avLst>
              <a:gd name="adj" fmla="val 81841"/>
            </a:avLst>
          </a:prstGeom>
          <a:solidFill>
            <a:srgbClr val="FFFF0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357158" y="2071678"/>
            <a:ext cx="1500198" cy="857256"/>
          </a:xfrm>
          <a:prstGeom prst="triangle">
            <a:avLst>
              <a:gd name="adj" fmla="val 81841"/>
            </a:avLst>
          </a:prstGeom>
          <a:solidFill>
            <a:srgbClr val="FFFF0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0" y="1571612"/>
            <a:ext cx="3706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28728" y="642918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85918" y="1571612"/>
            <a:ext cx="3706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2786058"/>
            <a:ext cx="3706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00166" y="1785926"/>
            <a:ext cx="3561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785918" y="2714620"/>
            <a:ext cx="3706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4282" y="2928934"/>
            <a:ext cx="274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14480" y="1928802"/>
            <a:ext cx="274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00232" y="2857496"/>
            <a:ext cx="274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928794" y="1000108"/>
            <a:ext cx="70180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Дві фігури називаються рівними, якщо вони рухом переводяться</a:t>
            </a:r>
          </a:p>
          <a:p>
            <a:r>
              <a:rPr lang="uk-U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одна в одну.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500298" y="1714488"/>
            <a:ext cx="1928826" cy="50006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2571736" y="1785926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Δ</a:t>
            </a:r>
            <a:r>
              <a:rPr lang="uk-UA" dirty="0" smtClean="0"/>
              <a:t>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АВС =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А В С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14810" y="1928802"/>
            <a:ext cx="214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786182" y="1928802"/>
            <a:ext cx="214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000496" y="1928802"/>
            <a:ext cx="214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5" name="Объект 24"/>
          <p:cNvGraphicFramePr>
            <a:graphicFrameLocks noChangeAspect="1"/>
          </p:cNvGraphicFramePr>
          <p:nvPr/>
        </p:nvGraphicFramePr>
        <p:xfrm>
          <a:off x="4500562" y="1857365"/>
          <a:ext cx="500066" cy="2143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8" name="Формула" r:id="rId3" imgW="571320" imgH="330120" progId="Equation.3">
                  <p:embed/>
                </p:oleObj>
              </mc:Choice>
              <mc:Fallback>
                <p:oleObj name="Формула" r:id="rId3" imgW="571320" imgH="33012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0562" y="1857365"/>
                        <a:ext cx="500066" cy="21431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Прямоугольник 25"/>
          <p:cNvSpPr/>
          <p:nvPr/>
        </p:nvSpPr>
        <p:spPr>
          <a:xfrm>
            <a:off x="4929190" y="1357298"/>
            <a:ext cx="1285884" cy="1143008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 = А  В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 = А  С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 = В  С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000760" y="1571612"/>
            <a:ext cx="214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286644" y="1571612"/>
            <a:ext cx="214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715008" y="1571612"/>
            <a:ext cx="214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715008" y="2143116"/>
            <a:ext cx="214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000760" y="2143116"/>
            <a:ext cx="214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000760" y="1857364"/>
            <a:ext cx="214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715008" y="1857364"/>
            <a:ext cx="214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6215074" y="1357298"/>
            <a:ext cx="1285884" cy="1143008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  <a:latin typeface="Cambria Math"/>
                <a:ea typeface="Cambria Math"/>
                <a:cs typeface="Times New Roman" pitchFamily="18" charset="0"/>
              </a:rPr>
              <a:t>∠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= </a:t>
            </a:r>
            <a:r>
              <a:rPr lang="uk-UA" dirty="0" smtClean="0">
                <a:solidFill>
                  <a:schemeClr val="tx1"/>
                </a:solidFill>
                <a:latin typeface="Cambria Math"/>
                <a:ea typeface="Cambria Math"/>
                <a:cs typeface="Times New Roman" pitchFamily="18" charset="0"/>
              </a:rPr>
              <a:t>∠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 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∠ В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uk-UA" dirty="0" smtClean="0">
                <a:solidFill>
                  <a:schemeClr val="tx1"/>
                </a:solidFill>
                <a:latin typeface="Cambria Math"/>
                <a:ea typeface="Cambria Math"/>
                <a:cs typeface="Times New Roman" pitchFamily="18" charset="0"/>
              </a:rPr>
              <a:t>∠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В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∠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= </a:t>
            </a:r>
            <a:r>
              <a:rPr lang="uk-UA" dirty="0" smtClean="0">
                <a:solidFill>
                  <a:schemeClr val="tx1"/>
                </a:solidFill>
                <a:latin typeface="Cambria Math"/>
                <a:ea typeface="Cambria Math"/>
                <a:cs typeface="Times New Roman" pitchFamily="18" charset="0"/>
              </a:rPr>
              <a:t>∠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286644" y="1857364"/>
            <a:ext cx="214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286644" y="2143116"/>
            <a:ext cx="214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8" name="Прямая соединительная линия 37"/>
          <p:cNvCxnSpPr>
            <a:stCxn id="4" idx="1"/>
            <a:endCxn id="4" idx="1"/>
          </p:cNvCxnSpPr>
          <p:nvPr/>
        </p:nvCxnSpPr>
        <p:spPr>
          <a:xfrm rot="10800000">
            <a:off x="971047" y="1428736"/>
            <a:ext cx="158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2643174" y="2857496"/>
            <a:ext cx="38705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Ознаки рівності трикутників.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Равнобедренный треугольник 42"/>
          <p:cNvSpPr/>
          <p:nvPr/>
        </p:nvSpPr>
        <p:spPr>
          <a:xfrm>
            <a:off x="285720" y="3643314"/>
            <a:ext cx="1857388" cy="500066"/>
          </a:xfrm>
          <a:prstGeom prst="triangle">
            <a:avLst>
              <a:gd name="adj" fmla="val 27222"/>
            </a:avLst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Равнобедренный треугольник 43"/>
          <p:cNvSpPr/>
          <p:nvPr/>
        </p:nvSpPr>
        <p:spPr>
          <a:xfrm>
            <a:off x="2428860" y="3643314"/>
            <a:ext cx="1857388" cy="500066"/>
          </a:xfrm>
          <a:prstGeom prst="triangle">
            <a:avLst>
              <a:gd name="adj" fmla="val 27222"/>
            </a:avLst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Равнобедренный треугольник 44"/>
          <p:cNvSpPr/>
          <p:nvPr/>
        </p:nvSpPr>
        <p:spPr>
          <a:xfrm>
            <a:off x="214282" y="4500570"/>
            <a:ext cx="1857388" cy="500066"/>
          </a:xfrm>
          <a:prstGeom prst="triangle">
            <a:avLst>
              <a:gd name="adj" fmla="val 27222"/>
            </a:avLst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Равнобедренный треугольник 45"/>
          <p:cNvSpPr/>
          <p:nvPr/>
        </p:nvSpPr>
        <p:spPr>
          <a:xfrm>
            <a:off x="2428860" y="4500570"/>
            <a:ext cx="1857388" cy="500066"/>
          </a:xfrm>
          <a:prstGeom prst="triangle">
            <a:avLst>
              <a:gd name="adj" fmla="val 27222"/>
            </a:avLst>
          </a:prstGeom>
          <a:noFill/>
          <a:ln w="3810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Равнобедренный треугольник 46"/>
          <p:cNvSpPr/>
          <p:nvPr/>
        </p:nvSpPr>
        <p:spPr>
          <a:xfrm>
            <a:off x="285720" y="5572140"/>
            <a:ext cx="1857388" cy="500066"/>
          </a:xfrm>
          <a:prstGeom prst="triangle">
            <a:avLst>
              <a:gd name="adj" fmla="val 27222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Равнобедренный треугольник 47"/>
          <p:cNvSpPr/>
          <p:nvPr/>
        </p:nvSpPr>
        <p:spPr>
          <a:xfrm>
            <a:off x="2571736" y="5500702"/>
            <a:ext cx="1857388" cy="500066"/>
          </a:xfrm>
          <a:prstGeom prst="triangle">
            <a:avLst>
              <a:gd name="adj" fmla="val 27222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0" name="Прямая соединительная линия 49"/>
          <p:cNvCxnSpPr/>
          <p:nvPr/>
        </p:nvCxnSpPr>
        <p:spPr>
          <a:xfrm>
            <a:off x="500034" y="3714752"/>
            <a:ext cx="214314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>
            <a:off x="2643174" y="3786190"/>
            <a:ext cx="214314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 rot="5400000">
            <a:off x="822299" y="4107661"/>
            <a:ext cx="213520" cy="79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 rot="5400000">
            <a:off x="893737" y="4106867"/>
            <a:ext cx="21431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 rot="5400000">
            <a:off x="3036877" y="4106867"/>
            <a:ext cx="21431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 rot="5400000">
            <a:off x="3108315" y="4106867"/>
            <a:ext cx="21431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9" name="Дуга 58"/>
          <p:cNvSpPr/>
          <p:nvPr/>
        </p:nvSpPr>
        <p:spPr>
          <a:xfrm>
            <a:off x="357158" y="3929066"/>
            <a:ext cx="285752" cy="357190"/>
          </a:xfrm>
          <a:prstGeom prst="arc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Дуга 67"/>
          <p:cNvSpPr/>
          <p:nvPr/>
        </p:nvSpPr>
        <p:spPr>
          <a:xfrm>
            <a:off x="2500298" y="3929066"/>
            <a:ext cx="285752" cy="357190"/>
          </a:xfrm>
          <a:prstGeom prst="arc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TextBox 68"/>
          <p:cNvSpPr txBox="1"/>
          <p:nvPr/>
        </p:nvSpPr>
        <p:spPr>
          <a:xfrm>
            <a:off x="4500562" y="3714752"/>
            <a:ext cx="4422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За двома сторонами і кутом між ними.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 rot="5400000">
            <a:off x="822299" y="4964123"/>
            <a:ext cx="21431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 rot="5400000">
            <a:off x="3108315" y="4964123"/>
            <a:ext cx="21431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>
          <a:xfrm rot="5400000">
            <a:off x="893737" y="6107131"/>
            <a:ext cx="21431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 rot="5400000">
            <a:off x="3179753" y="6035693"/>
            <a:ext cx="21431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 rot="5400000">
            <a:off x="1036613" y="6107131"/>
            <a:ext cx="21431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 rot="5400000">
            <a:off x="965175" y="6107131"/>
            <a:ext cx="21431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 rot="5400000">
            <a:off x="3251191" y="6035693"/>
            <a:ext cx="21431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 rot="5400000">
            <a:off x="3108315" y="6035693"/>
            <a:ext cx="21431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 rot="16200000" flipH="1">
            <a:off x="500034" y="5715016"/>
            <a:ext cx="142876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 rot="16200000" flipH="1">
            <a:off x="571472" y="5643578"/>
            <a:ext cx="142876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/>
          <p:nvPr/>
        </p:nvCxnSpPr>
        <p:spPr>
          <a:xfrm rot="16200000" flipH="1">
            <a:off x="2714612" y="5715016"/>
            <a:ext cx="142876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единительная линия 81"/>
          <p:cNvCxnSpPr/>
          <p:nvPr/>
        </p:nvCxnSpPr>
        <p:spPr>
          <a:xfrm rot="16200000" flipH="1">
            <a:off x="2786050" y="5643578"/>
            <a:ext cx="142876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3" name="Прямая соединительная линия 82"/>
          <p:cNvCxnSpPr/>
          <p:nvPr/>
        </p:nvCxnSpPr>
        <p:spPr>
          <a:xfrm rot="5400000">
            <a:off x="3464711" y="5607859"/>
            <a:ext cx="214314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6" name="Прямая соединительная линия 85"/>
          <p:cNvCxnSpPr/>
          <p:nvPr/>
        </p:nvCxnSpPr>
        <p:spPr>
          <a:xfrm rot="5400000">
            <a:off x="1250133" y="5679297"/>
            <a:ext cx="214314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7" name="Дуга 86"/>
          <p:cNvSpPr/>
          <p:nvPr/>
        </p:nvSpPr>
        <p:spPr>
          <a:xfrm>
            <a:off x="285720" y="4786322"/>
            <a:ext cx="285752" cy="357190"/>
          </a:xfrm>
          <a:prstGeom prst="arc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Дуга 87"/>
          <p:cNvSpPr/>
          <p:nvPr/>
        </p:nvSpPr>
        <p:spPr>
          <a:xfrm>
            <a:off x="2428860" y="4786322"/>
            <a:ext cx="285752" cy="357190"/>
          </a:xfrm>
          <a:prstGeom prst="arc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Дуга 88"/>
          <p:cNvSpPr/>
          <p:nvPr/>
        </p:nvSpPr>
        <p:spPr>
          <a:xfrm rot="3281987" flipH="1" flipV="1">
            <a:off x="3570796" y="4713811"/>
            <a:ext cx="357190" cy="357190"/>
          </a:xfrm>
          <a:prstGeom prst="arc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Дуга 90"/>
          <p:cNvSpPr/>
          <p:nvPr/>
        </p:nvSpPr>
        <p:spPr>
          <a:xfrm rot="3281987" flipH="1" flipV="1">
            <a:off x="1356219" y="4713813"/>
            <a:ext cx="357190" cy="357190"/>
          </a:xfrm>
          <a:prstGeom prst="arc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TextBox 92"/>
          <p:cNvSpPr txBox="1"/>
          <p:nvPr/>
        </p:nvSpPr>
        <p:spPr>
          <a:xfrm>
            <a:off x="4429124" y="4572008"/>
            <a:ext cx="44871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За стороною 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 двома прилеглими до неї</a:t>
            </a:r>
          </a:p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кутами.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4500562" y="5643578"/>
            <a:ext cx="2685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 За трьома сторонами.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214290"/>
            <a:ext cx="58704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ОЗНАКИ РІВНОСТІ  ПРЯМОКУТНИХ </a:t>
            </a:r>
          </a:p>
          <a:p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ТРИКУТНИКІВ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ый треугольник 2"/>
          <p:cNvSpPr/>
          <p:nvPr/>
        </p:nvSpPr>
        <p:spPr>
          <a:xfrm rot="16200000">
            <a:off x="460741" y="753649"/>
            <a:ext cx="707233" cy="1214446"/>
          </a:xfrm>
          <a:prstGeom prst="rtTriangl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ый треугольник 3"/>
          <p:cNvSpPr/>
          <p:nvPr/>
        </p:nvSpPr>
        <p:spPr>
          <a:xfrm rot="16200000">
            <a:off x="1928794" y="1714488"/>
            <a:ext cx="642942" cy="1214446"/>
          </a:xfrm>
          <a:prstGeom prst="rtTriangl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ый треугольник 4"/>
          <p:cNvSpPr/>
          <p:nvPr/>
        </p:nvSpPr>
        <p:spPr>
          <a:xfrm rot="16200000">
            <a:off x="1928794" y="2643182"/>
            <a:ext cx="642942" cy="1214446"/>
          </a:xfrm>
          <a:prstGeom prst="rtTriangl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ый треугольник 5"/>
          <p:cNvSpPr/>
          <p:nvPr/>
        </p:nvSpPr>
        <p:spPr>
          <a:xfrm rot="16200000">
            <a:off x="1889501" y="753649"/>
            <a:ext cx="707233" cy="1214446"/>
          </a:xfrm>
          <a:prstGeom prst="rtTriangl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ый треугольник 7"/>
          <p:cNvSpPr/>
          <p:nvPr/>
        </p:nvSpPr>
        <p:spPr>
          <a:xfrm rot="16200000">
            <a:off x="464315" y="1678769"/>
            <a:ext cx="714380" cy="1214446"/>
          </a:xfrm>
          <a:prstGeom prst="rtTriangl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ый треугольник 8"/>
          <p:cNvSpPr/>
          <p:nvPr/>
        </p:nvSpPr>
        <p:spPr>
          <a:xfrm rot="16200000">
            <a:off x="500034" y="3500438"/>
            <a:ext cx="642942" cy="1214446"/>
          </a:xfrm>
          <a:prstGeom prst="rtTriangle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ый треугольник 9"/>
          <p:cNvSpPr/>
          <p:nvPr/>
        </p:nvSpPr>
        <p:spPr>
          <a:xfrm rot="16200000">
            <a:off x="571472" y="2643182"/>
            <a:ext cx="642942" cy="1214446"/>
          </a:xfrm>
          <a:prstGeom prst="rtTriangl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ый треугольник 10"/>
          <p:cNvSpPr/>
          <p:nvPr/>
        </p:nvSpPr>
        <p:spPr>
          <a:xfrm rot="16200000">
            <a:off x="1857356" y="3500438"/>
            <a:ext cx="642942" cy="1214446"/>
          </a:xfrm>
          <a:prstGeom prst="rtTriangle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1285852" y="1357298"/>
            <a:ext cx="21431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2786050" y="1357298"/>
            <a:ext cx="21431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5400000">
            <a:off x="2001026" y="1713694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rot="5400000">
            <a:off x="2072464" y="1713694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rot="5400000">
            <a:off x="643704" y="1713694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5400000">
            <a:off x="715142" y="1713694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5400000">
            <a:off x="786580" y="264238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5400000">
            <a:off x="2286778" y="264238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5400000" flipH="1" flipV="1">
            <a:off x="714348" y="3214686"/>
            <a:ext cx="158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16200000" flipH="1">
            <a:off x="750067" y="3250405"/>
            <a:ext cx="142876" cy="7143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rot="16200000" flipH="1">
            <a:off x="2107389" y="4107661"/>
            <a:ext cx="142876" cy="7143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 rot="16200000" flipH="1">
            <a:off x="678629" y="4107661"/>
            <a:ext cx="142876" cy="7143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rot="16200000" flipH="1">
            <a:off x="2250265" y="3178967"/>
            <a:ext cx="142876" cy="7143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>
            <a:off x="2714612" y="4071942"/>
            <a:ext cx="21431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2714612" y="4143380"/>
            <a:ext cx="21431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>
            <a:off x="1357290" y="4143380"/>
            <a:ext cx="21431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>
            <a:off x="1357290" y="4071942"/>
            <a:ext cx="21431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3071802" y="1285860"/>
            <a:ext cx="4214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 За двома катетами.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071802" y="2000240"/>
            <a:ext cx="32624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2. За катетом і гострим </a:t>
            </a:r>
          </a:p>
          <a:p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кутом.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071802" y="3000372"/>
            <a:ext cx="37365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 За гіпотенузою і </a:t>
            </a:r>
          </a:p>
          <a:p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гострим кутом.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3143240" y="3786190"/>
            <a:ext cx="33297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4. За гіпотенузою і </a:t>
            </a:r>
            <a:endParaRPr lang="en-US" sz="2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катетом.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Дуга 59"/>
          <p:cNvSpPr/>
          <p:nvPr/>
        </p:nvSpPr>
        <p:spPr>
          <a:xfrm rot="537726">
            <a:off x="382799" y="2454509"/>
            <a:ext cx="357190" cy="357190"/>
          </a:xfrm>
          <a:prstGeom prst="arc">
            <a:avLst>
              <a:gd name="adj1" fmla="val 16200000"/>
              <a:gd name="adj2" fmla="val 27525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Дуга 60"/>
          <p:cNvSpPr/>
          <p:nvPr/>
        </p:nvSpPr>
        <p:spPr>
          <a:xfrm rot="537726">
            <a:off x="382799" y="2454510"/>
            <a:ext cx="357190" cy="357190"/>
          </a:xfrm>
          <a:prstGeom prst="arc">
            <a:avLst>
              <a:gd name="adj1" fmla="val 16200000"/>
              <a:gd name="adj2" fmla="val 27525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Дуга 62"/>
          <p:cNvSpPr/>
          <p:nvPr/>
        </p:nvSpPr>
        <p:spPr>
          <a:xfrm rot="537726">
            <a:off x="1740121" y="2454510"/>
            <a:ext cx="357190" cy="357190"/>
          </a:xfrm>
          <a:prstGeom prst="arc">
            <a:avLst>
              <a:gd name="adj1" fmla="val 16200000"/>
              <a:gd name="adj2" fmla="val 27525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Дуга 63"/>
          <p:cNvSpPr/>
          <p:nvPr/>
        </p:nvSpPr>
        <p:spPr>
          <a:xfrm rot="537726">
            <a:off x="453814" y="3384125"/>
            <a:ext cx="368669" cy="352653"/>
          </a:xfrm>
          <a:prstGeom prst="arc">
            <a:avLst>
              <a:gd name="adj1" fmla="val 16200000"/>
              <a:gd name="adj2" fmla="val 27525"/>
            </a:avLst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Дуга 64"/>
          <p:cNvSpPr/>
          <p:nvPr/>
        </p:nvSpPr>
        <p:spPr>
          <a:xfrm rot="537726">
            <a:off x="1739698" y="3384125"/>
            <a:ext cx="368669" cy="352653"/>
          </a:xfrm>
          <a:prstGeom prst="arc">
            <a:avLst>
              <a:gd name="adj1" fmla="val 16200000"/>
              <a:gd name="adj2" fmla="val 27525"/>
            </a:avLst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Равнобедренный треугольник 75"/>
          <p:cNvSpPr/>
          <p:nvPr/>
        </p:nvSpPr>
        <p:spPr>
          <a:xfrm>
            <a:off x="7000892" y="1000108"/>
            <a:ext cx="1060704" cy="914400"/>
          </a:xfrm>
          <a:prstGeom prst="triangle">
            <a:avLst>
              <a:gd name="adj" fmla="val 83273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TextBox 76"/>
          <p:cNvSpPr txBox="1"/>
          <p:nvPr/>
        </p:nvSpPr>
        <p:spPr>
          <a:xfrm>
            <a:off x="6643702" y="178592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929586" y="71435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143900" y="178592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" name="Половина рамки 82"/>
          <p:cNvSpPr/>
          <p:nvPr/>
        </p:nvSpPr>
        <p:spPr>
          <a:xfrm flipV="1">
            <a:off x="6143636" y="285728"/>
            <a:ext cx="3000364" cy="4357718"/>
          </a:xfrm>
          <a:prstGeom prst="halfFrame">
            <a:avLst>
              <a:gd name="adj1" fmla="val 1383"/>
              <a:gd name="adj2" fmla="val 1565"/>
            </a:avLst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57950" y="142852"/>
            <a:ext cx="2786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Властивості кутів</a:t>
            </a:r>
          </a:p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трикутника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6286512" y="2143116"/>
            <a:ext cx="2643206" cy="40011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∠А + ∠В + ∠С = 180°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6215074" y="2928934"/>
            <a:ext cx="31179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Сума кутів трикутника </a:t>
            </a:r>
          </a:p>
          <a:p>
            <a: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дорівнює 180°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8001024" y="1214422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ru-RU" dirty="0"/>
          </a:p>
        </p:txBody>
      </p:sp>
      <p:sp>
        <p:nvSpPr>
          <p:cNvPr id="91" name="TextBox 90"/>
          <p:cNvSpPr txBox="1"/>
          <p:nvPr/>
        </p:nvSpPr>
        <p:spPr>
          <a:xfrm>
            <a:off x="7429520" y="185736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</a:t>
            </a:r>
            <a:endParaRPr lang="ru-RU" dirty="0"/>
          </a:p>
        </p:txBody>
      </p:sp>
      <p:sp>
        <p:nvSpPr>
          <p:cNvPr id="92" name="TextBox 91"/>
          <p:cNvSpPr txBox="1"/>
          <p:nvPr/>
        </p:nvSpPr>
        <p:spPr>
          <a:xfrm>
            <a:off x="7072330" y="1142984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</a:t>
            </a:r>
            <a:endParaRPr lang="ru-RU" dirty="0"/>
          </a:p>
        </p:txBody>
      </p:sp>
      <p:sp>
        <p:nvSpPr>
          <p:cNvPr id="93" name="TextBox 92"/>
          <p:cNvSpPr txBox="1"/>
          <p:nvPr/>
        </p:nvSpPr>
        <p:spPr>
          <a:xfrm>
            <a:off x="6286512" y="3643314"/>
            <a:ext cx="1680268" cy="369332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|b-c| &lt; a &lt; b + c</a:t>
            </a:r>
            <a:endParaRPr lang="ru-RU" dirty="0"/>
          </a:p>
        </p:txBody>
      </p:sp>
      <p:sp>
        <p:nvSpPr>
          <p:cNvPr id="94" name="TextBox 93"/>
          <p:cNvSpPr txBox="1"/>
          <p:nvPr/>
        </p:nvSpPr>
        <p:spPr>
          <a:xfrm>
            <a:off x="8072462" y="3643314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-</a:t>
            </a:r>
            <a:r>
              <a:rPr lang="uk-UA" b="1" dirty="0" smtClean="0"/>
              <a:t> 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6286512" y="4071942"/>
            <a:ext cx="2857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нерівність трикутника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2357422" y="4643446"/>
            <a:ext cx="39199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Зовнішній кут трикутника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Равнобедренный треугольник 54"/>
          <p:cNvSpPr/>
          <p:nvPr/>
        </p:nvSpPr>
        <p:spPr>
          <a:xfrm>
            <a:off x="857224" y="5429264"/>
            <a:ext cx="1785950" cy="914400"/>
          </a:xfrm>
          <a:prstGeom prst="triangle">
            <a:avLst>
              <a:gd name="adj" fmla="val 76746"/>
            </a:avLst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TextBox 55"/>
          <p:cNvSpPr txBox="1"/>
          <p:nvPr/>
        </p:nvSpPr>
        <p:spPr>
          <a:xfrm>
            <a:off x="500034" y="607220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071670" y="500063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714612" y="635795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7" name="Прямая соединительная линия 66"/>
          <p:cNvCxnSpPr>
            <a:stCxn id="55" idx="4"/>
          </p:cNvCxnSpPr>
          <p:nvPr/>
        </p:nvCxnSpPr>
        <p:spPr>
          <a:xfrm rot="16200000" flipH="1">
            <a:off x="3136093" y="5850745"/>
            <a:ext cx="14294" cy="1000132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Дуга 67"/>
          <p:cNvSpPr/>
          <p:nvPr/>
        </p:nvSpPr>
        <p:spPr>
          <a:xfrm rot="21295323">
            <a:off x="2443743" y="6159268"/>
            <a:ext cx="368669" cy="352653"/>
          </a:xfrm>
          <a:prstGeom prst="arc">
            <a:avLst>
              <a:gd name="adj1" fmla="val 16200000"/>
              <a:gd name="adj2" fmla="val 988086"/>
            </a:avLst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TextBox 68"/>
          <p:cNvSpPr txBox="1"/>
          <p:nvPr/>
        </p:nvSpPr>
        <p:spPr>
          <a:xfrm>
            <a:off x="1214414" y="6000768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2000232" y="5500702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2285984" y="6000768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2714612" y="5929330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4357686" y="5357826"/>
            <a:ext cx="1811714" cy="40011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∠ 4 = ∠ 1 + ∠ 2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357686" y="6143644"/>
            <a:ext cx="2236510" cy="40011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∠ 4 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&gt; ∠ 1, ∠ 4&gt; ∠ 2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57356" y="142852"/>
            <a:ext cx="66818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РІВНОБЕДРЕНИЙ ТРИКУТНИК.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внобедренный треугольник 2"/>
          <p:cNvSpPr/>
          <p:nvPr/>
        </p:nvSpPr>
        <p:spPr>
          <a:xfrm>
            <a:off x="500034" y="928670"/>
            <a:ext cx="1060704" cy="1428760"/>
          </a:xfrm>
          <a:prstGeom prst="triangle">
            <a:avLst/>
          </a:prstGeom>
          <a:solidFill>
            <a:srgbClr val="FFFF00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2285984" y="928670"/>
            <a:ext cx="1060704" cy="1428760"/>
          </a:xfrm>
          <a:prstGeom prst="triangle">
            <a:avLst/>
          </a:prstGeom>
          <a:solidFill>
            <a:srgbClr val="FFFF00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000232" y="221455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43174" y="57148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71604" y="221455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282" y="221455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7224" y="57148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57554" y="2214554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714348" y="1500174"/>
            <a:ext cx="214314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2428860" y="1571612"/>
            <a:ext cx="214314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10800000" flipV="1">
            <a:off x="1214414" y="1500174"/>
            <a:ext cx="152586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rot="10800000" flipV="1">
            <a:off x="3000364" y="1571612"/>
            <a:ext cx="152586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6" idx="2"/>
            <a:endCxn id="4" idx="3"/>
          </p:cNvCxnSpPr>
          <p:nvPr/>
        </p:nvCxnSpPr>
        <p:spPr>
          <a:xfrm rot="16200000" flipH="1">
            <a:off x="2106084" y="1647178"/>
            <a:ext cx="1416618" cy="388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643174" y="228599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 rot="5400000">
            <a:off x="2428860" y="2285992"/>
            <a:ext cx="142876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5400000">
            <a:off x="2500298" y="2285992"/>
            <a:ext cx="142876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5400000">
            <a:off x="2928926" y="2285992"/>
            <a:ext cx="142876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rot="5400000">
            <a:off x="3000364" y="2285992"/>
            <a:ext cx="142876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9" name="Дуга 38"/>
          <p:cNvSpPr/>
          <p:nvPr/>
        </p:nvSpPr>
        <p:spPr>
          <a:xfrm rot="18975468">
            <a:off x="2574141" y="972611"/>
            <a:ext cx="500066" cy="414334"/>
          </a:xfrm>
          <a:prstGeom prst="arc">
            <a:avLst>
              <a:gd name="adj1" fmla="val 5707037"/>
              <a:gd name="adj2" fmla="val 10823142"/>
            </a:avLst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TextBox 39"/>
          <p:cNvSpPr txBox="1"/>
          <p:nvPr/>
        </p:nvSpPr>
        <p:spPr>
          <a:xfrm>
            <a:off x="3643306" y="928670"/>
            <a:ext cx="485778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Трикутник називається рівнобедреним, </a:t>
            </a:r>
          </a:p>
          <a:p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якщо  у нього дві сторони рівні.</a:t>
            </a:r>
          </a:p>
          <a:p>
            <a:endParaRPr lang="uk-UA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Δ АВС – рівнобедрений ( АВ = ВС )</a:t>
            </a:r>
          </a:p>
          <a:p>
            <a:r>
              <a:rPr lang="uk-U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АС – основа, АВ і ВС – бічні сторони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857224" y="2714620"/>
            <a:ext cx="92146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РІВНОБЕДРЕНИЙ ПРЯМОКУТНИЙ ТРИКУТНИК.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Прямоугольный треугольник 41"/>
          <p:cNvSpPr/>
          <p:nvPr/>
        </p:nvSpPr>
        <p:spPr>
          <a:xfrm>
            <a:off x="642910" y="3500438"/>
            <a:ext cx="1714512" cy="1914532"/>
          </a:xfrm>
          <a:prstGeom prst="rtTriangle">
            <a:avLst/>
          </a:prstGeom>
          <a:solidFill>
            <a:srgbClr val="FFFF00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TextBox 42"/>
          <p:cNvSpPr txBox="1"/>
          <p:nvPr/>
        </p:nvSpPr>
        <p:spPr>
          <a:xfrm>
            <a:off x="428596" y="307181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357422" y="514351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85720" y="5143512"/>
            <a:ext cx="347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7" name="Прямая соединительная линия 46"/>
          <p:cNvCxnSpPr>
            <a:stCxn id="42" idx="2"/>
            <a:endCxn id="42" idx="5"/>
          </p:cNvCxnSpPr>
          <p:nvPr/>
        </p:nvCxnSpPr>
        <p:spPr>
          <a:xfrm rot="5400000" flipH="1" flipV="1">
            <a:off x="592905" y="4507709"/>
            <a:ext cx="957266" cy="85725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1357290" y="4143380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Дуга 52"/>
          <p:cNvSpPr/>
          <p:nvPr/>
        </p:nvSpPr>
        <p:spPr>
          <a:xfrm rot="18724457">
            <a:off x="571321" y="3474810"/>
            <a:ext cx="500066" cy="414334"/>
          </a:xfrm>
          <a:prstGeom prst="arc">
            <a:avLst>
              <a:gd name="adj1" fmla="val 5707037"/>
              <a:gd name="adj2" fmla="val 10823142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Дуга 56"/>
          <p:cNvSpPr/>
          <p:nvPr/>
        </p:nvSpPr>
        <p:spPr>
          <a:xfrm rot="19008199">
            <a:off x="2002844" y="5044207"/>
            <a:ext cx="500066" cy="414334"/>
          </a:xfrm>
          <a:prstGeom prst="arc">
            <a:avLst>
              <a:gd name="adj1" fmla="val 10652609"/>
              <a:gd name="adj2" fmla="val 15809827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TextBox 58"/>
          <p:cNvSpPr txBox="1"/>
          <p:nvPr/>
        </p:nvSpPr>
        <p:spPr>
          <a:xfrm>
            <a:off x="571472" y="3857628"/>
            <a:ext cx="4716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45°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571604" y="5000636"/>
            <a:ext cx="4716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45°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1" name="Прямая соединительная линия 60"/>
          <p:cNvCxnSpPr/>
          <p:nvPr/>
        </p:nvCxnSpPr>
        <p:spPr>
          <a:xfrm rot="10800000" flipV="1">
            <a:off x="1785918" y="4786322"/>
            <a:ext cx="152586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/>
          <p:nvPr/>
        </p:nvCxnSpPr>
        <p:spPr>
          <a:xfrm rot="10800000" flipV="1">
            <a:off x="1071538" y="4000504"/>
            <a:ext cx="152586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>
          <a:xfrm rot="5400000">
            <a:off x="1357290" y="5357826"/>
            <a:ext cx="142876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 rot="10800000" flipV="1">
            <a:off x="571472" y="4500570"/>
            <a:ext cx="152400" cy="1333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 rot="5400000">
            <a:off x="571472" y="4572008"/>
            <a:ext cx="142876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 rot="5400000">
            <a:off x="1428728" y="5357826"/>
            <a:ext cx="142876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1500166" y="550070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285720" y="457200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3000364" y="3500438"/>
            <a:ext cx="29618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∠</a:t>
            </a:r>
            <a:r>
              <a:rPr lang="en-US" sz="2000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C = 90° , AC = CB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286116" y="3929066"/>
            <a:ext cx="18763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∠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A = ∠ B = 45°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500298" y="4357694"/>
            <a:ext cx="6767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CM 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 rot="10800000">
            <a:off x="3071802" y="4357694"/>
            <a:ext cx="2968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7030A0"/>
                </a:solidFill>
              </a:rPr>
              <a:t>T</a:t>
            </a:r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3286116" y="4357694"/>
            <a:ext cx="33466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AB </a:t>
            </a:r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тоді СМ = АМ = МВ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2928926" y="4786322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АС = СВ =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, тоді АВ =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4" name="Объект 83"/>
          <p:cNvGraphicFramePr>
            <a:graphicFrameLocks noChangeAspect="1"/>
          </p:cNvGraphicFramePr>
          <p:nvPr/>
        </p:nvGraphicFramePr>
        <p:xfrm>
          <a:off x="5786446" y="4857760"/>
          <a:ext cx="308950" cy="2409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6" name="Формула" r:id="rId3" imgW="634680" imgH="495000" progId="Equation.3">
                  <p:embed/>
                </p:oleObj>
              </mc:Choice>
              <mc:Fallback>
                <p:oleObj name="Формула" r:id="rId3" imgW="634680" imgH="4950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6446" y="4857760"/>
                        <a:ext cx="308950" cy="24098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85786" y="357166"/>
            <a:ext cx="1357322" cy="1071570"/>
          </a:xfrm>
          <a:prstGeom prst="triangle">
            <a:avLst>
              <a:gd name="adj" fmla="val 51287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714612" y="571480"/>
            <a:ext cx="50388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РІВНОБЕДРЕНИЙ ТРИКУТНИК.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28586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85852" y="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3108" y="128586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Прямая соединительная линия 12"/>
          <p:cNvCxnSpPr>
            <a:endCxn id="2" idx="3"/>
          </p:cNvCxnSpPr>
          <p:nvPr/>
        </p:nvCxnSpPr>
        <p:spPr>
          <a:xfrm rot="5400000">
            <a:off x="955257" y="883826"/>
            <a:ext cx="1071570" cy="18251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357290" y="150017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85786" y="2071678"/>
            <a:ext cx="2657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Властивості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28596" y="2571744"/>
            <a:ext cx="43577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uk-UA" sz="2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Якщо в  </a:t>
            </a:r>
            <a:r>
              <a:rPr lang="el-GR" sz="2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uk-UA" sz="2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АВС  АВ = ВС,</a:t>
            </a:r>
          </a:p>
          <a:p>
            <a:pPr marL="457200" indent="-457200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    </a:t>
            </a:r>
            <a:r>
              <a:rPr lang="uk-UA" sz="2000" b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∠ А = ∠ С</a:t>
            </a:r>
          </a:p>
          <a:p>
            <a:pPr marL="457200" indent="-457200"/>
            <a:r>
              <a:rPr lang="uk-UA" b="1" dirty="0" smtClean="0">
                <a:solidFill>
                  <a:srgbClr val="0070C0"/>
                </a:solidFill>
                <a:latin typeface="Cambria Math"/>
                <a:ea typeface="Cambria Math"/>
                <a:cs typeface="Times New Roman" pitchFamily="18" charset="0"/>
              </a:rPr>
              <a:t>( кути при основі рівні )</a:t>
            </a:r>
          </a:p>
          <a:p>
            <a:pPr marL="457200" indent="-457200"/>
            <a:r>
              <a:rPr lang="uk-UA" sz="2000" b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2. </a:t>
            </a:r>
            <a:r>
              <a:rPr lang="uk-UA" sz="2000" b="1" u="sng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Якщо </a:t>
            </a:r>
            <a:r>
              <a:rPr lang="el-GR" sz="2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uk-UA" sz="2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АВС  - рівнобедрений</a:t>
            </a:r>
          </a:p>
          <a:p>
            <a:pPr marL="457200" indent="-457200"/>
            <a:r>
              <a:rPr lang="uk-UA" sz="2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 В</a:t>
            </a:r>
            <a:r>
              <a:rPr lang="en-US" sz="2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uk-UA" sz="2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– медіана, </a:t>
            </a:r>
          </a:p>
          <a:p>
            <a:pPr marL="457200" indent="-457200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 В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– висота й бісектриса.</a:t>
            </a:r>
          </a:p>
          <a:p>
            <a:pPr marL="457200" indent="-457200"/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 рівнобедреному трикутнику висота,</a:t>
            </a:r>
          </a:p>
          <a:p>
            <a:pPr marL="457200" indent="-457200"/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медіана і бісектриса, проведені до </a:t>
            </a:r>
          </a:p>
          <a:p>
            <a:pPr marL="457200" indent="-457200"/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основи, збігаються.</a:t>
            </a:r>
          </a:p>
          <a:p>
            <a:pPr marL="457200" indent="-457200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uk-UA" sz="2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000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857884" y="2071678"/>
            <a:ext cx="1285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Ознаки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786314" y="2571744"/>
            <a:ext cx="41434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2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Якщо в  </a:t>
            </a:r>
            <a:r>
              <a:rPr lang="el-GR" sz="2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uk-UA" sz="2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АВС  </a:t>
            </a:r>
            <a:r>
              <a:rPr lang="uk-UA" sz="2000" b="1" u="sng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∠А =  ∠ С</a:t>
            </a:r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,</a:t>
            </a:r>
          </a:p>
          <a:p>
            <a:pPr marL="342900" indent="-342900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то  АВ = ВС</a:t>
            </a:r>
          </a:p>
          <a:p>
            <a:pPr marL="342900" indent="-342900"/>
            <a:endParaRPr lang="uk-UA" sz="2000" b="1" dirty="0" smtClean="0">
              <a:solidFill>
                <a:srgbClr val="C00000"/>
              </a:solidFill>
              <a:latin typeface="Times New Roman" pitchFamily="18" charset="0"/>
              <a:ea typeface="Cambria Math"/>
              <a:cs typeface="Times New Roman" pitchFamily="18" charset="0"/>
            </a:endParaRPr>
          </a:p>
          <a:p>
            <a:pPr marL="342900" indent="-342900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2. Якщо в трикутнику збігаються:</a:t>
            </a:r>
          </a:p>
          <a:p>
            <a:pPr marL="342900" indent="-342900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а) висота й медіана, або</a:t>
            </a:r>
          </a:p>
          <a:p>
            <a:pPr marL="342900" indent="-342900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б) висота й бісектриса, або</a:t>
            </a:r>
          </a:p>
          <a:p>
            <a:pPr marL="342900" indent="-342900"/>
            <a:r>
              <a:rPr lang="uk-UA" sz="2000" b="1" u="sng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в) медіана і бісектриса, </a:t>
            </a:r>
          </a:p>
          <a:p>
            <a:pPr marL="342900" indent="-342900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то трикутник рівнобедрений.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214291"/>
            <a:ext cx="87154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ВИСОТА, МЕДІАНА, БІСЕКТРИСА ТА СЕРЕДНЯ ЛІНІЯ.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642918"/>
            <a:ext cx="3219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Медіана трикутника.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285720" y="1214422"/>
            <a:ext cx="1571636" cy="1000132"/>
          </a:xfrm>
          <a:prstGeom prst="triangle">
            <a:avLst>
              <a:gd name="adj" fmla="val 77020"/>
            </a:avLst>
          </a:prstGeom>
          <a:solidFill>
            <a:srgbClr val="FFFF0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>
            <a:stCxn id="4" idx="1"/>
            <a:endCxn id="4" idx="4"/>
          </p:cNvCxnSpPr>
          <p:nvPr/>
        </p:nvCxnSpPr>
        <p:spPr>
          <a:xfrm rot="10800000" flipH="1" flipV="1">
            <a:off x="890956" y="1714488"/>
            <a:ext cx="966399" cy="50006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stCxn id="4" idx="5"/>
            <a:endCxn id="4" idx="2"/>
          </p:cNvCxnSpPr>
          <p:nvPr/>
        </p:nvCxnSpPr>
        <p:spPr>
          <a:xfrm flipH="1">
            <a:off x="285720" y="1714488"/>
            <a:ext cx="1391055" cy="500066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4" idx="0"/>
          </p:cNvCxnSpPr>
          <p:nvPr/>
        </p:nvCxnSpPr>
        <p:spPr>
          <a:xfrm rot="16200000" flipH="1" flipV="1">
            <a:off x="783800" y="1502160"/>
            <a:ext cx="1000132" cy="424656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0" y="207167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14414" y="92867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85918" y="207167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142976" y="1857364"/>
            <a:ext cx="3545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М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1472" y="142873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Т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28662" y="214311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К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43042" y="150017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357290" y="1500174"/>
            <a:ext cx="274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 smtClean="0">
                <a:latin typeface="Times New Roman" pitchFamily="18" charset="0"/>
                <a:cs typeface="Times New Roman" pitchFamily="18" charset="0"/>
              </a:rPr>
              <a:t>x</a:t>
            </a: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714480" y="1785926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428728" y="2143116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2910" y="1714488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 smtClean="0">
                <a:latin typeface="Times New Roman" pitchFamily="18" charset="0"/>
                <a:cs typeface="Times New Roman" pitchFamily="18" charset="0"/>
              </a:rPr>
              <a:t>2x</a:t>
            </a: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28662" y="1214422"/>
            <a:ext cx="2760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43108" y="1000108"/>
            <a:ext cx="3571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ВК – медіана, К – середина АС,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 – точка перетину медіан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0" name="Объект 29"/>
          <p:cNvGraphicFramePr>
            <a:graphicFrameLocks noChangeAspect="1"/>
          </p:cNvGraphicFramePr>
          <p:nvPr/>
        </p:nvGraphicFramePr>
        <p:xfrm>
          <a:off x="2214546" y="1714488"/>
          <a:ext cx="2570163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08" name="Формула" r:id="rId3" imgW="4431960" imgH="1143000" progId="Equation.3">
                  <p:embed/>
                </p:oleObj>
              </mc:Choice>
              <mc:Fallback>
                <p:oleObj name="Формула" r:id="rId3" imgW="4431960" imgH="11430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4546" y="1714488"/>
                        <a:ext cx="2570163" cy="5715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Прямоугольный треугольник 31"/>
          <p:cNvSpPr/>
          <p:nvPr/>
        </p:nvSpPr>
        <p:spPr>
          <a:xfrm>
            <a:off x="428596" y="2571744"/>
            <a:ext cx="914400" cy="1285884"/>
          </a:xfrm>
          <a:prstGeom prst="rtTriangle">
            <a:avLst/>
          </a:prstGeom>
          <a:solidFill>
            <a:srgbClr val="FFFF0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4" name="Прямая соединительная линия 33"/>
          <p:cNvCxnSpPr>
            <a:stCxn id="32" idx="2"/>
            <a:endCxn id="32" idx="5"/>
          </p:cNvCxnSpPr>
          <p:nvPr/>
        </p:nvCxnSpPr>
        <p:spPr>
          <a:xfrm rot="5400000" flipH="1" flipV="1">
            <a:off x="335725" y="3307557"/>
            <a:ext cx="642942" cy="45720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142844" y="235743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357290" y="357187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0" y="357187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57224" y="292893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К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42910" y="2643182"/>
            <a:ext cx="2762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i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71472" y="3357562"/>
            <a:ext cx="356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071670" y="2500306"/>
            <a:ext cx="18573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m =      c</a:t>
            </a: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5" name="Объект 44"/>
          <p:cNvGraphicFramePr>
            <a:graphicFrameLocks noChangeAspect="1"/>
          </p:cNvGraphicFramePr>
          <p:nvPr/>
        </p:nvGraphicFramePr>
        <p:xfrm>
          <a:off x="2643174" y="2428868"/>
          <a:ext cx="214314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09" name="Формула" r:id="rId5" imgW="304560" imgH="1143000" progId="Equation.3">
                  <p:embed/>
                </p:oleObj>
              </mc:Choice>
              <mc:Fallback>
                <p:oleObj name="Формула" r:id="rId5" imgW="304560" imgH="114300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3174" y="2428868"/>
                        <a:ext cx="214314" cy="5715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1785918" y="2928934"/>
            <a:ext cx="367562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 прямокутному трикутнику </a:t>
            </a:r>
          </a:p>
          <a:p>
            <a:r>
              <a:rPr lang="uk-U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медіана, проведена до гіпотенузи,</a:t>
            </a:r>
          </a:p>
          <a:p>
            <a:r>
              <a:rPr lang="uk-U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дорівнює  половині гіпотенузи.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29256" y="642918"/>
            <a:ext cx="3544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Бісектриса трикутника.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Равнобедренный треугольник 47"/>
          <p:cNvSpPr/>
          <p:nvPr/>
        </p:nvSpPr>
        <p:spPr>
          <a:xfrm>
            <a:off x="5857884" y="1142984"/>
            <a:ext cx="1060704" cy="1071570"/>
          </a:xfrm>
          <a:prstGeom prst="triangle">
            <a:avLst>
              <a:gd name="adj" fmla="val 77020"/>
            </a:avLst>
          </a:prstGeom>
          <a:solidFill>
            <a:srgbClr val="FFFF0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0" name="Прямая соединительная линия 49"/>
          <p:cNvCxnSpPr>
            <a:stCxn id="48" idx="0"/>
          </p:cNvCxnSpPr>
          <p:nvPr/>
        </p:nvCxnSpPr>
        <p:spPr>
          <a:xfrm rot="16200000" flipH="1" flipV="1">
            <a:off x="5980609" y="1520325"/>
            <a:ext cx="1071570" cy="316888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5572132" y="200024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357950" y="92867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858016" y="200024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215074" y="2143116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072330" y="1071546"/>
            <a:ext cx="1759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BD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бісектриса</a:t>
            </a:r>
          </a:p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трикутника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643570" y="2428868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∠ АВ</a:t>
            </a:r>
            <a:r>
              <a:rPr lang="en-US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D</a:t>
            </a:r>
            <a:r>
              <a:rPr lang="uk-UA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=∠ СВ</a:t>
            </a:r>
            <a:r>
              <a:rPr lang="en-US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D</a:t>
            </a:r>
            <a:r>
              <a:rPr lang="uk-UA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=      ∠В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8" name="Объект 57"/>
          <p:cNvGraphicFramePr>
            <a:graphicFrameLocks noChangeAspect="1"/>
          </p:cNvGraphicFramePr>
          <p:nvPr/>
        </p:nvGraphicFramePr>
        <p:xfrm>
          <a:off x="7500958" y="2285992"/>
          <a:ext cx="214314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10" name="Формула" r:id="rId7" imgW="304560" imgH="1143000" progId="Equation.3">
                  <p:embed/>
                </p:oleObj>
              </mc:Choice>
              <mc:Fallback>
                <p:oleObj name="Формула" r:id="rId7" imgW="304560" imgH="11430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00958" y="2285992"/>
                        <a:ext cx="214314" cy="5715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" name="Объект 58"/>
          <p:cNvGraphicFramePr>
            <a:graphicFrameLocks noChangeAspect="1"/>
          </p:cNvGraphicFramePr>
          <p:nvPr/>
        </p:nvGraphicFramePr>
        <p:xfrm>
          <a:off x="7215206" y="1714488"/>
          <a:ext cx="1357322" cy="500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11" name="Формула" r:id="rId9" imgW="2031840" imgH="1143000" progId="Equation.3">
                  <p:embed/>
                </p:oleObj>
              </mc:Choice>
              <mc:Fallback>
                <p:oleObj name="Формула" r:id="rId9" imgW="2031840" imgH="114300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15206" y="1714488"/>
                        <a:ext cx="1357322" cy="50006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" name="Равнобедренный треугольник 59"/>
          <p:cNvSpPr/>
          <p:nvPr/>
        </p:nvSpPr>
        <p:spPr>
          <a:xfrm>
            <a:off x="6000760" y="2928934"/>
            <a:ext cx="1060704" cy="914400"/>
          </a:xfrm>
          <a:prstGeom prst="triangle">
            <a:avLst/>
          </a:prstGeom>
          <a:solidFill>
            <a:srgbClr val="FFFF0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Овал 60"/>
          <p:cNvSpPr/>
          <p:nvPr/>
        </p:nvSpPr>
        <p:spPr>
          <a:xfrm>
            <a:off x="6215074" y="3286124"/>
            <a:ext cx="642942" cy="571504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3" name="Прямая соединительная линия 62"/>
          <p:cNvCxnSpPr>
            <a:stCxn id="60" idx="0"/>
            <a:endCxn id="61" idx="4"/>
          </p:cNvCxnSpPr>
          <p:nvPr/>
        </p:nvCxnSpPr>
        <p:spPr>
          <a:xfrm rot="16200000" flipH="1">
            <a:off x="6069481" y="3390565"/>
            <a:ext cx="928694" cy="5433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>
            <a:stCxn id="60" idx="2"/>
            <a:endCxn id="61" idx="7"/>
          </p:cNvCxnSpPr>
          <p:nvPr/>
        </p:nvCxnSpPr>
        <p:spPr>
          <a:xfrm rot="5400000" flipH="1" flipV="1">
            <a:off x="6145551" y="3225027"/>
            <a:ext cx="473515" cy="763099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/>
          <p:cNvCxnSpPr>
            <a:stCxn id="61" idx="1"/>
            <a:endCxn id="60" idx="4"/>
          </p:cNvCxnSpPr>
          <p:nvPr/>
        </p:nvCxnSpPr>
        <p:spPr>
          <a:xfrm rot="16200000" flipH="1">
            <a:off x="6448589" y="3230460"/>
            <a:ext cx="473515" cy="752233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5715008" y="357187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6215074" y="271462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000892" y="364331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57950" y="378619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500826" y="3500438"/>
            <a:ext cx="3241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6929454" y="2928934"/>
            <a:ext cx="24239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 – точка перетину</a:t>
            </a:r>
          </a:p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бісектрис , центр</a:t>
            </a:r>
          </a:p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вписаного кола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28596" y="3929066"/>
            <a:ext cx="29812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Висота трикутника.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8" name="Равнобедренный треугольник 87"/>
          <p:cNvSpPr/>
          <p:nvPr/>
        </p:nvSpPr>
        <p:spPr>
          <a:xfrm>
            <a:off x="142844" y="4500570"/>
            <a:ext cx="1060704" cy="914400"/>
          </a:xfrm>
          <a:prstGeom prst="triangle">
            <a:avLst>
              <a:gd name="adj" fmla="val 73160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ый треугольник 91"/>
          <p:cNvSpPr/>
          <p:nvPr/>
        </p:nvSpPr>
        <p:spPr>
          <a:xfrm rot="16200000">
            <a:off x="1864503" y="4350547"/>
            <a:ext cx="914400" cy="1214446"/>
          </a:xfrm>
          <a:prstGeom prst="rtTriangl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ый треугольник 92"/>
          <p:cNvSpPr/>
          <p:nvPr/>
        </p:nvSpPr>
        <p:spPr>
          <a:xfrm>
            <a:off x="3428992" y="4500570"/>
            <a:ext cx="1285884" cy="928694"/>
          </a:xfrm>
          <a:prstGeom prst="rtTriangl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Прямоугольный треугольник 93"/>
          <p:cNvSpPr/>
          <p:nvPr/>
        </p:nvSpPr>
        <p:spPr>
          <a:xfrm rot="16200000">
            <a:off x="2150255" y="4636299"/>
            <a:ext cx="914400" cy="642942"/>
          </a:xfrm>
          <a:prstGeom prst="rtTriangl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6" name="Прямая соединительная линия 95"/>
          <p:cNvCxnSpPr>
            <a:stCxn id="88" idx="0"/>
            <a:endCxn id="88" idx="3"/>
          </p:cNvCxnSpPr>
          <p:nvPr/>
        </p:nvCxnSpPr>
        <p:spPr>
          <a:xfrm rot="16200000" flipH="1">
            <a:off x="461655" y="4957770"/>
            <a:ext cx="914400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/>
          <p:cNvSpPr txBox="1"/>
          <p:nvPr/>
        </p:nvSpPr>
        <p:spPr>
          <a:xfrm>
            <a:off x="1428728" y="528638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0" y="5357826"/>
            <a:ext cx="285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3143240" y="528638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3214678" y="421481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2714612" y="4214818"/>
            <a:ext cx="347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714348" y="4214818"/>
            <a:ext cx="347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4572000" y="528638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2143108" y="535782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1142976" y="535782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1" name="Прямоугольник 110"/>
          <p:cNvSpPr/>
          <p:nvPr/>
        </p:nvSpPr>
        <p:spPr>
          <a:xfrm>
            <a:off x="2786050" y="5286388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714348" y="535782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0" y="5643578"/>
            <a:ext cx="24287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 – 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висота, В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    AC</a:t>
            </a:r>
            <a:endParaRPr lang="uk-UA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4" name="TextBox 113"/>
          <p:cNvSpPr txBox="1"/>
          <p:nvPr/>
        </p:nvSpPr>
        <p:spPr>
          <a:xfrm rot="10800000">
            <a:off x="1643042" y="5673226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  <a:cs typeface="Times New Roman" pitchFamily="18" charset="0"/>
              </a:rPr>
              <a:t>T</a:t>
            </a:r>
            <a:endParaRPr lang="ru-RU" b="1" dirty="0">
              <a:solidFill>
                <a:srgbClr val="C00000"/>
              </a:solidFill>
              <a:cs typeface="Times New Roman" pitchFamily="18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2357422" y="5572140"/>
            <a:ext cx="29611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 прямокутному трикутнику </a:t>
            </a:r>
          </a:p>
          <a:p>
            <a:r>
              <a:rPr lang="uk-UA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ВА - висота</a:t>
            </a:r>
            <a:endParaRPr lang="ru-RU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0" y="6000768"/>
            <a:ext cx="45053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Прямі, що містять висоти трикутника, </a:t>
            </a:r>
          </a:p>
          <a:p>
            <a:r>
              <a:rPr lang="uk-U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перетинаються в одній точці (ортоцентр)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5214942" y="3929066"/>
            <a:ext cx="3929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Середня лінія трикутника.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785786" y="5286388"/>
            <a:ext cx="128582" cy="14287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2786050" y="5286388"/>
            <a:ext cx="128582" cy="14287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3428992" y="5286388"/>
            <a:ext cx="128582" cy="14287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1" name="Равнобедренный треугольник 120"/>
          <p:cNvSpPr/>
          <p:nvPr/>
        </p:nvSpPr>
        <p:spPr>
          <a:xfrm>
            <a:off x="5357818" y="4500570"/>
            <a:ext cx="1571636" cy="914400"/>
          </a:xfrm>
          <a:prstGeom prst="triangle">
            <a:avLst>
              <a:gd name="adj" fmla="val 79525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3" name="Прямая соединительная линия 122"/>
          <p:cNvCxnSpPr>
            <a:stCxn id="121" idx="1"/>
            <a:endCxn id="121" idx="5"/>
          </p:cNvCxnSpPr>
          <p:nvPr/>
        </p:nvCxnSpPr>
        <p:spPr>
          <a:xfrm rot="10800000" flipH="1">
            <a:off x="5982740" y="4957770"/>
            <a:ext cx="785818" cy="1588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Прямая соединительная линия 124"/>
          <p:cNvCxnSpPr/>
          <p:nvPr/>
        </p:nvCxnSpPr>
        <p:spPr>
          <a:xfrm rot="16200000" flipH="1">
            <a:off x="6286512" y="4572008"/>
            <a:ext cx="142876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9" name="Прямая соединительная линия 138"/>
          <p:cNvCxnSpPr/>
          <p:nvPr/>
        </p:nvCxnSpPr>
        <p:spPr>
          <a:xfrm rot="16200000" flipH="1">
            <a:off x="5643570" y="5072074"/>
            <a:ext cx="142876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1" name="Прямая соединительная линия 140"/>
          <p:cNvCxnSpPr/>
          <p:nvPr/>
        </p:nvCxnSpPr>
        <p:spPr>
          <a:xfrm rot="10800000" flipV="1">
            <a:off x="6643702" y="4714884"/>
            <a:ext cx="142876" cy="7143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2" name="Прямая соединительная линия 141"/>
          <p:cNvCxnSpPr/>
          <p:nvPr/>
        </p:nvCxnSpPr>
        <p:spPr>
          <a:xfrm rot="10800000" flipV="1">
            <a:off x="6643702" y="4643446"/>
            <a:ext cx="142876" cy="7143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4" name="Прямая соединительная линия 143"/>
          <p:cNvCxnSpPr/>
          <p:nvPr/>
        </p:nvCxnSpPr>
        <p:spPr>
          <a:xfrm rot="10800000" flipV="1">
            <a:off x="6786578" y="5072074"/>
            <a:ext cx="142876" cy="7143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5" name="Прямая соединительная линия 144"/>
          <p:cNvCxnSpPr/>
          <p:nvPr/>
        </p:nvCxnSpPr>
        <p:spPr>
          <a:xfrm rot="10800000" flipV="1">
            <a:off x="6786578" y="5143512"/>
            <a:ext cx="142876" cy="7143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7" name="TextBox 146"/>
          <p:cNvSpPr txBox="1"/>
          <p:nvPr/>
        </p:nvSpPr>
        <p:spPr>
          <a:xfrm>
            <a:off x="5000628" y="521495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6357950" y="421481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6858016" y="521495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6715140" y="478632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5572132" y="4714884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7055158" y="4357694"/>
            <a:ext cx="208884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середня лінія</a:t>
            </a:r>
          </a:p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 – середина АВ</a:t>
            </a:r>
          </a:p>
          <a:p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– середина ВС</a:t>
            </a:r>
          </a:p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М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b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⃦ АС</a:t>
            </a:r>
          </a:p>
          <a:p>
            <a:r>
              <a:rPr lang="uk-UA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2.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=      АС</a:t>
            </a:r>
            <a:endParaRPr lang="uk-UA" b="1" dirty="0" smtClean="0">
              <a:latin typeface="Cambria Math"/>
              <a:ea typeface="Cambria Math"/>
              <a:cs typeface="Times New Roman" pitchFamily="18" charset="0"/>
            </a:endParaRPr>
          </a:p>
        </p:txBody>
      </p:sp>
      <p:graphicFrame>
        <p:nvGraphicFramePr>
          <p:cNvPr id="24587" name="Object 11"/>
          <p:cNvGraphicFramePr>
            <a:graphicFrameLocks noChangeAspect="1"/>
          </p:cNvGraphicFramePr>
          <p:nvPr/>
        </p:nvGraphicFramePr>
        <p:xfrm>
          <a:off x="8001024" y="5429264"/>
          <a:ext cx="214312" cy="500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12" name="Формула" r:id="rId11" imgW="304560" imgH="1143000" progId="Equation.3">
                  <p:embed/>
                </p:oleObj>
              </mc:Choice>
              <mc:Fallback>
                <p:oleObj name="Формула" r:id="rId11" imgW="304560" imgH="114300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1024" y="5429264"/>
                        <a:ext cx="214312" cy="50006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7" name="TextBox 156"/>
          <p:cNvSpPr txBox="1"/>
          <p:nvPr/>
        </p:nvSpPr>
        <p:spPr>
          <a:xfrm>
            <a:off x="5286380" y="5857892"/>
            <a:ext cx="382963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Середня лінія трикутника  паралельна</a:t>
            </a:r>
          </a:p>
          <a:p>
            <a:r>
              <a:rPr lang="uk-UA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одній із його сторін і дорівнює </a:t>
            </a:r>
          </a:p>
          <a:p>
            <a:r>
              <a:rPr lang="uk-UA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половині цієї сторони</a:t>
            </a:r>
            <a:r>
              <a:rPr lang="uk-UA" dirty="0" smtClean="0"/>
              <a:t>.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43108" y="142852"/>
            <a:ext cx="5345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ПРЯМОКУТНИЙ ТРИКУТНИК.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ый треугольник 3"/>
          <p:cNvSpPr/>
          <p:nvPr/>
        </p:nvSpPr>
        <p:spPr>
          <a:xfrm>
            <a:off x="714348" y="714356"/>
            <a:ext cx="1857388" cy="2143140"/>
          </a:xfrm>
          <a:prstGeom prst="rtTriangle">
            <a:avLst/>
          </a:prstGeom>
          <a:solidFill>
            <a:srgbClr val="FFFF0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ый треугольник 4"/>
          <p:cNvSpPr/>
          <p:nvPr/>
        </p:nvSpPr>
        <p:spPr>
          <a:xfrm rot="7838002">
            <a:off x="775013" y="3474281"/>
            <a:ext cx="1857388" cy="2143140"/>
          </a:xfrm>
          <a:prstGeom prst="rtTriangle">
            <a:avLst/>
          </a:prstGeom>
          <a:solidFill>
            <a:srgbClr val="FFFF0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2643182"/>
            <a:ext cx="214314" cy="214314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000496" y="500042"/>
            <a:ext cx="2716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Теорема Піфагора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29124" y="1000108"/>
            <a:ext cx="1524776" cy="40011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en-US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000" b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² + </a:t>
            </a:r>
            <a:r>
              <a:rPr lang="en-US" sz="2000" b="1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b</a:t>
            </a:r>
            <a:r>
              <a:rPr lang="en-US" sz="2000" b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² = </a:t>
            </a:r>
            <a:r>
              <a:rPr lang="en-US" sz="2000" b="1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c</a:t>
            </a:r>
            <a:r>
              <a:rPr lang="en-US" sz="2000" b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² 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643174" y="1571612"/>
            <a:ext cx="2714644" cy="123110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sin </a:t>
            </a:r>
            <a:r>
              <a:rPr lang="el-GR" sz="2000" b="1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α</a:t>
            </a:r>
            <a:r>
              <a:rPr lang="en-US" sz="2000" b="1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en-US" i="1" dirty="0" smtClean="0">
                <a:latin typeface="Cambria Math"/>
                <a:ea typeface="Cambria Math"/>
              </a:rPr>
              <a:t>=      </a:t>
            </a:r>
            <a:r>
              <a:rPr lang="uk-UA" b="1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;  </a:t>
            </a:r>
            <a:r>
              <a:rPr lang="en-US" b="1" i="1" dirty="0" err="1" smtClean="0">
                <a:latin typeface="Times New Roman" pitchFamily="18" charset="0"/>
                <a:ea typeface="Cambria Math"/>
                <a:cs typeface="Times New Roman" pitchFamily="18" charset="0"/>
              </a:rPr>
              <a:t>cos</a:t>
            </a:r>
            <a:r>
              <a:rPr lang="en-US" b="1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el-GR" b="1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α</a:t>
            </a:r>
            <a:r>
              <a:rPr lang="en-US" b="1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=      .</a:t>
            </a:r>
          </a:p>
          <a:p>
            <a:endParaRPr lang="en-US" b="1" i="1" dirty="0" smtClean="0">
              <a:latin typeface="Times New Roman" pitchFamily="18" charset="0"/>
              <a:ea typeface="Cambria Math"/>
              <a:cs typeface="Times New Roman" pitchFamily="18" charset="0"/>
            </a:endParaRPr>
          </a:p>
          <a:p>
            <a:r>
              <a:rPr lang="en-US" b="1" i="1" dirty="0" err="1" smtClean="0">
                <a:latin typeface="Times New Roman" pitchFamily="18" charset="0"/>
                <a:ea typeface="Cambria Math"/>
                <a:cs typeface="Times New Roman" pitchFamily="18" charset="0"/>
              </a:rPr>
              <a:t>tg</a:t>
            </a:r>
            <a:r>
              <a:rPr lang="en-US" b="1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el-GR" b="1" i="1" dirty="0" smtClean="0">
                <a:latin typeface="Cambria Math"/>
                <a:ea typeface="Cambria Math"/>
                <a:cs typeface="Times New Roman" pitchFamily="18" charset="0"/>
              </a:rPr>
              <a:t>α</a:t>
            </a:r>
            <a:r>
              <a:rPr lang="en-US" b="1" i="1" dirty="0" smtClean="0">
                <a:latin typeface="Cambria Math"/>
                <a:ea typeface="Cambria Math"/>
                <a:cs typeface="Times New Roman" pitchFamily="18" charset="0"/>
              </a:rPr>
              <a:t> </a:t>
            </a:r>
            <a:r>
              <a:rPr lang="en-US" b="1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=       ;   </a:t>
            </a:r>
            <a:r>
              <a:rPr lang="en-US" b="1" i="1" dirty="0" err="1" smtClean="0">
                <a:latin typeface="Times New Roman" pitchFamily="18" charset="0"/>
                <a:ea typeface="Cambria Math"/>
                <a:cs typeface="Times New Roman" pitchFamily="18" charset="0"/>
              </a:rPr>
              <a:t>ctg</a:t>
            </a:r>
            <a:r>
              <a:rPr lang="en-US" b="1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el-GR" b="1" i="1" dirty="0" smtClean="0">
                <a:latin typeface="Cambria Math"/>
                <a:ea typeface="Cambria Math"/>
                <a:cs typeface="Times New Roman" pitchFamily="18" charset="0"/>
              </a:rPr>
              <a:t>α</a:t>
            </a:r>
            <a:r>
              <a:rPr lang="en-US" b="1" i="1" dirty="0" smtClean="0">
                <a:latin typeface="Cambria Math"/>
                <a:ea typeface="Cambria Math"/>
                <a:cs typeface="Times New Roman" pitchFamily="18" charset="0"/>
              </a:rPr>
              <a:t> =       .</a:t>
            </a:r>
          </a:p>
          <a:p>
            <a:r>
              <a:rPr lang="en-US" b="1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        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/>
        </p:nvGraphicFramePr>
        <p:xfrm>
          <a:off x="3571868" y="1571612"/>
          <a:ext cx="214314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6" name="Формула" r:id="rId3" imgW="317160" imgH="1143000" progId="Equation.3">
                  <p:embed/>
                </p:oleObj>
              </mc:Choice>
              <mc:Fallback>
                <p:oleObj name="Формула" r:id="rId3" imgW="317160" imgH="11430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868" y="1571612"/>
                        <a:ext cx="214314" cy="500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Объект 15"/>
          <p:cNvGraphicFramePr>
            <a:graphicFrameLocks noChangeAspect="1"/>
          </p:cNvGraphicFramePr>
          <p:nvPr/>
        </p:nvGraphicFramePr>
        <p:xfrm>
          <a:off x="4714876" y="1500174"/>
          <a:ext cx="285752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7" name="Формула" r:id="rId5" imgW="279360" imgH="1143000" progId="Equation.3">
                  <p:embed/>
                </p:oleObj>
              </mc:Choice>
              <mc:Fallback>
                <p:oleObj name="Формула" r:id="rId5" imgW="279360" imgH="11430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4876" y="1500174"/>
                        <a:ext cx="285752" cy="5715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Объект 16"/>
          <p:cNvGraphicFramePr>
            <a:graphicFrameLocks noChangeAspect="1"/>
          </p:cNvGraphicFramePr>
          <p:nvPr/>
        </p:nvGraphicFramePr>
        <p:xfrm>
          <a:off x="3428992" y="2143116"/>
          <a:ext cx="158750" cy="500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8" name="Формула" r:id="rId7" imgW="317160" imgH="1143000" progId="Equation.3">
                  <p:embed/>
                </p:oleObj>
              </mc:Choice>
              <mc:Fallback>
                <p:oleObj name="Формула" r:id="rId7" imgW="317160" imgH="114300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8992" y="2143116"/>
                        <a:ext cx="158750" cy="50006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/>
        </p:nvGraphicFramePr>
        <p:xfrm>
          <a:off x="4714876" y="2071678"/>
          <a:ext cx="214314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9" name="Формула" r:id="rId9" imgW="317160" imgH="1143000" progId="Equation.3">
                  <p:embed/>
                </p:oleObj>
              </mc:Choice>
              <mc:Fallback>
                <p:oleObj name="Формула" r:id="rId9" imgW="317160" imgH="11430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4876" y="2071678"/>
                        <a:ext cx="214314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786446" y="1714488"/>
            <a:ext cx="1500198" cy="1015663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 = c ∙ sin </a:t>
            </a:r>
            <a:r>
              <a:rPr lang="el-GR" sz="2000" b="1" i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α</a:t>
            </a:r>
            <a:endParaRPr lang="en-US" sz="2000" b="1" i="1" dirty="0" smtClean="0">
              <a:solidFill>
                <a:srgbClr val="C00000"/>
              </a:solidFill>
              <a:latin typeface="Times New Roman" pitchFamily="18" charset="0"/>
              <a:ea typeface="Cambria Math"/>
              <a:cs typeface="Times New Roman" pitchFamily="18" charset="0"/>
            </a:endParaRPr>
          </a:p>
          <a:p>
            <a:r>
              <a:rPr lang="en-US" sz="2000" b="1" i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b = c ∙ </a:t>
            </a:r>
            <a:r>
              <a:rPr lang="en-US" sz="2000" b="1" i="1" dirty="0" err="1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cos</a:t>
            </a:r>
            <a:r>
              <a:rPr lang="en-US" sz="2000" b="1" i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el-GR" sz="2000" b="1" i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α</a:t>
            </a:r>
            <a:endParaRPr lang="en-US" sz="2000" b="1" i="1" dirty="0" smtClean="0">
              <a:solidFill>
                <a:srgbClr val="C00000"/>
              </a:solidFill>
              <a:latin typeface="Times New Roman" pitchFamily="18" charset="0"/>
              <a:ea typeface="Cambria Math"/>
              <a:cs typeface="Times New Roman" pitchFamily="18" charset="0"/>
            </a:endParaRPr>
          </a:p>
          <a:p>
            <a:r>
              <a:rPr lang="en-US" sz="2000" b="1" i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a = b ∙ </a:t>
            </a:r>
            <a:r>
              <a:rPr lang="en-US" sz="2000" b="1" i="1" dirty="0" err="1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tg</a:t>
            </a:r>
            <a:r>
              <a:rPr lang="en-US" sz="2000" b="1" i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el-GR" sz="2000" b="1" i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α</a:t>
            </a:r>
            <a:endParaRPr lang="en-US" sz="2000" b="1" i="1" dirty="0" smtClean="0">
              <a:solidFill>
                <a:srgbClr val="C00000"/>
              </a:solidFill>
              <a:latin typeface="Times New Roman" pitchFamily="18" charset="0"/>
              <a:ea typeface="Cambria Math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1472" y="28572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428860" y="285749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214414" y="2857496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714480" y="271462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8596" y="142873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71604" y="1285860"/>
            <a:ext cx="2872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500166" y="2428868"/>
            <a:ext cx="822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90° - </a:t>
            </a:r>
            <a:r>
              <a:rPr lang="el-GR" b="1" dirty="0" smtClean="0">
                <a:latin typeface="Cambria Math"/>
                <a:ea typeface="Cambria Math"/>
                <a:cs typeface="Times New Roman" pitchFamily="18" charset="0"/>
              </a:rPr>
              <a:t>α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14348" y="785794"/>
            <a:ext cx="31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b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α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 rot="18790983">
            <a:off x="1409185" y="3175197"/>
            <a:ext cx="183673" cy="22185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 rot="5400000">
            <a:off x="822299" y="3821115"/>
            <a:ext cx="1357322" cy="1588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Прямоугольник 31"/>
          <p:cNvSpPr/>
          <p:nvPr/>
        </p:nvSpPr>
        <p:spPr>
          <a:xfrm>
            <a:off x="1500166" y="4357694"/>
            <a:ext cx="214314" cy="214314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/>
          <p:cNvSpPr txBox="1"/>
          <p:nvPr/>
        </p:nvSpPr>
        <p:spPr>
          <a:xfrm>
            <a:off x="3214678" y="3429000"/>
            <a:ext cx="1382110" cy="1015663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en-US" sz="2000" b="1" i="1" dirty="0" smtClean="0">
                <a:solidFill>
                  <a:srgbClr val="7030A0"/>
                </a:solidFill>
                <a:latin typeface="Adobe Garamond Pro Bold" pitchFamily="18" charset="0"/>
                <a:cs typeface="Times New Roman" pitchFamily="18" charset="0"/>
              </a:rPr>
              <a:t>a</a:t>
            </a:r>
            <a:r>
              <a:rPr lang="en-US" sz="2000" b="1" i="1" dirty="0" smtClean="0">
                <a:solidFill>
                  <a:srgbClr val="7030A0"/>
                </a:solidFill>
                <a:latin typeface="Adobe Garamond Pro Bold" pitchFamily="18" charset="0"/>
                <a:ea typeface="Cambria Math"/>
                <a:cs typeface="Times New Roman" pitchFamily="18" charset="0"/>
              </a:rPr>
              <a:t>²  =  c ∙ a˛</a:t>
            </a:r>
          </a:p>
          <a:p>
            <a:r>
              <a:rPr lang="en-US" sz="2000" b="1" i="1" dirty="0" smtClean="0">
                <a:solidFill>
                  <a:srgbClr val="7030A0"/>
                </a:solidFill>
                <a:latin typeface="Adobe Garamond Pro Bold" pitchFamily="18" charset="0"/>
                <a:ea typeface="Cambria Math"/>
                <a:cs typeface="Times New Roman" pitchFamily="18" charset="0"/>
              </a:rPr>
              <a:t>b² =  c</a:t>
            </a:r>
            <a:r>
              <a:rPr lang="uk-UA" sz="2000" b="1" i="1" dirty="0" smtClean="0">
                <a:solidFill>
                  <a:srgbClr val="7030A0"/>
                </a:solidFill>
                <a:latin typeface="Adobe Garamond Pro Bold" pitchFamily="18" charset="0"/>
                <a:ea typeface="Cambria Math"/>
                <a:cs typeface="Times New Roman" pitchFamily="18" charset="0"/>
              </a:rPr>
              <a:t> </a:t>
            </a:r>
            <a:r>
              <a:rPr lang="en-US" sz="2000" b="1" i="1" dirty="0" smtClean="0">
                <a:solidFill>
                  <a:srgbClr val="7030A0"/>
                </a:solidFill>
                <a:latin typeface="Adobe Garamond Pro Bold" pitchFamily="18" charset="0"/>
                <a:ea typeface="Cambria Math"/>
                <a:cs typeface="Times New Roman" pitchFamily="18" charset="0"/>
              </a:rPr>
              <a:t>∙  b˛</a:t>
            </a:r>
          </a:p>
          <a:p>
            <a:r>
              <a:rPr lang="en-US" sz="2000" b="1" i="1" dirty="0" smtClean="0">
                <a:solidFill>
                  <a:srgbClr val="7030A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h</a:t>
            </a:r>
            <a:r>
              <a:rPr lang="en-US" sz="2000" b="1" i="1" dirty="0" smtClean="0">
                <a:solidFill>
                  <a:srgbClr val="7030A0"/>
                </a:solidFill>
                <a:latin typeface="Cambria Math"/>
                <a:ea typeface="Cambria Math"/>
                <a:cs typeface="Times New Roman" pitchFamily="18" charset="0"/>
              </a:rPr>
              <a:t>˛² =  </a:t>
            </a:r>
            <a:r>
              <a:rPr lang="en-US" sz="2000" b="1" i="1" dirty="0" smtClean="0">
                <a:solidFill>
                  <a:srgbClr val="7030A0"/>
                </a:solidFill>
                <a:latin typeface="Adobe Garamond Pro Bold" pitchFamily="18" charset="0"/>
                <a:ea typeface="Cambria Math"/>
                <a:cs typeface="Times New Roman" pitchFamily="18" charset="0"/>
              </a:rPr>
              <a:t>a˛∙b˛</a:t>
            </a:r>
            <a:endParaRPr lang="ru-RU" sz="20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071670" y="4143380"/>
            <a:ext cx="389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/>
              <a:t>а</a:t>
            </a:r>
            <a:r>
              <a:rPr lang="ru-RU" sz="2000" b="1" i="1" dirty="0" smtClean="0">
                <a:latin typeface="Cambria Math"/>
                <a:ea typeface="Cambria Math"/>
              </a:rPr>
              <a:t>˛</a:t>
            </a:r>
            <a:endParaRPr lang="ru-RU" sz="2000" b="1" i="1" dirty="0"/>
          </a:p>
        </p:txBody>
      </p:sp>
      <p:sp>
        <p:nvSpPr>
          <p:cNvPr id="39" name="TextBox 38"/>
          <p:cNvSpPr txBox="1"/>
          <p:nvPr/>
        </p:nvSpPr>
        <p:spPr>
          <a:xfrm>
            <a:off x="928662" y="4143380"/>
            <a:ext cx="3930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/>
              <a:t>b</a:t>
            </a:r>
            <a:r>
              <a:rPr lang="en-US" sz="2000" b="1" i="1" dirty="0" smtClean="0">
                <a:latin typeface="Cambria Math"/>
                <a:ea typeface="Cambria Math"/>
              </a:rPr>
              <a:t>˛</a:t>
            </a:r>
            <a:endParaRPr lang="ru-RU" sz="2000" b="1" i="1" dirty="0"/>
          </a:p>
        </p:txBody>
      </p:sp>
      <p:sp>
        <p:nvSpPr>
          <p:cNvPr id="40" name="TextBox 39"/>
          <p:cNvSpPr txBox="1"/>
          <p:nvPr/>
        </p:nvSpPr>
        <p:spPr>
          <a:xfrm>
            <a:off x="1142976" y="3714752"/>
            <a:ext cx="3930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/>
              <a:t>h</a:t>
            </a:r>
            <a:r>
              <a:rPr lang="en-US" sz="2000" b="1" i="1" dirty="0" smtClean="0">
                <a:latin typeface="Cambria Math"/>
                <a:ea typeface="Cambria Math"/>
              </a:rPr>
              <a:t>˛</a:t>
            </a:r>
            <a:endParaRPr lang="ru-RU" sz="2000" b="1" i="1" dirty="0"/>
          </a:p>
        </p:txBody>
      </p:sp>
      <p:sp>
        <p:nvSpPr>
          <p:cNvPr id="41" name="TextBox 40"/>
          <p:cNvSpPr txBox="1"/>
          <p:nvPr/>
        </p:nvSpPr>
        <p:spPr>
          <a:xfrm>
            <a:off x="714348" y="3429000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214546" y="3429000"/>
            <a:ext cx="357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214414" y="4572008"/>
            <a:ext cx="2984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0" y="4357694"/>
            <a:ext cx="347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57158" y="2643182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071802" y="442913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428728" y="4572008"/>
            <a:ext cx="351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286380" y="3429000"/>
            <a:ext cx="19906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000" b="1" dirty="0" smtClean="0"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ACD ~ </a:t>
            </a:r>
            <a:r>
              <a:rPr lang="el-GR" sz="2000" b="1" dirty="0" smtClean="0"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ABC</a:t>
            </a: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Δ CBD ~ </a:t>
            </a:r>
            <a:r>
              <a:rPr lang="el-GR" sz="2000" b="1" dirty="0" smtClean="0"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ABC</a:t>
            </a: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Δ ACD ~ </a:t>
            </a:r>
            <a:r>
              <a:rPr lang="el-GR" sz="2000" b="1" dirty="0" smtClean="0"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CBD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643174" y="4643446"/>
            <a:ext cx="5286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ДОВІЛЬНИЙ ТРИКУТНИК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Равнобедренный треугольник 55"/>
          <p:cNvSpPr/>
          <p:nvPr/>
        </p:nvSpPr>
        <p:spPr>
          <a:xfrm rot="1560056">
            <a:off x="481857" y="5054779"/>
            <a:ext cx="2465245" cy="1138073"/>
          </a:xfrm>
          <a:prstGeom prst="triangle">
            <a:avLst>
              <a:gd name="adj" fmla="val 65771"/>
            </a:avLst>
          </a:prstGeom>
          <a:solidFill>
            <a:srgbClr val="FFFF0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TextBox 56"/>
          <p:cNvSpPr txBox="1"/>
          <p:nvPr/>
        </p:nvSpPr>
        <p:spPr>
          <a:xfrm>
            <a:off x="0" y="5357826"/>
            <a:ext cx="347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143108" y="500063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143108" y="314324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571736" y="648866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428860" y="5643578"/>
            <a:ext cx="357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000100" y="6000768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285852" y="5072074"/>
            <a:ext cx="2984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71472" y="542926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b="1" dirty="0" smtClean="0">
                <a:latin typeface="Times New Roman" pitchFamily="18" charset="0"/>
                <a:cs typeface="Times New Roman" pitchFamily="18" charset="0"/>
              </a:rPr>
              <a:t>α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071670" y="5286388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b="1" dirty="0" smtClean="0">
                <a:latin typeface="Times New Roman" pitchFamily="18" charset="0"/>
                <a:cs typeface="Times New Roman" pitchFamily="18" charset="0"/>
              </a:rPr>
              <a:t>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2214546" y="6215082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b="1" dirty="0" smtClean="0">
                <a:latin typeface="Times New Roman" pitchFamily="18" charset="0"/>
                <a:cs typeface="Times New Roman" pitchFamily="18" charset="0"/>
              </a:rPr>
              <a:t>γ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428860" y="5357826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Теорема  синусів : </a:t>
            </a:r>
          </a:p>
        </p:txBody>
      </p:sp>
      <p:graphicFrame>
        <p:nvGraphicFramePr>
          <p:cNvPr id="68" name="Объект 67"/>
          <p:cNvGraphicFramePr>
            <a:graphicFrameLocks noChangeAspect="1"/>
          </p:cNvGraphicFramePr>
          <p:nvPr/>
        </p:nvGraphicFramePr>
        <p:xfrm>
          <a:off x="4786314" y="5072074"/>
          <a:ext cx="3571900" cy="8366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40" name="Формула" r:id="rId11" imgW="5181480" imgH="1244520" progId="Equation.3">
                  <p:embed/>
                </p:oleObj>
              </mc:Choice>
              <mc:Fallback>
                <p:oleObj name="Формула" r:id="rId11" imgW="5181480" imgH="124452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6314" y="5072074"/>
                        <a:ext cx="3571900" cy="83661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" name="TextBox 68"/>
          <p:cNvSpPr txBox="1"/>
          <p:nvPr/>
        </p:nvSpPr>
        <p:spPr>
          <a:xfrm>
            <a:off x="2428860" y="5929330"/>
            <a:ext cx="2714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Теорема косинусів :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0" name="Объект 69"/>
          <p:cNvGraphicFramePr>
            <a:graphicFrameLocks noChangeAspect="1"/>
          </p:cNvGraphicFramePr>
          <p:nvPr/>
        </p:nvGraphicFramePr>
        <p:xfrm>
          <a:off x="4445000" y="3143250"/>
          <a:ext cx="25400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41" name="Формула" r:id="rId13" imgW="253800" imgH="571320" progId="Equation.3">
                  <p:embed/>
                </p:oleObj>
              </mc:Choice>
              <mc:Fallback>
                <p:oleObj name="Формула" r:id="rId13" imgW="253800" imgH="57132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5000" y="3143250"/>
                        <a:ext cx="254000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" name="TextBox 70"/>
          <p:cNvSpPr txBox="1"/>
          <p:nvPr/>
        </p:nvSpPr>
        <p:spPr>
          <a:xfrm>
            <a:off x="4857752" y="5857892"/>
            <a:ext cx="34646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с² = а² + </a:t>
            </a:r>
            <a:r>
              <a:rPr lang="en-US" sz="2800" b="1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b</a:t>
            </a:r>
            <a:r>
              <a:rPr lang="uk-UA" sz="2800" b="1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² - 2а</a:t>
            </a:r>
            <a:r>
              <a:rPr lang="en-US" sz="2800" b="1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b</a:t>
            </a:r>
            <a:r>
              <a:rPr lang="uk-UA" sz="2800" b="1" i="1" dirty="0" err="1" smtClean="0">
                <a:latin typeface="Times New Roman" pitchFamily="18" charset="0"/>
                <a:ea typeface="Cambria Math"/>
                <a:cs typeface="Times New Roman" pitchFamily="18" charset="0"/>
              </a:rPr>
              <a:t>со</a:t>
            </a:r>
            <a:r>
              <a:rPr lang="en-US" sz="2800" b="1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s</a:t>
            </a:r>
            <a:r>
              <a:rPr lang="el-GR" sz="2800" b="1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γ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3000364" y="6286520"/>
            <a:ext cx="6143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a, b, c – </a:t>
            </a:r>
            <a:r>
              <a:rPr lang="uk-U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сторони </a:t>
            </a:r>
            <a:r>
              <a:rPr lang="el-GR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uk-U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АВС, </a:t>
            </a:r>
            <a:r>
              <a:rPr lang="en-US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uk-U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– радіус описаного кола. 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868" y="285728"/>
            <a:ext cx="25299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НАСЛІДКИ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внобедренный треугольник 2"/>
          <p:cNvSpPr/>
          <p:nvPr/>
        </p:nvSpPr>
        <p:spPr>
          <a:xfrm>
            <a:off x="285720" y="1571612"/>
            <a:ext cx="3286148" cy="2071702"/>
          </a:xfrm>
          <a:prstGeom prst="triangle">
            <a:avLst>
              <a:gd name="adj" fmla="val 70513"/>
            </a:avLst>
          </a:prstGeom>
          <a:solidFill>
            <a:srgbClr val="FFFF00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428860" y="121442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28992" y="357187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371475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57422" y="1714488"/>
            <a:ext cx="31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b="1" dirty="0" smtClean="0">
                <a:latin typeface="Times New Roman" pitchFamily="18" charset="0"/>
                <a:cs typeface="Times New Roman" pitchFamily="18" charset="0"/>
              </a:rPr>
              <a:t>α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71802" y="3214686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b="1" dirty="0" smtClean="0">
                <a:latin typeface="Times New Roman" pitchFamily="18" charset="0"/>
                <a:cs typeface="Times New Roman" pitchFamily="18" charset="0"/>
              </a:rPr>
              <a:t>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10" y="3286124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b="1" dirty="0" smtClean="0">
                <a:latin typeface="Times New Roman" pitchFamily="18" charset="0"/>
                <a:cs typeface="Times New Roman" pitchFamily="18" charset="0"/>
              </a:rPr>
              <a:t>γ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57356" y="3571876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42976" y="2214554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00364" y="2214554"/>
            <a:ext cx="357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43306" y="928670"/>
            <a:ext cx="5500694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Якщо у трикутнику</a:t>
            </a:r>
            <a:r>
              <a:rPr lang="uk-UA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</a:t>
            </a:r>
            <a:r>
              <a:rPr lang="uk-UA" sz="2000" b="1" i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² = а² + </a:t>
            </a:r>
            <a:r>
              <a:rPr lang="en-US" sz="2000" b="1" i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b² 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, то </a:t>
            </a:r>
            <a:r>
              <a:rPr lang="el-GR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γ</a:t>
            </a:r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= 90°,</a:t>
            </a:r>
          </a:p>
          <a:p>
            <a:pPr marL="342900" indent="-342900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тобто цей трикутник є прямокутним </a:t>
            </a:r>
          </a:p>
          <a:p>
            <a:pPr marL="342900" indent="-342900"/>
            <a:r>
              <a:rPr lang="uk-UA" sz="20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(теорема, обернена до теореми Піфагора).</a:t>
            </a:r>
          </a:p>
          <a:p>
            <a:pPr marL="342900" indent="-342900"/>
            <a:endParaRPr lang="uk-UA" sz="2000" b="1" dirty="0" smtClean="0">
              <a:solidFill>
                <a:srgbClr val="C00000"/>
              </a:solidFill>
              <a:latin typeface="Times New Roman" pitchFamily="18" charset="0"/>
              <a:ea typeface="Cambria Math"/>
              <a:cs typeface="Times New Roman" pitchFamily="18" charset="0"/>
            </a:endParaRPr>
          </a:p>
          <a:p>
            <a:pPr marL="342900" indent="-342900">
              <a:buAutoNum type="arabicPeriod" startAt="2"/>
            </a:pPr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Якщо у трикутнику </a:t>
            </a:r>
            <a:r>
              <a:rPr lang="uk-UA" sz="2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uk-UA" sz="2000" b="1" i="1" dirty="0" smtClean="0">
                <a:solidFill>
                  <a:srgbClr val="7030A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² </a:t>
            </a:r>
            <a:r>
              <a:rPr lang="en-US" sz="2000" b="1" i="1" dirty="0" smtClean="0">
                <a:solidFill>
                  <a:srgbClr val="7030A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&lt; </a:t>
            </a:r>
            <a:r>
              <a:rPr lang="uk-UA" sz="2000" b="1" i="1" dirty="0" smtClean="0">
                <a:solidFill>
                  <a:srgbClr val="7030A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а² + </a:t>
            </a:r>
            <a:r>
              <a:rPr lang="en-US" sz="2000" b="1" i="1" dirty="0" smtClean="0">
                <a:solidFill>
                  <a:srgbClr val="7030A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b² </a:t>
            </a:r>
            <a:r>
              <a:rPr lang="uk-UA" sz="2000" b="1" i="1" dirty="0" smtClean="0">
                <a:solidFill>
                  <a:srgbClr val="7030A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, </a:t>
            </a:r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то  кут </a:t>
            </a:r>
            <a:r>
              <a:rPr lang="el-GR" sz="2000" b="1" dirty="0" smtClean="0">
                <a:solidFill>
                  <a:srgbClr val="7030A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γ</a:t>
            </a:r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–</a:t>
            </a:r>
          </a:p>
          <a:p>
            <a:pPr marL="342900" indent="-342900"/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гострий (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со</a:t>
            </a:r>
            <a:r>
              <a:rPr lang="en-US" sz="2000" b="1" dirty="0" smtClean="0">
                <a:solidFill>
                  <a:srgbClr val="7030A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s </a:t>
            </a:r>
            <a:r>
              <a:rPr lang="el-GR" sz="2000" b="1" dirty="0" smtClean="0">
                <a:solidFill>
                  <a:srgbClr val="7030A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γ</a:t>
            </a:r>
            <a:r>
              <a:rPr lang="en-US" sz="2000" b="1" dirty="0" smtClean="0">
                <a:solidFill>
                  <a:srgbClr val="7030A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&gt; 0)</a:t>
            </a:r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; якщо </a:t>
            </a:r>
            <a:r>
              <a:rPr lang="uk-UA" sz="2000" b="1" i="1" dirty="0" smtClean="0">
                <a:solidFill>
                  <a:srgbClr val="7030A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с</a:t>
            </a:r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– найбільша </a:t>
            </a:r>
          </a:p>
          <a:p>
            <a:pPr marL="342900" indent="-342900"/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сторона, то трикутник є гострокутним.</a:t>
            </a:r>
          </a:p>
          <a:p>
            <a:pPr marL="342900" indent="-342900"/>
            <a:endParaRPr lang="uk-UA" sz="2000" b="1" dirty="0" smtClean="0">
              <a:solidFill>
                <a:srgbClr val="7030A0"/>
              </a:solidFill>
              <a:latin typeface="Times New Roman" pitchFamily="18" charset="0"/>
              <a:ea typeface="Cambria Math"/>
              <a:cs typeface="Times New Roman" pitchFamily="18" charset="0"/>
            </a:endParaRPr>
          </a:p>
          <a:p>
            <a:pPr marL="342900" indent="-342900"/>
            <a: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3.   Якщо у трикутнику </a:t>
            </a:r>
            <a:r>
              <a:rPr lang="uk-UA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uk-UA" sz="2000" b="1" i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² </a:t>
            </a:r>
            <a:r>
              <a:rPr lang="en-US" sz="2000" b="1" i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&gt; </a:t>
            </a:r>
            <a:r>
              <a:rPr lang="uk-UA" sz="2000" b="1" i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а² + </a:t>
            </a:r>
            <a:r>
              <a:rPr lang="en-US" sz="2000" b="1" i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b² </a:t>
            </a:r>
            <a:r>
              <a:rPr lang="uk-UA" sz="2000" b="1" i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, </a:t>
            </a:r>
            <a: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то кут </a:t>
            </a:r>
            <a:r>
              <a:rPr lang="el-GR" sz="2000" b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γ</a:t>
            </a:r>
            <a: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–</a:t>
            </a:r>
          </a:p>
          <a:p>
            <a:pPr marL="342900" indent="-342900"/>
            <a: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тупий (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со</a:t>
            </a:r>
            <a:r>
              <a:rPr lang="en-US" sz="2000" b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s </a:t>
            </a:r>
            <a:r>
              <a:rPr lang="el-GR" sz="2000" b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γ</a:t>
            </a:r>
            <a:r>
              <a:rPr lang="en-US" sz="2000" b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en-US" sz="2000" b="1" i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&lt; </a:t>
            </a:r>
            <a:r>
              <a:rPr lang="en-US" sz="2000" b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0)</a:t>
            </a:r>
            <a: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; якщо </a:t>
            </a:r>
            <a:r>
              <a:rPr lang="uk-UA" sz="2000" b="1" i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с</a:t>
            </a:r>
            <a: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– найбільша </a:t>
            </a:r>
          </a:p>
          <a:p>
            <a:pPr marL="342900" indent="-342900"/>
            <a: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сторона, то трикутник є тупокутним.</a:t>
            </a:r>
          </a:p>
          <a:p>
            <a:pPr marL="342900" indent="-342900"/>
            <a:endParaRPr lang="uk-UA" dirty="0" smtClean="0">
              <a:latin typeface="Cambria Math"/>
              <a:ea typeface="Cambria Math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28662" y="4643446"/>
            <a:ext cx="7330597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4. У трикутнику проти більшої сторони лежить більший кут, </a:t>
            </a:r>
          </a:p>
          <a:p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проти більшого кута лежить більша сторона.</a:t>
            </a:r>
            <a:endParaRPr lang="en-US" sz="2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 &gt; b </a:t>
            </a:r>
            <a:r>
              <a:rPr lang="en-US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</a:t>
            </a:r>
            <a:r>
              <a:rPr lang="en-US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US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en-US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β</a:t>
            </a:r>
            <a:endParaRPr lang="uk-UA" sz="20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86050" y="214290"/>
            <a:ext cx="4232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ПЛОЩА ТРИКУТНИКА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28926" y="571480"/>
            <a:ext cx="371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Довільний трикутник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571472" y="1357298"/>
            <a:ext cx="2143140" cy="1500198"/>
          </a:xfrm>
          <a:prstGeom prst="triangle">
            <a:avLst>
              <a:gd name="adj" fmla="val 74199"/>
            </a:avLst>
          </a:prstGeom>
          <a:solidFill>
            <a:srgbClr val="FFFF00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единительная линия 6"/>
          <p:cNvCxnSpPr>
            <a:stCxn id="5" idx="0"/>
            <a:endCxn id="5" idx="3"/>
          </p:cNvCxnSpPr>
          <p:nvPr/>
        </p:nvCxnSpPr>
        <p:spPr>
          <a:xfrm rot="16200000" flipH="1">
            <a:off x="1411562" y="2107397"/>
            <a:ext cx="1500198" cy="1588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1928794" y="2643182"/>
            <a:ext cx="214314" cy="214314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071802" y="1285860"/>
            <a:ext cx="235745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S =</a:t>
            </a:r>
            <a:r>
              <a:rPr lang="uk-UA" sz="28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a ∙ h</a:t>
            </a:r>
          </a:p>
          <a:p>
            <a:endParaRPr lang="en-US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S =    a∙ b∙ sin</a:t>
            </a:r>
            <a:r>
              <a:rPr lang="el-GR" sz="2800" b="1" i="1" dirty="0" smtClean="0">
                <a:latin typeface="Times New Roman" pitchFamily="18" charset="0"/>
                <a:cs typeface="Times New Roman" pitchFamily="18" charset="0"/>
              </a:rPr>
              <a:t>γ</a:t>
            </a:r>
            <a:endParaRPr lang="en-US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/>
        </p:nvGraphicFramePr>
        <p:xfrm>
          <a:off x="3714744" y="1285860"/>
          <a:ext cx="304800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97" name="Формула" r:id="rId3" imgW="304560" imgH="1143000" progId="Equation.3">
                  <p:embed/>
                </p:oleObj>
              </mc:Choice>
              <mc:Fallback>
                <p:oleObj name="Формула" r:id="rId3" imgW="304560" imgH="11430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4744" y="1285860"/>
                        <a:ext cx="304800" cy="5715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/>
        </p:nvGraphicFramePr>
        <p:xfrm>
          <a:off x="3643306" y="2143116"/>
          <a:ext cx="304800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98" name="Формула" r:id="rId5" imgW="304560" imgH="1143000" progId="Equation.3">
                  <p:embed/>
                </p:oleObj>
              </mc:Choice>
              <mc:Fallback>
                <p:oleObj name="Формула" r:id="rId5" imgW="304560" imgH="11430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3306" y="2143116"/>
                        <a:ext cx="304800" cy="5715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3214686"/>
            <a:ext cx="6799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 =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/>
        </p:nvGraphicFramePr>
        <p:xfrm>
          <a:off x="714348" y="3214686"/>
          <a:ext cx="3295656" cy="4476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99" name="Формула" r:id="rId7" imgW="4876560" imgH="609480" progId="Equation.3">
                  <p:embed/>
                </p:oleObj>
              </mc:Choice>
              <mc:Fallback>
                <p:oleObj name="Формула" r:id="rId7" imgW="4876560" imgH="609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348" y="3214686"/>
                        <a:ext cx="3295656" cy="4476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Объект 16"/>
          <p:cNvGraphicFramePr>
            <a:graphicFrameLocks noChangeAspect="1"/>
          </p:cNvGraphicFramePr>
          <p:nvPr/>
        </p:nvGraphicFramePr>
        <p:xfrm>
          <a:off x="4214810" y="3000372"/>
          <a:ext cx="2071702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0" name="Формула" r:id="rId9" imgW="2717640" imgH="1143000" progId="Equation.3">
                  <p:embed/>
                </p:oleObj>
              </mc:Choice>
              <mc:Fallback>
                <p:oleObj name="Формула" r:id="rId9" imgW="2717640" imgH="11430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4810" y="3000372"/>
                        <a:ext cx="2071702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6382770" y="3214686"/>
            <a:ext cx="2761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формула Герона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" name="Объект 19"/>
          <p:cNvGraphicFramePr>
            <a:graphicFrameLocks noChangeAspect="1"/>
          </p:cNvGraphicFramePr>
          <p:nvPr/>
        </p:nvGraphicFramePr>
        <p:xfrm>
          <a:off x="5572132" y="1142984"/>
          <a:ext cx="1500198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1" name="Формула" r:id="rId11" imgW="1612800" imgH="1143000" progId="Equation.3">
                  <p:embed/>
                </p:oleObj>
              </mc:Choice>
              <mc:Fallback>
                <p:oleObj name="Формула" r:id="rId11" imgW="1612800" imgH="11430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72132" y="1142984"/>
                        <a:ext cx="1500198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7286644" y="1142984"/>
            <a:ext cx="12493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радіус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описаного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кола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72132" y="2143116"/>
            <a:ext cx="1391663" cy="52322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S = r ∙ p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358082" y="2143116"/>
            <a:ext cx="13166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радіус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вписаного 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кола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4282" y="3857628"/>
            <a:ext cx="37263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Прямокутний трикутник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286380" y="3929066"/>
            <a:ext cx="35568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Правильний трикутник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Равнобедренный треугольник 25"/>
          <p:cNvSpPr/>
          <p:nvPr/>
        </p:nvSpPr>
        <p:spPr>
          <a:xfrm>
            <a:off x="357158" y="4429132"/>
            <a:ext cx="1428760" cy="1357322"/>
          </a:xfrm>
          <a:prstGeom prst="triangle">
            <a:avLst>
              <a:gd name="adj" fmla="val 0"/>
            </a:avLst>
          </a:prstGeom>
          <a:solidFill>
            <a:srgbClr val="FFFF0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Равнобедренный треугольник 26"/>
          <p:cNvSpPr/>
          <p:nvPr/>
        </p:nvSpPr>
        <p:spPr>
          <a:xfrm>
            <a:off x="5357818" y="4572008"/>
            <a:ext cx="1571636" cy="1357322"/>
          </a:xfrm>
          <a:prstGeom prst="triangle">
            <a:avLst/>
          </a:prstGeom>
          <a:solidFill>
            <a:srgbClr val="FFFF0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/>
          <p:cNvSpPr txBox="1"/>
          <p:nvPr/>
        </p:nvSpPr>
        <p:spPr>
          <a:xfrm>
            <a:off x="2000232" y="100010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643174" y="264318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4282" y="264318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500166" y="2786058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142976" y="1714488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357422" y="1785926"/>
            <a:ext cx="2984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785918" y="1928802"/>
            <a:ext cx="3273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h</a:t>
            </a:r>
            <a:endParaRPr lang="ru-RU" sz="2000" dirty="0"/>
          </a:p>
        </p:txBody>
      </p:sp>
      <p:sp>
        <p:nvSpPr>
          <p:cNvPr id="35" name="TextBox 34"/>
          <p:cNvSpPr txBox="1"/>
          <p:nvPr/>
        </p:nvSpPr>
        <p:spPr>
          <a:xfrm>
            <a:off x="857224" y="2428868"/>
            <a:ext cx="292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000" b="1" i="1" dirty="0" smtClean="0">
                <a:latin typeface="Times New Roman" pitchFamily="18" charset="0"/>
                <a:cs typeface="Times New Roman" pitchFamily="18" charset="0"/>
              </a:rPr>
              <a:t>γ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071670" y="4286256"/>
            <a:ext cx="13981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S =  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a∙b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8" name="Объект 37"/>
          <p:cNvGraphicFramePr>
            <a:graphicFrameLocks noChangeAspect="1"/>
          </p:cNvGraphicFramePr>
          <p:nvPr/>
        </p:nvGraphicFramePr>
        <p:xfrm>
          <a:off x="2643174" y="4214818"/>
          <a:ext cx="304800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2" name="Формула" r:id="rId13" imgW="304560" imgH="1143000" progId="Equation.3">
                  <p:embed/>
                </p:oleObj>
              </mc:Choice>
              <mc:Fallback>
                <p:oleObj name="Формула" r:id="rId13" imgW="304560" imgH="114300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3174" y="4214818"/>
                        <a:ext cx="304800" cy="5715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2071670" y="4929198"/>
            <a:ext cx="14879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S =   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c∙h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0" name="Объект 39"/>
          <p:cNvGraphicFramePr>
            <a:graphicFrameLocks noChangeAspect="1"/>
          </p:cNvGraphicFramePr>
          <p:nvPr/>
        </p:nvGraphicFramePr>
        <p:xfrm>
          <a:off x="2643174" y="4857760"/>
          <a:ext cx="304800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3" name="Формула" r:id="rId14" imgW="304560" imgH="1143000" progId="Equation.3">
                  <p:embed/>
                </p:oleObj>
              </mc:Choice>
              <mc:Fallback>
                <p:oleObj name="Формула" r:id="rId14" imgW="304560" imgH="114300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3174" y="4857760"/>
                        <a:ext cx="304800" cy="5715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2071670" y="5572140"/>
            <a:ext cx="2615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S =    b ∙c ∙ sin A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2" name="Объект 41"/>
          <p:cNvGraphicFramePr>
            <a:graphicFrameLocks noChangeAspect="1"/>
          </p:cNvGraphicFramePr>
          <p:nvPr/>
        </p:nvGraphicFramePr>
        <p:xfrm>
          <a:off x="2643174" y="5500702"/>
          <a:ext cx="304800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4" name="Формула" r:id="rId15" imgW="304560" imgH="1143000" progId="Equation.3">
                  <p:embed/>
                </p:oleObj>
              </mc:Choice>
              <mc:Fallback>
                <p:oleObj name="Формула" r:id="rId15" imgW="304560" imgH="114300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3174" y="5500702"/>
                        <a:ext cx="304800" cy="5715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4" name="Прямая соединительная линия 43"/>
          <p:cNvCxnSpPr>
            <a:stCxn id="26" idx="2"/>
            <a:endCxn id="26" idx="5"/>
          </p:cNvCxnSpPr>
          <p:nvPr/>
        </p:nvCxnSpPr>
        <p:spPr>
          <a:xfrm rot="5400000" flipH="1" flipV="1">
            <a:off x="375017" y="5089934"/>
            <a:ext cx="678661" cy="71438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0" y="414338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714480" y="550070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0" y="557214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0" y="4857760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85786" y="5643578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28662" y="4643446"/>
            <a:ext cx="2984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500034" y="5072074"/>
            <a:ext cx="3273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h</a:t>
            </a:r>
            <a:endParaRPr lang="ru-RU" sz="2000" dirty="0"/>
          </a:p>
        </p:txBody>
      </p:sp>
      <p:sp>
        <p:nvSpPr>
          <p:cNvPr id="53" name="Дуга 52"/>
          <p:cNvSpPr/>
          <p:nvPr/>
        </p:nvSpPr>
        <p:spPr>
          <a:xfrm>
            <a:off x="142844" y="4429132"/>
            <a:ext cx="414334" cy="342896"/>
          </a:xfrm>
          <a:prstGeom prst="arc">
            <a:avLst>
              <a:gd name="adj1" fmla="val 52084"/>
              <a:gd name="adj2" fmla="val 5238971"/>
            </a:avLst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 rot="18743873">
            <a:off x="889763" y="5030754"/>
            <a:ext cx="149527" cy="15407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TextBox 54"/>
          <p:cNvSpPr txBox="1"/>
          <p:nvPr/>
        </p:nvSpPr>
        <p:spPr>
          <a:xfrm>
            <a:off x="5429256" y="4929198"/>
            <a:ext cx="3476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500826" y="4929198"/>
            <a:ext cx="3476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000760" y="5857892"/>
            <a:ext cx="3476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215074" y="5572140"/>
            <a:ext cx="4716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60°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572132" y="5572140"/>
            <a:ext cx="4716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60°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929322" y="4857760"/>
            <a:ext cx="4716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60°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Дуга 61"/>
          <p:cNvSpPr/>
          <p:nvPr/>
        </p:nvSpPr>
        <p:spPr>
          <a:xfrm rot="8071638">
            <a:off x="5941988" y="4512393"/>
            <a:ext cx="403267" cy="404933"/>
          </a:xfrm>
          <a:prstGeom prst="arc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Дуга 62"/>
          <p:cNvSpPr/>
          <p:nvPr/>
        </p:nvSpPr>
        <p:spPr>
          <a:xfrm rot="890707">
            <a:off x="5258746" y="5680612"/>
            <a:ext cx="339399" cy="386151"/>
          </a:xfrm>
          <a:prstGeom prst="arc">
            <a:avLst>
              <a:gd name="adj1" fmla="val 16200000"/>
              <a:gd name="adj2" fmla="val 10"/>
            </a:avLst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Дуга 63"/>
          <p:cNvSpPr/>
          <p:nvPr/>
        </p:nvSpPr>
        <p:spPr>
          <a:xfrm rot="3314784">
            <a:off x="6644317" y="5641022"/>
            <a:ext cx="357306" cy="362373"/>
          </a:xfrm>
          <a:prstGeom prst="arc">
            <a:avLst>
              <a:gd name="adj1" fmla="val 5303179"/>
              <a:gd name="adj2" fmla="val 11915414"/>
            </a:avLst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TextBox 66"/>
          <p:cNvSpPr txBox="1"/>
          <p:nvPr/>
        </p:nvSpPr>
        <p:spPr>
          <a:xfrm>
            <a:off x="7072330" y="4857760"/>
            <a:ext cx="13852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S = a</a:t>
            </a:r>
            <a:r>
              <a:rPr lang="en-US" sz="28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² ∙ </a:t>
            </a:r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8" name="Объект 67"/>
          <p:cNvGraphicFramePr>
            <a:graphicFrameLocks noChangeAspect="1"/>
          </p:cNvGraphicFramePr>
          <p:nvPr/>
        </p:nvGraphicFramePr>
        <p:xfrm>
          <a:off x="8215338" y="4786322"/>
          <a:ext cx="428628" cy="7858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5" name="Формула" r:id="rId16" imgW="634680" imgH="1180800" progId="Equation.3">
                  <p:embed/>
                </p:oleObj>
              </mc:Choice>
              <mc:Fallback>
                <p:oleObj name="Формула" r:id="rId16" imgW="634680" imgH="118080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15338" y="4786322"/>
                        <a:ext cx="428628" cy="78581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5275" y="260648"/>
            <a:ext cx="6589199" cy="920850"/>
          </a:xfrm>
        </p:spPr>
        <p:txBody>
          <a:bodyPr>
            <a:noAutofit/>
          </a:bodyPr>
          <a:lstStyle/>
          <a:p>
            <a:r>
              <a:rPr lang="uk-UA" sz="6600" b="1" dirty="0" smtClean="0">
                <a:solidFill>
                  <a:srgbClr val="FF0000"/>
                </a:solidFill>
                <a:latin typeface="+mn-lt"/>
                <a:cs typeface="Arial" panose="020B0604020202020204" pitchFamily="34" charset="0"/>
              </a:rPr>
              <a:t>Дякую за увагу !</a:t>
            </a:r>
            <a:endParaRPr lang="ru-RU" sz="6600" b="1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301" y="1417638"/>
            <a:ext cx="7869149" cy="5107706"/>
          </a:xfrm>
        </p:spPr>
      </p:pic>
    </p:spTree>
    <p:extLst>
      <p:ext uri="{BB962C8B-B14F-4D97-AF65-F5344CB8AC3E}">
        <p14:creationId xmlns:p14="http://schemas.microsoft.com/office/powerpoint/2010/main" val="9459999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243AF7DC-D15B-41C0-AE81-23980D1B9FC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1662</TotalTime>
  <Words>1444</Words>
  <Application>Microsoft Office PowerPoint</Application>
  <PresentationFormat>Экран (4:3)</PresentationFormat>
  <Paragraphs>460</Paragraphs>
  <Slides>17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Adobe Garamond Pro Bold</vt:lpstr>
      <vt:lpstr>Arial</vt:lpstr>
      <vt:lpstr>Calibri</vt:lpstr>
      <vt:lpstr>Calibri Light</vt:lpstr>
      <vt:lpstr>Cambria Math</vt:lpstr>
      <vt:lpstr>Times New Roman</vt:lpstr>
      <vt:lpstr>Wingdings</vt:lpstr>
      <vt:lpstr>Ретро</vt:lpstr>
      <vt:lpstr>Формула</vt:lpstr>
      <vt:lpstr>КУТИ. ТРИКУТНИКИ.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Дякую за увагу !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183</cp:revision>
  <dcterms:created xsi:type="dcterms:W3CDTF">2013-04-12T17:22:59Z</dcterms:created>
  <dcterms:modified xsi:type="dcterms:W3CDTF">2021-01-05T09:03:20Z</dcterms:modified>
</cp:coreProperties>
</file>