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78" r:id="rId3"/>
    <p:sldId id="256" r:id="rId4"/>
    <p:sldId id="265" r:id="rId5"/>
    <p:sldId id="266" r:id="rId6"/>
    <p:sldId id="267" r:id="rId7"/>
    <p:sldId id="257" r:id="rId8"/>
    <p:sldId id="269" r:id="rId9"/>
    <p:sldId id="268" r:id="rId10"/>
    <p:sldId id="274" r:id="rId11"/>
    <p:sldId id="259" r:id="rId12"/>
    <p:sldId id="281" r:id="rId13"/>
    <p:sldId id="271" r:id="rId14"/>
    <p:sldId id="272" r:id="rId15"/>
    <p:sldId id="279" r:id="rId16"/>
    <p:sldId id="270" r:id="rId17"/>
    <p:sldId id="26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>
      <p:cViewPr varScale="1">
        <p:scale>
          <a:sx n="90" d="100"/>
          <a:sy n="90" d="100"/>
        </p:scale>
        <p:origin x="123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0Mjx1g0uhk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71800" y="404664"/>
            <a:ext cx="6346191" cy="216024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20000"/>
              </a:lnSpc>
            </a:pPr>
            <a:r>
              <a:rPr lang="uk-UA" sz="4500" i="1" dirty="0">
                <a:solidFill>
                  <a:srgbClr val="7030A0"/>
                </a:solidFill>
              </a:rPr>
              <a:t>Правова ВІДПОВІДАЛЬНІСТЬ</a:t>
            </a:r>
            <a:r>
              <a:rPr lang="uk-UA" sz="4500" dirty="0">
                <a:solidFill>
                  <a:srgbClr val="7030A0"/>
                </a:solidFill>
              </a:rPr>
              <a:t> </a:t>
            </a:r>
            <a:r>
              <a:rPr lang="uk-UA" sz="4500" i="1" dirty="0">
                <a:solidFill>
                  <a:srgbClr val="7030A0"/>
                </a:solidFill>
              </a:rPr>
              <a:t>НЕПОВНОЛІТНІХ.</a:t>
            </a:r>
          </a:p>
          <a:p>
            <a:pPr>
              <a:lnSpc>
                <a:spcPct val="120000"/>
              </a:lnSpc>
            </a:pPr>
            <a:r>
              <a:rPr lang="uk-UA" sz="4500" i="1" dirty="0">
                <a:solidFill>
                  <a:srgbClr val="7030A0"/>
                </a:solidFill>
              </a:rPr>
              <a:t>Правопорушення та відповідальність за них</a:t>
            </a:r>
            <a:endParaRPr lang="ru-RU" sz="4500" i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771800" y="5157192"/>
            <a:ext cx="6372200" cy="17008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uk-UA" sz="3600" i="1" dirty="0"/>
              <a:t>Твоє право не повинно порушувати права іншої людини</a:t>
            </a:r>
            <a:endParaRPr lang="ru-RU" sz="3600" i="1" dirty="0"/>
          </a:p>
        </p:txBody>
      </p:sp>
      <p:pic>
        <p:nvPicPr>
          <p:cNvPr id="1026" name="Picture 2" descr="https://upload.wikimedia.org/wikipedia/commons/1/13/Ukrainian_Criminal_Co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1033">
            <a:off x="391313" y="2832499"/>
            <a:ext cx="2034326" cy="256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391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57" y="260648"/>
            <a:ext cx="9040310" cy="3967336"/>
          </a:xfrm>
        </p:spPr>
        <p:txBody>
          <a:bodyPr>
            <a:normAutofit/>
          </a:bodyPr>
          <a:lstStyle/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Проступок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порушення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правил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поведінки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зухвала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поведінка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Правопорушення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порушення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закону, за яке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передбачено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покарання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дорослих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підлітків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шістнадцятирічного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віку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Злочин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серйозне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порушення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закону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дорослими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людьми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неповнолітніми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досягли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віку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притягнення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кримінальної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відповідальності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9218" name="Picture 2" descr="https://snu.ucoz.ua/pravo/240713/snu24071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7984"/>
            <a:ext cx="2843808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111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5904656" cy="1066428"/>
          </a:xfrm>
        </p:spPr>
        <p:txBody>
          <a:bodyPr>
            <a:noAutofit/>
          </a:bodyPr>
          <a:lstStyle/>
          <a:p>
            <a:r>
              <a:rPr lang="ru-RU" sz="2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Дисциплінарні</a:t>
            </a: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правопорушення</a:t>
            </a: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(проступки) </a:t>
            </a:r>
            <a:b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та </a:t>
            </a:r>
            <a:r>
              <a:rPr lang="ru-RU" sz="2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ВІДПОВІДАЛЬНість</a:t>
            </a: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за них </a:t>
            </a:r>
            <a:b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EEDEB97-68E1-4512-B2FE-AA3FF01F951D}"/>
              </a:ext>
            </a:extLst>
          </p:cNvPr>
          <p:cNvGrpSpPr/>
          <p:nvPr/>
        </p:nvGrpSpPr>
        <p:grpSpPr>
          <a:xfrm>
            <a:off x="62412" y="1916832"/>
            <a:ext cx="9081588" cy="4666828"/>
            <a:chOff x="62412" y="1916832"/>
            <a:chExt cx="9081588" cy="466682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l="9046" t="19484" r="4619" b="20469"/>
            <a:stretch/>
          </p:blipFill>
          <p:spPr>
            <a:xfrm>
              <a:off x="62412" y="1916832"/>
              <a:ext cx="9081588" cy="3551134"/>
            </a:xfrm>
            <a:prstGeom prst="rect">
              <a:avLst/>
            </a:prstGeom>
          </p:spPr>
        </p:pic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0C2CF03D-2407-409B-AC08-D5F2AFAC22D6}"/>
                </a:ext>
              </a:extLst>
            </p:cNvPr>
            <p:cNvSpPr/>
            <p:nvPr/>
          </p:nvSpPr>
          <p:spPr>
            <a:xfrm>
              <a:off x="2267744" y="5314900"/>
              <a:ext cx="5688632" cy="126876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i="0" dirty="0">
                  <a:solidFill>
                    <a:srgbClr val="292B2C"/>
                  </a:solidFill>
                  <a:effectLst/>
                  <a:latin typeface="Roboto"/>
                </a:rPr>
                <a:t>Не </a:t>
              </a:r>
              <a:r>
                <a:rPr lang="ru-RU" sz="3200" b="1" i="0" dirty="0" err="1">
                  <a:solidFill>
                    <a:srgbClr val="292B2C"/>
                  </a:solidFill>
                  <a:effectLst/>
                  <a:latin typeface="Roboto"/>
                </a:rPr>
                <a:t>обмежена</a:t>
              </a:r>
              <a:r>
                <a:rPr lang="ru-RU" sz="3200" b="1" i="0" dirty="0">
                  <a:solidFill>
                    <a:srgbClr val="292B2C"/>
                  </a:solidFill>
                  <a:effectLst/>
                  <a:latin typeface="Roboto"/>
                </a:rPr>
                <a:t> </a:t>
              </a:r>
              <a:r>
                <a:rPr lang="ru-RU" sz="3200" b="1" i="0" dirty="0" err="1">
                  <a:solidFill>
                    <a:srgbClr val="292B2C"/>
                  </a:solidFill>
                  <a:effectLst/>
                  <a:latin typeface="Roboto"/>
                </a:rPr>
                <a:t>віком</a:t>
              </a:r>
              <a:endParaRPr lang="LID4096" sz="3200" b="1" dirty="0"/>
            </a:p>
          </p:txBody>
        </p:sp>
      </p:grpSp>
      <p:pic>
        <p:nvPicPr>
          <p:cNvPr id="7170" name="Picture 2" descr="https://g1.5136.in.ua/media/k2/items/cache/3409e45349ec9f6b3397bfe10e87a1d0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83316"/>
            <a:ext cx="2583656" cy="155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A48E47A-76C2-4120-A9CD-131EDCD30B80}"/>
              </a:ext>
            </a:extLst>
          </p:cNvPr>
          <p:cNvSpPr txBox="1">
            <a:spLocks/>
          </p:cNvSpPr>
          <p:nvPr/>
        </p:nvSpPr>
        <p:spPr>
          <a:xfrm>
            <a:off x="575395" y="241226"/>
            <a:ext cx="6123831" cy="112474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АДМІНІСТРАТИВНІ </a:t>
            </a:r>
            <a:r>
              <a:rPr lang="ru-RU" sz="2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правопорушення</a:t>
            </a:r>
            <a:r>
              <a:rPr lang="ru-RU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та </a:t>
            </a:r>
            <a:r>
              <a:rPr lang="ru-RU" sz="2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ВІДПОВІДАЛЬНість</a:t>
            </a:r>
            <a:r>
              <a:rPr lang="ru-RU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за них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7528AD7-AB0E-4D21-89A1-5E0A09465387}"/>
              </a:ext>
            </a:extLst>
          </p:cNvPr>
          <p:cNvGrpSpPr/>
          <p:nvPr/>
        </p:nvGrpSpPr>
        <p:grpSpPr>
          <a:xfrm>
            <a:off x="31998" y="1319670"/>
            <a:ext cx="9073008" cy="5263990"/>
            <a:chOff x="31998" y="1319670"/>
            <a:chExt cx="9073008" cy="526399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ED93DDE-3EA6-46CA-9DB2-82FDC7AD4B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39" t="18500" r="5172" b="9642"/>
            <a:stretch/>
          </p:blipFill>
          <p:spPr>
            <a:xfrm>
              <a:off x="31998" y="1319670"/>
              <a:ext cx="9073008" cy="4218660"/>
            </a:xfrm>
            <a:prstGeom prst="rect">
              <a:avLst/>
            </a:prstGeom>
          </p:spPr>
        </p:pic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CA581B7A-D214-4B21-BF15-6BDCB0F80B0A}"/>
                </a:ext>
              </a:extLst>
            </p:cNvPr>
            <p:cNvSpPr/>
            <p:nvPr/>
          </p:nvSpPr>
          <p:spPr>
            <a:xfrm>
              <a:off x="2267744" y="5314900"/>
              <a:ext cx="6192688" cy="126876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0" i="0" dirty="0" err="1">
                  <a:solidFill>
                    <a:srgbClr val="292B2C"/>
                  </a:solidFill>
                  <a:effectLst/>
                  <a:latin typeface="Roboto"/>
                </a:rPr>
                <a:t>Настає</a:t>
              </a:r>
              <a:r>
                <a:rPr lang="ru-RU" sz="2400" b="0" i="0" dirty="0">
                  <a:solidFill>
                    <a:srgbClr val="292B2C"/>
                  </a:solidFill>
                  <a:effectLst/>
                  <a:latin typeface="Roboto"/>
                </a:rPr>
                <a:t> з 16 </a:t>
              </a:r>
              <a:r>
                <a:rPr lang="ru-RU" sz="2400" b="0" i="0" dirty="0" err="1">
                  <a:solidFill>
                    <a:srgbClr val="292B2C"/>
                  </a:solidFill>
                  <a:effectLst/>
                  <a:latin typeface="Roboto"/>
                </a:rPr>
                <a:t>років</a:t>
              </a:r>
              <a:r>
                <a:rPr lang="ru-RU" sz="2400" b="0" i="0" dirty="0">
                  <a:solidFill>
                    <a:srgbClr val="292B2C"/>
                  </a:solidFill>
                  <a:effectLst/>
                  <a:latin typeface="Roboto"/>
                </a:rPr>
                <a:t>, коли </a:t>
              </a:r>
              <a:r>
                <a:rPr lang="ru-RU" sz="2400" b="0" i="0" dirty="0" err="1">
                  <a:solidFill>
                    <a:srgbClr val="292B2C"/>
                  </a:solidFill>
                  <a:effectLst/>
                  <a:latin typeface="Roboto"/>
                </a:rPr>
                <a:t>правопорушникам</a:t>
              </a:r>
              <a:r>
                <a:rPr lang="ru-RU" sz="2400" b="0" i="0" dirty="0">
                  <a:solidFill>
                    <a:srgbClr val="292B2C"/>
                  </a:solidFill>
                  <a:effectLst/>
                  <a:latin typeface="Roboto"/>
                </a:rPr>
                <a:t> 14-16 </a:t>
              </a:r>
              <a:r>
                <a:rPr lang="ru-RU" sz="2400" b="0" i="0" dirty="0" err="1">
                  <a:solidFill>
                    <a:srgbClr val="292B2C"/>
                  </a:solidFill>
                  <a:effectLst/>
                  <a:latin typeface="Roboto"/>
                </a:rPr>
                <a:t>років</a:t>
              </a:r>
              <a:r>
                <a:rPr lang="ru-RU" sz="2400" b="0" i="0" dirty="0">
                  <a:solidFill>
                    <a:srgbClr val="292B2C"/>
                  </a:solidFill>
                  <a:effectLst/>
                  <a:latin typeface="Roboto"/>
                </a:rPr>
                <a:t> — </a:t>
              </a:r>
              <a:r>
                <a:rPr lang="ru-RU" sz="2400" b="0" i="0" dirty="0" err="1">
                  <a:solidFill>
                    <a:srgbClr val="292B2C"/>
                  </a:solidFill>
                  <a:effectLst/>
                  <a:latin typeface="Roboto"/>
                </a:rPr>
                <a:t>відповідають</a:t>
              </a:r>
              <a:r>
                <a:rPr lang="ru-RU" sz="2400" b="0" i="0" dirty="0">
                  <a:solidFill>
                    <a:srgbClr val="292B2C"/>
                  </a:solidFill>
                  <a:effectLst/>
                  <a:latin typeface="Roboto"/>
                </a:rPr>
                <a:t> батьки;</a:t>
              </a:r>
              <a:endParaRPr lang="LID4096" sz="2400" b="1" dirty="0"/>
            </a:p>
          </p:txBody>
        </p:sp>
      </p:grpSp>
      <p:pic>
        <p:nvPicPr>
          <p:cNvPr id="5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42923601-3F13-4079-B31E-38B2CCF9F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3052"/>
            <a:ext cx="1619672" cy="235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22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333374"/>
            <a:ext cx="7204075" cy="1150938"/>
          </a:xfrm>
        </p:spPr>
        <p:txBody>
          <a:bodyPr>
            <a:noAutofit/>
          </a:bodyPr>
          <a:lstStyle/>
          <a:p>
            <a:r>
              <a:rPr lang="uk-UA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Цивільно-правові (майнові)</a:t>
            </a:r>
            <a:r>
              <a:rPr lang="ru-RU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правопорушення</a:t>
            </a:r>
            <a:r>
              <a:rPr lang="ru-RU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та </a:t>
            </a:r>
            <a:r>
              <a:rPr lang="ru-RU" sz="2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ВІДПОВІДАЛЬНість</a:t>
            </a:r>
            <a:r>
              <a:rPr lang="ru-RU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за них </a:t>
            </a:r>
            <a:b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749FCB6-4603-475F-B05B-94C74318CBF3}"/>
              </a:ext>
            </a:extLst>
          </p:cNvPr>
          <p:cNvGrpSpPr/>
          <p:nvPr/>
        </p:nvGrpSpPr>
        <p:grpSpPr>
          <a:xfrm>
            <a:off x="218728" y="1623641"/>
            <a:ext cx="8601744" cy="4960019"/>
            <a:chOff x="218728" y="1623641"/>
            <a:chExt cx="8601744" cy="496001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/>
            <a:srcRect l="7939" t="19485" r="5172" b="14563"/>
            <a:stretch/>
          </p:blipFill>
          <p:spPr>
            <a:xfrm>
              <a:off x="218728" y="1623641"/>
              <a:ext cx="8424149" cy="3595019"/>
            </a:xfrm>
            <a:prstGeom prst="rect">
              <a:avLst/>
            </a:prstGeom>
          </p:spPr>
        </p:pic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D530EB64-8E35-42C6-A41B-7DF2E644D9A7}"/>
                </a:ext>
              </a:extLst>
            </p:cNvPr>
            <p:cNvSpPr/>
            <p:nvPr/>
          </p:nvSpPr>
          <p:spPr>
            <a:xfrm>
              <a:off x="1043608" y="4941168"/>
              <a:ext cx="7776864" cy="164249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Настає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 з 15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років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,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якщо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правопорушник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має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власні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кошти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;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якщо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коштів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правопорушник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 не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має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або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 не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досяг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 15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років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, за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вчинення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правопорушення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відповідають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 батьки</a:t>
              </a:r>
              <a:endParaRPr lang="LID4096" sz="2000" b="1" dirty="0"/>
            </a:p>
          </p:txBody>
        </p:sp>
      </p:grp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4625"/>
            <a:ext cx="1905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777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-4093"/>
            <a:ext cx="7204075" cy="1150938"/>
          </a:xfrm>
        </p:spPr>
        <p:txBody>
          <a:bodyPr>
            <a:noAutofit/>
          </a:bodyPr>
          <a:lstStyle/>
          <a:p>
            <a:r>
              <a:rPr lang="uk-UA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Кримінальні </a:t>
            </a:r>
            <a:r>
              <a:rPr lang="ru-RU" sz="2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правопорушення</a:t>
            </a:r>
            <a:r>
              <a:rPr lang="ru-RU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(</a:t>
            </a:r>
            <a:r>
              <a:rPr lang="ru-RU" sz="2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злочини</a:t>
            </a:r>
            <a:r>
              <a:rPr lang="ru-RU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br>
              <a:rPr lang="ru-RU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та </a:t>
            </a:r>
            <a:r>
              <a:rPr lang="ru-RU" sz="2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ВІДПОВІДАЛЬНість</a:t>
            </a:r>
            <a:r>
              <a:rPr lang="ru-RU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за них </a:t>
            </a:r>
            <a:b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32668"/>
            <a:ext cx="14478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36D4AE7-2532-4421-87B8-D62266D0F488}"/>
              </a:ext>
            </a:extLst>
          </p:cNvPr>
          <p:cNvGrpSpPr/>
          <p:nvPr/>
        </p:nvGrpSpPr>
        <p:grpSpPr>
          <a:xfrm>
            <a:off x="107504" y="836713"/>
            <a:ext cx="8928992" cy="5036268"/>
            <a:chOff x="107504" y="836713"/>
            <a:chExt cx="8928992" cy="503626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/>
            <a:srcRect l="17901" t="22438" r="16794" b="9641"/>
            <a:stretch/>
          </p:blipFill>
          <p:spPr>
            <a:xfrm>
              <a:off x="315889" y="836713"/>
              <a:ext cx="7064424" cy="4032448"/>
            </a:xfrm>
            <a:prstGeom prst="rect">
              <a:avLst/>
            </a:prstGeom>
          </p:spPr>
        </p:pic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3114FF54-90EF-41A7-B486-BAB39D46A76C}"/>
                </a:ext>
              </a:extLst>
            </p:cNvPr>
            <p:cNvSpPr/>
            <p:nvPr/>
          </p:nvSpPr>
          <p:spPr>
            <a:xfrm>
              <a:off x="107504" y="4720855"/>
              <a:ext cx="8928992" cy="11521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 err="1">
                  <a:solidFill>
                    <a:srgbClr val="292B2C"/>
                  </a:solidFill>
                  <a:effectLst/>
                  <a:latin typeface="Roboto"/>
                </a:rPr>
                <a:t>Настає</a:t>
              </a:r>
              <a:r>
                <a:rPr lang="ru-RU" sz="2000" b="1" i="0" dirty="0">
                  <a:solidFill>
                    <a:srgbClr val="292B2C"/>
                  </a:solidFill>
                  <a:effectLst/>
                  <a:latin typeface="Roboto"/>
                </a:rPr>
                <a:t> в 16 </a:t>
              </a:r>
              <a:r>
                <a:rPr lang="ru-RU" sz="2000" b="1" i="0" dirty="0" err="1">
                  <a:solidFill>
                    <a:srgbClr val="292B2C"/>
                  </a:solidFill>
                  <a:effectLst/>
                  <a:latin typeface="Roboto"/>
                </a:rPr>
                <a:t>років</a:t>
              </a:r>
              <a:r>
                <a:rPr lang="ru-RU" sz="2000" b="1" i="0" dirty="0">
                  <a:solidFill>
                    <a:srgbClr val="292B2C"/>
                  </a:solidFill>
                  <a:effectLst/>
                  <a:latin typeface="Roboto"/>
                </a:rPr>
                <a:t>, в особливо тяжких </a:t>
              </a:r>
              <a:r>
                <a:rPr lang="ru-RU" sz="2000" b="1" i="0" dirty="0" err="1">
                  <a:solidFill>
                    <a:srgbClr val="292B2C"/>
                  </a:solidFill>
                  <a:effectLst/>
                  <a:latin typeface="Roboto"/>
                </a:rPr>
                <a:t>випадках</a:t>
              </a:r>
              <a:r>
                <a:rPr lang="ru-RU" sz="2000" b="1" i="0" dirty="0">
                  <a:solidFill>
                    <a:srgbClr val="292B2C"/>
                  </a:solidFill>
                  <a:effectLst/>
                  <a:latin typeface="Roboto"/>
                </a:rPr>
                <a:t> — з 14.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Серед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 них: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умисне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вбивство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,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умисне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тяжке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тілесне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ушкодження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,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диверсія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, бандитизм,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терористичний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 акт,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зґвалтування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,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хуліганство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 </a:t>
              </a:r>
              <a:r>
                <a:rPr lang="ru-RU" sz="2000" b="0" i="0" dirty="0" err="1">
                  <a:solidFill>
                    <a:srgbClr val="292B2C"/>
                  </a:solidFill>
                  <a:effectLst/>
                  <a:latin typeface="Roboto"/>
                </a:rPr>
                <a:t>тощо</a:t>
              </a:r>
              <a:r>
                <a:rPr lang="ru-RU" sz="2000" b="0" i="0" dirty="0">
                  <a:solidFill>
                    <a:srgbClr val="292B2C"/>
                  </a:solidFill>
                  <a:effectLst/>
                  <a:latin typeface="Roboto"/>
                </a:rPr>
                <a:t>.</a:t>
              </a:r>
              <a:endParaRPr lang="LID4096" sz="2000" b="1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EEAF68C-CBC3-41D9-94EA-63C21D371B98}"/>
              </a:ext>
            </a:extLst>
          </p:cNvPr>
          <p:cNvSpPr txBox="1"/>
          <p:nvPr/>
        </p:nvSpPr>
        <p:spPr>
          <a:xfrm>
            <a:off x="755576" y="6021287"/>
            <a:ext cx="763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/>
              <a:t>Більшість підлітків, скоюючи правопорушення або злочини, навіть не підозрюють про те, що вони повною мірою відповідають за свої дії.</a:t>
            </a:r>
          </a:p>
        </p:txBody>
      </p:sp>
    </p:spTree>
    <p:extLst>
      <p:ext uri="{BB962C8B-B14F-4D97-AF65-F5344CB8AC3E}">
        <p14:creationId xmlns:p14="http://schemas.microsoft.com/office/powerpoint/2010/main" val="2605677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римінальна відповідальність неповнолітніх | Новин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86161"/>
            <a:ext cx="9144000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Переглянь відео  “</a:t>
            </a:r>
            <a:r>
              <a:rPr lang="ru-RU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Кримінальна</a:t>
            </a:r>
            <a:r>
              <a:rPr lang="ru-RU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відповідальність</a:t>
            </a:r>
            <a:r>
              <a:rPr lang="ru-RU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неповнолітніх</a:t>
            </a:r>
            <a:r>
              <a:rPr lang="ru-RU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uk-UA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https://www.youtube.com/watch?v=50Mjx1g0uhk</a:t>
            </a:r>
            <a:endParaRPr lang="uk-UA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2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579296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>
                <a:solidFill>
                  <a:srgbClr val="7030A0"/>
                </a:solidFill>
              </a:rPr>
              <a:t>Особливості кримінальної відповідальності неповнолітніх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6202" y="4221088"/>
            <a:ext cx="90364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>
                <a:solidFill>
                  <a:srgbClr val="C00000"/>
                </a:solidFill>
              </a:rPr>
              <a:t>Вправа. </a:t>
            </a:r>
            <a:r>
              <a:rPr lang="uk-UA" sz="2600" b="1" dirty="0"/>
              <a:t>Життєвий досвід. </a:t>
            </a:r>
          </a:p>
          <a:p>
            <a:r>
              <a:rPr lang="uk-UA" sz="2600" i="1" dirty="0"/>
              <a:t>Прочитайте інформацію на с. 169,170,171 підручника та ознайомтеся з своїми правами, обов’язками та відповідальністю за власні дії. </a:t>
            </a:r>
            <a:endParaRPr lang="ru-RU" sz="2600" i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559741-29FE-4031-B7A6-9C6F372D9596}"/>
              </a:ext>
            </a:extLst>
          </p:cNvPr>
          <p:cNvSpPr/>
          <p:nvPr/>
        </p:nvSpPr>
        <p:spPr>
          <a:xfrm>
            <a:off x="179512" y="1268760"/>
            <a:ext cx="813690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Неповнолітньою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вважається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дитина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 у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віці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 14-18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років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,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тобто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це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дитина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, яка не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досягла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віку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, з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яким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 закон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пов'язує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її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повну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цивільну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дієздатність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 —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можливість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реалізовувати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 в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повному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обсязі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передбачені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Конституцією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України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 й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іншими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 законами права,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свободи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 та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юридичні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292B2C"/>
                </a:solidFill>
                <a:effectLst/>
                <a:latin typeface="Roboto"/>
              </a:rPr>
              <a:t>обов'язки</a:t>
            </a:r>
            <a:r>
              <a:rPr lang="ru-RU" sz="2400" b="0" i="0" dirty="0">
                <a:solidFill>
                  <a:srgbClr val="292B2C"/>
                </a:solidFill>
                <a:effectLst/>
                <a:latin typeface="Roboto"/>
              </a:rPr>
              <a:t>.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3525235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krapka.org.ua/wp-content/uploads/2013/12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2950656" cy="207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992" y="0"/>
            <a:ext cx="9144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ЗАПАМ’ЯТАЙ</a:t>
            </a:r>
          </a:p>
          <a:p>
            <a:endParaRPr lang="ru-RU" dirty="0"/>
          </a:p>
          <a:p>
            <a:pPr marL="449263" indent="-449263"/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Твоє</a:t>
            </a: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право не повинно </a:t>
            </a:r>
            <a:r>
              <a:rPr lang="ru-RU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порушувати</a:t>
            </a: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право </a:t>
            </a:r>
            <a:r>
              <a:rPr lang="ru-RU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іншої</a:t>
            </a: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  <a:p>
            <a:pPr marL="449263" indent="-449263"/>
            <a:r>
              <a:rPr lang="uk-UA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Немає прав без обов’язків.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/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У </a:t>
            </a:r>
            <a:r>
              <a:rPr lang="ru-RU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життєвих</a:t>
            </a: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ситуаціях</a:t>
            </a: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керуйтеся</a:t>
            </a: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законодавством</a:t>
            </a: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49263" indent="-449263"/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Не </a:t>
            </a:r>
            <a:r>
              <a:rPr lang="ru-RU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робіть</a:t>
            </a: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</a:t>
            </a:r>
            <a:r>
              <a:rPr lang="ru-RU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</a:t>
            </a: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</a:t>
            </a: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робити</a:t>
            </a: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49263" indent="-449263"/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Не </a:t>
            </a:r>
            <a:r>
              <a:rPr lang="ru-RU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беріть</a:t>
            </a: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себе </a:t>
            </a:r>
            <a:r>
              <a:rPr lang="ru-RU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чужу</a:t>
            </a: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провину</a:t>
            </a: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54" name="Picture 6" descr="https://www.legalaid.gov.ua/wp-content/uploads/2019/08/48650_11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70822"/>
            <a:ext cx="3398128" cy="218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75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239000" cy="698336"/>
          </a:xfrm>
        </p:spPr>
        <p:txBody>
          <a:bodyPr/>
          <a:lstStyle/>
          <a:p>
            <a:r>
              <a:rPr lang="uk-UA" dirty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76971"/>
            <a:ext cx="8435280" cy="2755688"/>
          </a:xfrm>
        </p:spPr>
        <p:txBody>
          <a:bodyPr/>
          <a:lstStyle/>
          <a:p>
            <a:r>
              <a:rPr lang="uk-UA" dirty="0"/>
              <a:t>Опрацювати </a:t>
            </a:r>
            <a:r>
              <a:rPr lang="uk-UA"/>
              <a:t>§26, 27.</a:t>
            </a:r>
            <a:endParaRPr lang="uk-UA" dirty="0"/>
          </a:p>
          <a:p>
            <a:r>
              <a:rPr lang="uk-UA" dirty="0"/>
              <a:t>Написати до кожного виду правопорушень по одному прикладу та ймовірні варіанти покарання за нього.</a:t>
            </a:r>
          </a:p>
          <a:p>
            <a:r>
              <a:rPr lang="uk-UA" dirty="0"/>
              <a:t>Дотримуватися правил та Законів та не наражати себе на небезпеку!!! </a:t>
            </a:r>
            <a:endParaRPr lang="ru-RU" dirty="0"/>
          </a:p>
        </p:txBody>
      </p:sp>
      <p:pic>
        <p:nvPicPr>
          <p:cNvPr id="12290" name="Picture 2" descr="https://encrypted-tbn0.gstatic.com/images?q=tbn:ANd9GcQc1poGSbVGQQGPBMjroDZJW37aZbRUaNiGKSdialbkX70ZOkJvgg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9609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77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профілактика правопорушень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429000"/>
            <a:ext cx="1478093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8676456" cy="5229199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uk-UA" sz="3600" dirty="0"/>
              <a:t>Пригадайте випадки, коли ви порушили правила поведінки вдома, у школі або інших громадських місцях.</a:t>
            </a:r>
            <a:endParaRPr lang="ru-RU" sz="3600" dirty="0"/>
          </a:p>
          <a:p>
            <a:pPr lvl="0">
              <a:buNone/>
            </a:pPr>
            <a:r>
              <a:rPr lang="uk-UA" sz="3600" dirty="0"/>
              <a:t>Проаналізуйте:</a:t>
            </a:r>
            <a:endParaRPr lang="ru-RU" sz="3600" dirty="0"/>
          </a:p>
          <a:p>
            <a:pPr lvl="0"/>
            <a:r>
              <a:rPr lang="uk-UA" sz="3600" dirty="0"/>
              <a:t>Що конкретно сталося?</a:t>
            </a:r>
            <a:endParaRPr lang="ru-RU" sz="3600" dirty="0"/>
          </a:p>
          <a:p>
            <a:pPr lvl="0"/>
            <a:r>
              <a:rPr lang="uk-UA" sz="3600" dirty="0"/>
              <a:t>Що ви відчували, порушуючи правила?</a:t>
            </a:r>
            <a:endParaRPr lang="ru-RU" sz="3600" dirty="0"/>
          </a:p>
          <a:p>
            <a:pPr lvl="0"/>
            <a:r>
              <a:rPr lang="uk-UA" sz="3600" dirty="0"/>
              <a:t>Які наслідки мали ці порушення?</a:t>
            </a:r>
            <a:endParaRPr lang="ru-RU" sz="3600" dirty="0"/>
          </a:p>
          <a:p>
            <a:pPr lvl="0"/>
            <a:r>
              <a:rPr lang="uk-UA" sz="3600" dirty="0"/>
              <a:t>Як ви діятимете наступного разу у              подібних ситуаціях?</a:t>
            </a:r>
            <a:endParaRPr lang="ru-RU" sz="3600" dirty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3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71485" y="260649"/>
            <a:ext cx="7572515" cy="1584176"/>
          </a:xfrm>
        </p:spPr>
        <p:txBody>
          <a:bodyPr>
            <a:noAutofit/>
          </a:bodyPr>
          <a:lstStyle/>
          <a:p>
            <a:pPr algn="ctr"/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чи задумувались Ви, що більшість життя людини  підпорядковується  певним правилам? 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Знак вопроса клипарт — Услуги юристов Моск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1" y="92435"/>
            <a:ext cx="1557828" cy="155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480" y="2025908"/>
            <a:ext cx="911751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Вправа.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Аругментуй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кожен аспект життя людини навести  приклад правил, яким він підпорядковується.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Ранкова гігієна –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станадарти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якості води;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 вулиці – Правила дорожнього руху;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Проїзд в громадському транспорті - …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Привітання з вчителем - ….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якісного продукту в магазині – …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Перерва між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уроками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….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за комп’ютером – ….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249" y="188640"/>
            <a:ext cx="7239000" cy="5543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7030A0"/>
                </a:solidFill>
              </a:rPr>
              <a:t>Правила та закони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249" y="908720"/>
            <a:ext cx="8686800" cy="3168352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норми суспільного життя, що визначають дії людей, організацій, колективів у певних життєвих ситуаціях.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 правила можуть бути офіційними – Правила поведінки у громадських місцях; Правила проїзду у транспорті, правила етикету тощо.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ж бути «неписаними» - правила ввічливого спілкування, правила в родині, компанії.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0926" y="4365104"/>
            <a:ext cx="8973074" cy="18362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нормативно-правові документи, які регулюють найважливіші питання суспільного устрою держави та її громадян.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Приймаються на офіційному найвищому рівні держави.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 найвищу юридичну силу. Всі решта державних документів підпорядковуються Законам України.</a:t>
            </a:r>
          </a:p>
        </p:txBody>
      </p:sp>
    </p:spTree>
    <p:extLst>
      <p:ext uri="{BB962C8B-B14F-4D97-AF65-F5344CB8AC3E}">
        <p14:creationId xmlns:p14="http://schemas.microsoft.com/office/powerpoint/2010/main" val="74938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376" y="188640"/>
            <a:ext cx="8507288" cy="588680"/>
          </a:xfrm>
        </p:spPr>
        <p:txBody>
          <a:bodyPr>
            <a:normAutofit/>
          </a:bodyPr>
          <a:lstStyle/>
          <a:p>
            <a:r>
              <a:rPr lang="uk-UA" dirty="0"/>
              <a:t>Правоохоронні органи України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8686800" cy="4846320"/>
          </a:xfrm>
        </p:spPr>
        <p:txBody>
          <a:bodyPr/>
          <a:lstStyle/>
          <a:p>
            <a:r>
              <a:rPr lang="uk-UA" dirty="0"/>
              <a:t>За дотриманням Правил та Законів слідкують правоохоронні органи України. До них належать:</a:t>
            </a:r>
          </a:p>
          <a:p>
            <a:r>
              <a:rPr lang="uk-UA" dirty="0"/>
              <a:t>Поліція			Суд</a:t>
            </a:r>
          </a:p>
          <a:p>
            <a:r>
              <a:rPr lang="uk-UA" dirty="0"/>
              <a:t>Адвокатура		Прокуратура</a:t>
            </a:r>
          </a:p>
          <a:p>
            <a:pPr marL="449263" indent="-449263">
              <a:buNone/>
            </a:pPr>
            <a:r>
              <a:rPr lang="uk-UA" b="1" dirty="0">
                <a:solidFill>
                  <a:srgbClr val="C00000"/>
                </a:solidFill>
              </a:rPr>
              <a:t>!!! </a:t>
            </a:r>
            <a:r>
              <a:rPr lang="uk-UA" i="1" dirty="0"/>
              <a:t>Уважно прочитайте їхні види та функції, </a:t>
            </a:r>
            <a:br>
              <a:rPr lang="uk-UA" i="1" dirty="0"/>
            </a:br>
            <a:r>
              <a:rPr lang="uk-UA" i="1" dirty="0"/>
              <a:t>які вони виконують.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901" t="47046" r="16240" b="22438"/>
          <a:stretch/>
        </p:blipFill>
        <p:spPr>
          <a:xfrm>
            <a:off x="106293" y="4555547"/>
            <a:ext cx="884537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0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435" t="16532" r="21221" b="9641"/>
          <a:stretch/>
        </p:blipFill>
        <p:spPr>
          <a:xfrm>
            <a:off x="59498" y="188639"/>
            <a:ext cx="8976997" cy="673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17164"/>
            <a:ext cx="8820472" cy="1231716"/>
          </a:xfrm>
        </p:spPr>
        <p:txBody>
          <a:bodyPr>
            <a:normAutofit/>
          </a:bodyPr>
          <a:lstStyle/>
          <a:p>
            <a:r>
              <a:rPr lang="uk-UA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ПРАВОПОРУШЕННЯ – ЦЕ ДІЇ, ЯКІ ПОРУШУЮТЬ ПРАВА, ГАРАНТОВАНІ Конституцією держави</a:t>
            </a:r>
            <a:br>
              <a:rPr lang="uk-UA" sz="1800" dirty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064" y="2448782"/>
            <a:ext cx="7056784" cy="1157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таких випадках для людини настає правова відповідальність.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03379"/>
            <a:ext cx="176368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58246"/>
            <a:ext cx="89644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людина порушила встановлені Закони чи Правила, завдала шкоди громадянам чи державі, вона вчинила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3851442"/>
            <a:ext cx="8959502" cy="2849596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Відповідальність  – </a:t>
            </a:r>
            <a:r>
              <a:rPr lang="uk-UA" sz="2200" dirty="0">
                <a:solidFill>
                  <a:srgbClr val="7030A0"/>
                </a:solidFill>
              </a:rPr>
              <a:t>це </a:t>
            </a:r>
            <a:r>
              <a:rPr lang="ru-RU" sz="2200" dirty="0" err="1">
                <a:solidFill>
                  <a:srgbClr val="7030A0"/>
                </a:solidFill>
              </a:rPr>
              <a:t>визначені</a:t>
            </a:r>
            <a:r>
              <a:rPr lang="ru-RU" sz="2200" dirty="0">
                <a:solidFill>
                  <a:srgbClr val="7030A0"/>
                </a:solidFill>
              </a:rPr>
              <a:t> законом </a:t>
            </a:r>
            <a:r>
              <a:rPr lang="ru-RU" sz="2200" dirty="0" err="1">
                <a:solidFill>
                  <a:srgbClr val="7030A0"/>
                </a:solidFill>
              </a:rPr>
              <a:t>дії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br>
              <a:rPr lang="ru-RU" sz="2200" dirty="0">
                <a:solidFill>
                  <a:srgbClr val="7030A0"/>
                </a:solidFill>
              </a:rPr>
            </a:br>
            <a:r>
              <a:rPr lang="ru-RU" sz="2200" dirty="0" err="1">
                <a:solidFill>
                  <a:srgbClr val="7030A0"/>
                </a:solidFill>
              </a:rPr>
              <a:t>щодо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порушників</a:t>
            </a:r>
            <a:r>
              <a:rPr lang="ru-RU" sz="2200" dirty="0">
                <a:solidFill>
                  <a:srgbClr val="7030A0"/>
                </a:solidFill>
              </a:rPr>
              <a:t> закону, </a:t>
            </a:r>
            <a:r>
              <a:rPr lang="ru-RU" sz="2200" dirty="0" err="1">
                <a:solidFill>
                  <a:srgbClr val="7030A0"/>
                </a:solidFill>
              </a:rPr>
              <a:t>які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встановлюються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br>
              <a:rPr lang="ru-RU" sz="2200" dirty="0">
                <a:solidFill>
                  <a:srgbClr val="7030A0"/>
                </a:solidFill>
              </a:rPr>
            </a:br>
            <a:r>
              <a:rPr lang="ru-RU" sz="2200" dirty="0" err="1">
                <a:solidFill>
                  <a:srgbClr val="7030A0"/>
                </a:solidFill>
              </a:rPr>
              <a:t>відповідно</a:t>
            </a:r>
            <a:r>
              <a:rPr lang="ru-RU" sz="2200" dirty="0">
                <a:solidFill>
                  <a:srgbClr val="7030A0"/>
                </a:solidFill>
              </a:rPr>
              <a:t> до </a:t>
            </a:r>
            <a:r>
              <a:rPr lang="ru-RU" sz="2200" dirty="0" err="1">
                <a:solidFill>
                  <a:srgbClr val="7030A0"/>
                </a:solidFill>
              </a:rPr>
              <a:t>видів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правопорушень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br>
              <a:rPr lang="ru-RU" sz="2200" dirty="0">
                <a:solidFill>
                  <a:srgbClr val="7030A0"/>
                </a:solidFill>
              </a:rPr>
            </a:br>
            <a:r>
              <a:rPr lang="ru-RU" sz="2200" dirty="0">
                <a:solidFill>
                  <a:srgbClr val="7030A0"/>
                </a:solidFill>
              </a:rPr>
              <a:t>Та </a:t>
            </a:r>
            <a:r>
              <a:rPr lang="uk-UA" sz="2200" i="1" dirty="0">
                <a:solidFill>
                  <a:srgbClr val="7030A0"/>
                </a:solidFill>
              </a:rPr>
              <a:t>застосовують до порушників з метою </a:t>
            </a:r>
            <a:br>
              <a:rPr lang="uk-UA" sz="2200" i="1" dirty="0">
                <a:solidFill>
                  <a:srgbClr val="7030A0"/>
                </a:solidFill>
              </a:rPr>
            </a:br>
            <a:r>
              <a:rPr lang="uk-UA" sz="2200" i="1" dirty="0">
                <a:solidFill>
                  <a:srgbClr val="7030A0"/>
                </a:solidFill>
              </a:rPr>
              <a:t>покарання та запобігання повторного скоєння.</a:t>
            </a:r>
            <a:br>
              <a:rPr lang="uk-UA" sz="2200" dirty="0">
                <a:solidFill>
                  <a:srgbClr val="7030A0"/>
                </a:solidFill>
              </a:rPr>
            </a:br>
            <a:endParaRPr lang="ru-RU" sz="2200" dirty="0">
              <a:solidFill>
                <a:srgbClr val="7030A0"/>
              </a:solidFill>
            </a:endParaRPr>
          </a:p>
          <a:p>
            <a:r>
              <a:rPr lang="ru-RU" sz="2200" b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</a:t>
            </a:r>
            <a:r>
              <a:rPr lang="ru-RU" sz="2200" b="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200" b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b="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200" b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200" b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200" b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en-US" sz="2200" b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200" b="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язково</a:t>
            </a:r>
            <a:r>
              <a:rPr lang="ru-RU" sz="2200" b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200" b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b="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200" b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200" b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b="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lang="ru-RU" sz="2200" b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.slidesharecdn.com/random-151014164245-lva1-app6891/95/-2-638.jpg?cb=14448418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7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25344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такі види правопорушень:</a:t>
            </a:r>
          </a:p>
          <a:p>
            <a:pPr marL="176213" indent="-176213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дисциплінарні проступки (пропуск занять без поважної причини);</a:t>
            </a:r>
          </a:p>
          <a:p>
            <a:pPr marL="176213" indent="-176213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цивільно-правові або майнові правопорушення (пошкодження чужого майна);</a:t>
            </a:r>
          </a:p>
          <a:p>
            <a:pPr marL="176213" indent="-176213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адміністративні правопорушення (порушення Правил дорожнього руху);</a:t>
            </a:r>
          </a:p>
          <a:p>
            <a:pPr marL="176213" indent="-176213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кримінальні правопорушення (крадіжки, нанесення тілесних ушкоджень). Їх ще називають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злочинами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20536"/>
            <a:ext cx="2448272" cy="251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213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898</TotalTime>
  <Words>777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Roboto</vt:lpstr>
      <vt:lpstr>Times New Roman</vt:lpstr>
      <vt:lpstr>Trebuchet MS</vt:lpstr>
      <vt:lpstr>Wingdings</vt:lpstr>
      <vt:lpstr>Wingdings 2</vt:lpstr>
      <vt:lpstr>Изящная</vt:lpstr>
      <vt:lpstr>Презентация PowerPoint</vt:lpstr>
      <vt:lpstr>Презентация PowerPoint</vt:lpstr>
      <vt:lpstr>Презентация PowerPoint</vt:lpstr>
      <vt:lpstr>Правила та закони</vt:lpstr>
      <vt:lpstr>Правоохоронні органи України</vt:lpstr>
      <vt:lpstr>Презентация PowerPoint</vt:lpstr>
      <vt:lpstr>ПРАВОПОРУШЕННЯ – ЦЕ ДІЇ, ЯКІ ПОРУШУЮТЬ ПРАВА, ГАРАНТОВАНІ Конституцією держави </vt:lpstr>
      <vt:lpstr>Презентация PowerPoint</vt:lpstr>
      <vt:lpstr>Презентация PowerPoint</vt:lpstr>
      <vt:lpstr>Презентация PowerPoint</vt:lpstr>
      <vt:lpstr>Дисциплінарні правопорушення (проступки)  та ВІДПОВІДАЛЬНість за них  </vt:lpstr>
      <vt:lpstr>Презентация PowerPoint</vt:lpstr>
      <vt:lpstr>Цивільно-правові (майнові) правопорушення  та ВІДПОВІДАЛЬНість за них  </vt:lpstr>
      <vt:lpstr>Кримінальні правопорушення  (злочини) та ВІДПОВІДАЛЬНість за них  </vt:lpstr>
      <vt:lpstr>Презентация PowerPoint</vt:lpstr>
      <vt:lpstr>Особливості кримінальної відповідальності неповнолітніх</vt:lpstr>
      <vt:lpstr>Презентация PowerPoint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ВІДПОВІДАЛЬНІСТЬ НЕПОВНОЛІТНІХ</dc:title>
  <dc:creator>SergeevSA</dc:creator>
  <cp:lastModifiedBy>Віктор</cp:lastModifiedBy>
  <cp:revision>59</cp:revision>
  <dcterms:created xsi:type="dcterms:W3CDTF">2018-03-11T15:02:53Z</dcterms:created>
  <dcterms:modified xsi:type="dcterms:W3CDTF">2022-05-10T06:53:12Z</dcterms:modified>
</cp:coreProperties>
</file>