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57" r:id="rId11"/>
    <p:sldId id="270" r:id="rId12"/>
    <p:sldId id="267" r:id="rId13"/>
    <p:sldId id="278" r:id="rId14"/>
    <p:sldId id="271" r:id="rId15"/>
    <p:sldId id="274" r:id="rId16"/>
    <p:sldId id="269" r:id="rId17"/>
    <p:sldId id="272" r:id="rId18"/>
    <p:sldId id="275" r:id="rId19"/>
    <p:sldId id="276" r:id="rId20"/>
  </p:sldIdLst>
  <p:sldSz cx="6858000" cy="9144000" type="screen4x3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1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lProcess3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b="1" i="1" dirty="0" smtClean="0"/>
            <a:t>рядки</a:t>
          </a:r>
          <a:endParaRPr lang="uk-UA" sz="2000" b="1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b="0" i="1"/>
        </a:p>
      </dgm:t>
    </dgm:pt>
    <dgm:pt modelId="{1B81C372-925C-46FC-96B1-2F1AAF945560}">
      <dgm:prSet phldrT="[Текст]" custT="1"/>
      <dgm:spPr/>
      <dgm:t>
        <a:bodyPr/>
        <a:lstStyle/>
        <a:p>
          <a:r>
            <a:rPr lang="uk-UA" sz="2000" b="1" i="1" dirty="0" smtClean="0"/>
            <a:t>стовпці</a:t>
          </a:r>
          <a:endParaRPr lang="uk-UA" sz="2000" b="1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b="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b="1" i="1" dirty="0" smtClean="0"/>
            <a:t>клітинки</a:t>
          </a:r>
          <a:endParaRPr lang="uk-UA" sz="2000" b="1" i="1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b="0" i="1"/>
        </a:p>
      </dgm:t>
    </dgm:pt>
    <dgm:pt modelId="{3C1E59A2-D7DD-448E-8733-3F8A2DE3B306}" type="pres">
      <dgm:prSet presAssocID="{BD77BD33-EC30-46AC-BD24-401E734F81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9136FEF-A8BC-4AC6-BB88-7030633D91AD}" type="pres">
      <dgm:prSet presAssocID="{D44B0D79-7F04-44B9-9C7C-CD28C17613D0}" presName="horFlow" presStyleCnt="0"/>
      <dgm:spPr/>
    </dgm:pt>
    <dgm:pt modelId="{86E210CC-8D22-4633-820F-1127032143F1}" type="pres">
      <dgm:prSet presAssocID="{D44B0D79-7F04-44B9-9C7C-CD28C17613D0}" presName="bigChev" presStyleLbl="node1" presStyleIdx="0" presStyleCnt="3" custFlipHor="1" custScaleX="105185" custScaleY="101559" custLinFactNeighborX="2022" custLinFactNeighborY="-135"/>
      <dgm:spPr/>
      <dgm:t>
        <a:bodyPr/>
        <a:lstStyle/>
        <a:p>
          <a:endParaRPr lang="uk-UA"/>
        </a:p>
      </dgm:t>
    </dgm:pt>
    <dgm:pt modelId="{2F396BB0-E32C-4F4C-A95D-3F1F33B3E919}" type="pres">
      <dgm:prSet presAssocID="{D44B0D79-7F04-44B9-9C7C-CD28C17613D0}" presName="vSp" presStyleCnt="0"/>
      <dgm:spPr/>
    </dgm:pt>
    <dgm:pt modelId="{BEAD75FC-D8FB-4DAE-A9BA-1DD2A5AC78D6}" type="pres">
      <dgm:prSet presAssocID="{1B81C372-925C-46FC-96B1-2F1AAF945560}" presName="horFlow" presStyleCnt="0"/>
      <dgm:spPr/>
    </dgm:pt>
    <dgm:pt modelId="{CCC14851-A084-4E7A-A6C1-9925F05F0D2B}" type="pres">
      <dgm:prSet presAssocID="{1B81C372-925C-46FC-96B1-2F1AAF945560}" presName="bigChev" presStyleLbl="node1" presStyleIdx="1" presStyleCnt="3" custFlipHor="1" custScaleX="118082" custScaleY="101010"/>
      <dgm:spPr/>
      <dgm:t>
        <a:bodyPr/>
        <a:lstStyle/>
        <a:p>
          <a:endParaRPr lang="uk-UA"/>
        </a:p>
      </dgm:t>
    </dgm:pt>
    <dgm:pt modelId="{56264E3B-D8B3-45B8-8168-0898E57FEB72}" type="pres">
      <dgm:prSet presAssocID="{1B81C372-925C-46FC-96B1-2F1AAF945560}" presName="vSp" presStyleCnt="0"/>
      <dgm:spPr/>
    </dgm:pt>
    <dgm:pt modelId="{735D96AA-FFEC-4254-9450-D97E71D30DC8}" type="pres">
      <dgm:prSet presAssocID="{FFF60420-B008-4E57-9B7A-8B5C4B8F1F0F}" presName="horFlow" presStyleCnt="0"/>
      <dgm:spPr/>
    </dgm:pt>
    <dgm:pt modelId="{D673985A-9ACE-49CA-A1C0-472C18713327}" type="pres">
      <dgm:prSet presAssocID="{FFF60420-B008-4E57-9B7A-8B5C4B8F1F0F}" presName="bigChev" presStyleLbl="node1" presStyleIdx="2" presStyleCnt="3" custFlipHor="1" custScaleX="116713" custScaleY="103338"/>
      <dgm:spPr/>
      <dgm:t>
        <a:bodyPr/>
        <a:lstStyle/>
        <a:p>
          <a:endParaRPr lang="uk-UA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FCD18DEF-FBBD-4B8A-B01C-1F687F9BF27E}" type="presOf" srcId="{D44B0D79-7F04-44B9-9C7C-CD28C17613D0}" destId="{86E210CC-8D22-4633-820F-1127032143F1}" srcOrd="0" destOrd="0" presId="urn:microsoft.com/office/officeart/2005/8/layout/lProcess3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2E92799-43D5-48F4-9DA1-CBBE30DE4EED}" type="presOf" srcId="{1B81C372-925C-46FC-96B1-2F1AAF945560}" destId="{CCC14851-A084-4E7A-A6C1-9925F05F0D2B}" srcOrd="0" destOrd="0" presId="urn:microsoft.com/office/officeart/2005/8/layout/lProcess3"/>
    <dgm:cxn modelId="{61062039-9721-42F8-B799-43F40A1905FF}" type="presOf" srcId="{BD77BD33-EC30-46AC-BD24-401E734F8176}" destId="{3C1E59A2-D7DD-448E-8733-3F8A2DE3B306}" srcOrd="0" destOrd="0" presId="urn:microsoft.com/office/officeart/2005/8/layout/lProcess3"/>
    <dgm:cxn modelId="{639D40B7-B78E-4CB4-9E32-1D6B10340CE1}" type="presOf" srcId="{FFF60420-B008-4E57-9B7A-8B5C4B8F1F0F}" destId="{D673985A-9ACE-49CA-A1C0-472C18713327}" srcOrd="0" destOrd="0" presId="urn:microsoft.com/office/officeart/2005/8/layout/lProcess3"/>
    <dgm:cxn modelId="{90591617-EAC8-4B0F-B6C4-6B14F3A49B0A}" type="presParOf" srcId="{3C1E59A2-D7DD-448E-8733-3F8A2DE3B306}" destId="{69136FEF-A8BC-4AC6-BB88-7030633D91AD}" srcOrd="0" destOrd="0" presId="urn:microsoft.com/office/officeart/2005/8/layout/lProcess3"/>
    <dgm:cxn modelId="{54FD12A6-747F-4C74-8367-91C169979875}" type="presParOf" srcId="{69136FEF-A8BC-4AC6-BB88-7030633D91AD}" destId="{86E210CC-8D22-4633-820F-1127032143F1}" srcOrd="0" destOrd="0" presId="urn:microsoft.com/office/officeart/2005/8/layout/lProcess3"/>
    <dgm:cxn modelId="{84E21A81-FA29-4E44-B326-037BCC846FB4}" type="presParOf" srcId="{3C1E59A2-D7DD-448E-8733-3F8A2DE3B306}" destId="{2F396BB0-E32C-4F4C-A95D-3F1F33B3E919}" srcOrd="1" destOrd="0" presId="urn:microsoft.com/office/officeart/2005/8/layout/lProcess3"/>
    <dgm:cxn modelId="{DCF133E7-3914-4AE8-BCEC-40A13D390130}" type="presParOf" srcId="{3C1E59A2-D7DD-448E-8733-3F8A2DE3B306}" destId="{BEAD75FC-D8FB-4DAE-A9BA-1DD2A5AC78D6}" srcOrd="2" destOrd="0" presId="urn:microsoft.com/office/officeart/2005/8/layout/lProcess3"/>
    <dgm:cxn modelId="{A4E9E886-248F-4D22-8A8D-E85AB606BCB2}" type="presParOf" srcId="{BEAD75FC-D8FB-4DAE-A9BA-1DD2A5AC78D6}" destId="{CCC14851-A084-4E7A-A6C1-9925F05F0D2B}" srcOrd="0" destOrd="0" presId="urn:microsoft.com/office/officeart/2005/8/layout/lProcess3"/>
    <dgm:cxn modelId="{33ECA6EE-974B-4BED-9E26-88F8BDF8AAE6}" type="presParOf" srcId="{3C1E59A2-D7DD-448E-8733-3F8A2DE3B306}" destId="{56264E3B-D8B3-45B8-8168-0898E57FEB72}" srcOrd="3" destOrd="0" presId="urn:microsoft.com/office/officeart/2005/8/layout/lProcess3"/>
    <dgm:cxn modelId="{3912CF4B-3665-47B7-9970-B9E6FD95506D}" type="presParOf" srcId="{3C1E59A2-D7DD-448E-8733-3F8A2DE3B306}" destId="{735D96AA-FFEC-4254-9450-D97E71D30DC8}" srcOrd="4" destOrd="0" presId="urn:microsoft.com/office/officeart/2005/8/layout/lProcess3"/>
    <dgm:cxn modelId="{2646BDDC-BB0E-4A2A-81C7-5CC07EDEDF17}" type="presParOf" srcId="{735D96AA-FFEC-4254-9450-D97E71D30DC8}" destId="{D673985A-9ACE-49CA-A1C0-472C1871332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b="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b="0" i="1"/>
        </a:p>
      </dgm:t>
    </dgm:pt>
    <dgm:pt modelId="{1B81C372-925C-46FC-96B1-2F1AAF945560}">
      <dgm:prSet phldrT="[Текст]" custT="1"/>
      <dgm:spPr/>
      <dgm:t>
        <a:bodyPr/>
        <a:lstStyle/>
        <a:p>
          <a:r>
            <a:rPr lang="uk-UA" sz="2400" b="0" i="1" dirty="0"/>
            <a:t>числа,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b="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b="0" i="1" dirty="0" smtClean="0"/>
            <a:t>графічні об’єкти тощо.</a:t>
          </a:r>
          <a:endParaRPr lang="uk-UA" sz="2400" b="0" i="1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b="0" i="1"/>
        </a:p>
      </dgm:t>
    </dgm:pt>
    <dgm:pt modelId="{0ADDBD66-C200-4479-B479-A81C6C279DCD}" type="pres">
      <dgm:prSet presAssocID="{BD77BD33-EC30-46AC-BD24-401E734F8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201E604-B3B1-4895-9DAD-48BBF1F5D156}" type="pres">
      <dgm:prSet presAssocID="{D44B0D79-7F04-44B9-9C7C-CD28C17613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90016C-63AD-4894-B15A-9A1092E6725E}" type="pres">
      <dgm:prSet presAssocID="{CB2F3BEF-FA31-40CA-87C5-7058F5D23E9E}" presName="parTxOnlySpace" presStyleCnt="0"/>
      <dgm:spPr/>
      <dgm:t>
        <a:bodyPr/>
        <a:lstStyle/>
        <a:p>
          <a:endParaRPr lang="uk-UA"/>
        </a:p>
      </dgm:t>
    </dgm:pt>
    <dgm:pt modelId="{B185FD34-8871-4763-92E8-748B9DE7324D}" type="pres">
      <dgm:prSet presAssocID="{1B81C372-925C-46FC-96B1-2F1AAF94556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116931-2F6B-4B5D-A9D7-9A2CE79D371D}" type="pres">
      <dgm:prSet presAssocID="{EAA467BD-7E67-4E63-841E-1141B6CA2872}" presName="parTxOnlySpace" presStyleCnt="0"/>
      <dgm:spPr/>
      <dgm:t>
        <a:bodyPr/>
        <a:lstStyle/>
        <a:p>
          <a:endParaRPr lang="uk-UA"/>
        </a:p>
      </dgm:t>
    </dgm:pt>
    <dgm:pt modelId="{F83244D9-5A1A-4BD2-BFF7-CE23DE21CE13}" type="pres">
      <dgm:prSet presAssocID="{FFF60420-B008-4E57-9B7A-8B5C4B8F1F0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D3E3355-18D4-4741-AFBA-101CA6EFB3B9}" type="presOf" srcId="{1B81C372-925C-46FC-96B1-2F1AAF945560}" destId="{B185FD34-8871-4763-92E8-748B9DE7324D}" srcOrd="0" destOrd="0" presId="urn:microsoft.com/office/officeart/2005/8/layout/chevron1"/>
    <dgm:cxn modelId="{1A9C4621-DDDD-49DF-822D-06B4A37134A2}" type="presOf" srcId="{BD77BD33-EC30-46AC-BD24-401E734F8176}" destId="{0ADDBD66-C200-4479-B479-A81C6C279DCD}" srcOrd="0" destOrd="0" presId="urn:microsoft.com/office/officeart/2005/8/layout/chevron1"/>
    <dgm:cxn modelId="{337EFFF9-E03B-4E78-9922-F30141DE2935}" type="presOf" srcId="{D44B0D79-7F04-44B9-9C7C-CD28C17613D0}" destId="{B201E604-B3B1-4895-9DAD-48BBF1F5D156}" srcOrd="0" destOrd="0" presId="urn:microsoft.com/office/officeart/2005/8/layout/chevron1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BF45F2C8-9857-41F7-97B7-9403C259B557}" type="presOf" srcId="{FFF60420-B008-4E57-9B7A-8B5C4B8F1F0F}" destId="{F83244D9-5A1A-4BD2-BFF7-CE23DE21CE13}" srcOrd="0" destOrd="0" presId="urn:microsoft.com/office/officeart/2005/8/layout/chevron1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61E6EB4-027A-4F2A-B9E9-7B1C3449D889}" type="presParOf" srcId="{0ADDBD66-C200-4479-B479-A81C6C279DCD}" destId="{B201E604-B3B1-4895-9DAD-48BBF1F5D156}" srcOrd="0" destOrd="0" presId="urn:microsoft.com/office/officeart/2005/8/layout/chevron1"/>
    <dgm:cxn modelId="{929ABAA2-7939-472F-A639-05BA3BD0D4F4}" type="presParOf" srcId="{0ADDBD66-C200-4479-B479-A81C6C279DCD}" destId="{8590016C-63AD-4894-B15A-9A1092E6725E}" srcOrd="1" destOrd="0" presId="urn:microsoft.com/office/officeart/2005/8/layout/chevron1"/>
    <dgm:cxn modelId="{547CCEE6-E96B-466A-A154-164543D9E2B5}" type="presParOf" srcId="{0ADDBD66-C200-4479-B479-A81C6C279DCD}" destId="{B185FD34-8871-4763-92E8-748B9DE7324D}" srcOrd="2" destOrd="0" presId="urn:microsoft.com/office/officeart/2005/8/layout/chevron1"/>
    <dgm:cxn modelId="{667587FC-935E-4F24-9786-8D8AE51068E6}" type="presParOf" srcId="{0ADDBD66-C200-4479-B479-A81C6C279DCD}" destId="{A2116931-2F6B-4B5D-A9D7-9A2CE79D371D}" srcOrd="3" destOrd="0" presId="urn:microsoft.com/office/officeart/2005/8/layout/chevron1"/>
    <dgm:cxn modelId="{72C5F545-3C93-4330-BD4E-2814A3FCECC8}" type="presParOf" srcId="{0ADDBD66-C200-4479-B479-A81C6C279DCD}" destId="{F83244D9-5A1A-4BD2-BFF7-CE23DE21CE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BC720-A72B-4190-8CDC-7B176D33E8D9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964E8DD-BAFD-4105-9F24-D14D8066DE68}">
      <dgm:prSet phldrT="[Текст]"/>
      <dgm:spPr/>
      <dgm:t>
        <a:bodyPr/>
        <a:lstStyle/>
        <a:p>
          <a:r>
            <a:rPr lang="uk-UA" b="1" dirty="0" smtClean="0"/>
            <a:t>Елементи в таблиці (рядки, стовпці, клітинки)</a:t>
          </a:r>
          <a:endParaRPr lang="uk-UA" b="1" dirty="0"/>
        </a:p>
      </dgm:t>
    </dgm:pt>
    <dgm:pt modelId="{4CEDAAAB-48D2-4C69-B9D6-D943F144B9E6}" type="parTrans" cxnId="{34FA12C5-8EE3-4772-ACDD-F78F3CEA1425}">
      <dgm:prSet/>
      <dgm:spPr/>
      <dgm:t>
        <a:bodyPr/>
        <a:lstStyle/>
        <a:p>
          <a:endParaRPr lang="uk-UA"/>
        </a:p>
      </dgm:t>
    </dgm:pt>
    <dgm:pt modelId="{E5AC36AC-4DA3-4496-8EC5-9325981AF1B8}" type="sibTrans" cxnId="{34FA12C5-8EE3-4772-ACDD-F78F3CEA1425}">
      <dgm:prSet/>
      <dgm:spPr/>
      <dgm:t>
        <a:bodyPr/>
        <a:lstStyle/>
        <a:p>
          <a:endParaRPr lang="uk-UA"/>
        </a:p>
      </dgm:t>
    </dgm:pt>
    <dgm:pt modelId="{AD5206D4-D09E-4E00-B025-B88E6E33D911}">
      <dgm:prSet phldrT="[Текст]"/>
      <dgm:spPr/>
      <dgm:t>
        <a:bodyPr/>
        <a:lstStyle/>
        <a:p>
          <a:r>
            <a:rPr lang="uk-UA" dirty="0" smtClean="0"/>
            <a:t>редагувати</a:t>
          </a:r>
          <a:endParaRPr lang="uk-UA" dirty="0"/>
        </a:p>
      </dgm:t>
    </dgm:pt>
    <dgm:pt modelId="{3FF440E7-D83F-40C7-80B5-64DD00E6888C}" type="parTrans" cxnId="{8A710719-49C8-4790-A8FE-3C00214E0355}">
      <dgm:prSet/>
      <dgm:spPr/>
      <dgm:t>
        <a:bodyPr/>
        <a:lstStyle/>
        <a:p>
          <a:endParaRPr lang="uk-UA"/>
        </a:p>
      </dgm:t>
    </dgm:pt>
    <dgm:pt modelId="{7AB6E497-828A-4F2C-9D31-D2485C3D2657}" type="sibTrans" cxnId="{8A710719-49C8-4790-A8FE-3C00214E0355}">
      <dgm:prSet/>
      <dgm:spPr/>
      <dgm:t>
        <a:bodyPr/>
        <a:lstStyle/>
        <a:p>
          <a:endParaRPr lang="uk-UA"/>
        </a:p>
      </dgm:t>
    </dgm:pt>
    <dgm:pt modelId="{4428DDFA-FD5E-471A-883B-F08B2E10C7C3}">
      <dgm:prSet phldrT="[Текст]"/>
      <dgm:spPr/>
      <dgm:t>
        <a:bodyPr/>
        <a:lstStyle/>
        <a:p>
          <a:r>
            <a:rPr lang="uk-UA" dirty="0" smtClean="0"/>
            <a:t>форматувати</a:t>
          </a:r>
          <a:endParaRPr lang="uk-UA" dirty="0"/>
        </a:p>
      </dgm:t>
    </dgm:pt>
    <dgm:pt modelId="{2AA4A444-D212-44E0-9ACC-EF0CE71C7377}" type="parTrans" cxnId="{B3DB20CC-F5ED-4291-81FD-2653E4E76D9A}">
      <dgm:prSet/>
      <dgm:spPr/>
      <dgm:t>
        <a:bodyPr/>
        <a:lstStyle/>
        <a:p>
          <a:endParaRPr lang="uk-UA"/>
        </a:p>
      </dgm:t>
    </dgm:pt>
    <dgm:pt modelId="{645238AA-096B-4975-A8B9-B24C25F611B4}" type="sibTrans" cxnId="{B3DB20CC-F5ED-4291-81FD-2653E4E76D9A}">
      <dgm:prSet/>
      <dgm:spPr/>
      <dgm:t>
        <a:bodyPr/>
        <a:lstStyle/>
        <a:p>
          <a:endParaRPr lang="uk-UA"/>
        </a:p>
      </dgm:t>
    </dgm:pt>
    <dgm:pt modelId="{1210CB34-32CA-4530-B59C-ADDFFFB265E8}">
      <dgm:prSet phldrT="[Текст]"/>
      <dgm:spPr/>
      <dgm:t>
        <a:bodyPr/>
        <a:lstStyle/>
        <a:p>
          <a:endParaRPr lang="uk-UA" dirty="0"/>
        </a:p>
      </dgm:t>
    </dgm:pt>
    <dgm:pt modelId="{78F824AE-120D-42B1-9898-C18AB24E72C1}" type="parTrans" cxnId="{9E27F916-E87E-4329-BC5D-DB14FD0E3C51}">
      <dgm:prSet/>
      <dgm:spPr/>
      <dgm:t>
        <a:bodyPr/>
        <a:lstStyle/>
        <a:p>
          <a:endParaRPr lang="uk-UA"/>
        </a:p>
      </dgm:t>
    </dgm:pt>
    <dgm:pt modelId="{EA852A62-6EEE-4862-8BD4-EA4B04B1443D}" type="sibTrans" cxnId="{9E27F916-E87E-4329-BC5D-DB14FD0E3C51}">
      <dgm:prSet/>
      <dgm:spPr/>
      <dgm:t>
        <a:bodyPr/>
        <a:lstStyle/>
        <a:p>
          <a:endParaRPr lang="uk-UA"/>
        </a:p>
      </dgm:t>
    </dgm:pt>
    <dgm:pt modelId="{EDD4024F-DDEF-4B8E-90FB-3AADA9E36F78}" type="pres">
      <dgm:prSet presAssocID="{AB6BC720-A72B-4190-8CDC-7B176D33E8D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0857E9D-6789-447D-A90D-C0704622734C}" type="pres">
      <dgm:prSet presAssocID="{6964E8DD-BAFD-4105-9F24-D14D8066DE68}" presName="roof" presStyleLbl="dkBgShp" presStyleIdx="0" presStyleCnt="2" custScaleY="173505"/>
      <dgm:spPr/>
      <dgm:t>
        <a:bodyPr/>
        <a:lstStyle/>
        <a:p>
          <a:endParaRPr lang="uk-UA"/>
        </a:p>
      </dgm:t>
    </dgm:pt>
    <dgm:pt modelId="{9C5D7AA2-E9CC-4C56-969A-25D56B5E1BB8}" type="pres">
      <dgm:prSet presAssocID="{6964E8DD-BAFD-4105-9F24-D14D8066DE68}" presName="pillars" presStyleCnt="0"/>
      <dgm:spPr/>
    </dgm:pt>
    <dgm:pt modelId="{B9F926C3-0D98-4063-BAEB-2AFD479B6FD2}" type="pres">
      <dgm:prSet presAssocID="{6964E8DD-BAFD-4105-9F24-D14D8066DE6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21A41-538A-48F7-B24C-200992E57B2D}" type="pres">
      <dgm:prSet presAssocID="{4428DDFA-FD5E-471A-883B-F08B2E10C7C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A3BBAD-C5E1-4462-AA46-54B3E8971D87}" type="pres">
      <dgm:prSet presAssocID="{6964E8DD-BAFD-4105-9F24-D14D8066DE68}" presName="base" presStyleLbl="dkBgShp" presStyleIdx="1" presStyleCnt="2"/>
      <dgm:spPr/>
    </dgm:pt>
  </dgm:ptLst>
  <dgm:cxnLst>
    <dgm:cxn modelId="{9E27F916-E87E-4329-BC5D-DB14FD0E3C51}" srcId="{AB6BC720-A72B-4190-8CDC-7B176D33E8D9}" destId="{1210CB34-32CA-4530-B59C-ADDFFFB265E8}" srcOrd="1" destOrd="0" parTransId="{78F824AE-120D-42B1-9898-C18AB24E72C1}" sibTransId="{EA852A62-6EEE-4862-8BD4-EA4B04B1443D}"/>
    <dgm:cxn modelId="{28A77EAB-13B0-4D18-B5ED-357BE9FA61B5}" type="presOf" srcId="{6964E8DD-BAFD-4105-9F24-D14D8066DE68}" destId="{60857E9D-6789-447D-A90D-C0704622734C}" srcOrd="0" destOrd="0" presId="urn:microsoft.com/office/officeart/2005/8/layout/hList3"/>
    <dgm:cxn modelId="{8A710719-49C8-4790-A8FE-3C00214E0355}" srcId="{6964E8DD-BAFD-4105-9F24-D14D8066DE68}" destId="{AD5206D4-D09E-4E00-B025-B88E6E33D911}" srcOrd="0" destOrd="0" parTransId="{3FF440E7-D83F-40C7-80B5-64DD00E6888C}" sibTransId="{7AB6E497-828A-4F2C-9D31-D2485C3D2657}"/>
    <dgm:cxn modelId="{B7B08FB6-D0D2-47EE-BCDA-32F81C7FCB2B}" type="presOf" srcId="{AD5206D4-D09E-4E00-B025-B88E6E33D911}" destId="{B9F926C3-0D98-4063-BAEB-2AFD479B6FD2}" srcOrd="0" destOrd="0" presId="urn:microsoft.com/office/officeart/2005/8/layout/hList3"/>
    <dgm:cxn modelId="{356EC005-CE9E-44E1-883F-72FDF826A36E}" type="presOf" srcId="{AB6BC720-A72B-4190-8CDC-7B176D33E8D9}" destId="{EDD4024F-DDEF-4B8E-90FB-3AADA9E36F78}" srcOrd="0" destOrd="0" presId="urn:microsoft.com/office/officeart/2005/8/layout/hList3"/>
    <dgm:cxn modelId="{34FA12C5-8EE3-4772-ACDD-F78F3CEA1425}" srcId="{AB6BC720-A72B-4190-8CDC-7B176D33E8D9}" destId="{6964E8DD-BAFD-4105-9F24-D14D8066DE68}" srcOrd="0" destOrd="0" parTransId="{4CEDAAAB-48D2-4C69-B9D6-D943F144B9E6}" sibTransId="{E5AC36AC-4DA3-4496-8EC5-9325981AF1B8}"/>
    <dgm:cxn modelId="{B3DB20CC-F5ED-4291-81FD-2653E4E76D9A}" srcId="{6964E8DD-BAFD-4105-9F24-D14D8066DE68}" destId="{4428DDFA-FD5E-471A-883B-F08B2E10C7C3}" srcOrd="1" destOrd="0" parTransId="{2AA4A444-D212-44E0-9ACC-EF0CE71C7377}" sibTransId="{645238AA-096B-4975-A8B9-B24C25F611B4}"/>
    <dgm:cxn modelId="{7EE3D2E1-B429-4B95-969D-DC404B7DFDC3}" type="presOf" srcId="{4428DDFA-FD5E-471A-883B-F08B2E10C7C3}" destId="{F7C21A41-538A-48F7-B24C-200992E57B2D}" srcOrd="0" destOrd="0" presId="urn:microsoft.com/office/officeart/2005/8/layout/hList3"/>
    <dgm:cxn modelId="{66F6A30B-2A8A-482F-A3B8-1427F78B291C}" type="presParOf" srcId="{EDD4024F-DDEF-4B8E-90FB-3AADA9E36F78}" destId="{60857E9D-6789-447D-A90D-C0704622734C}" srcOrd="0" destOrd="0" presId="urn:microsoft.com/office/officeart/2005/8/layout/hList3"/>
    <dgm:cxn modelId="{EB619288-CAE9-40FC-BAB2-DABB6CF7ED74}" type="presParOf" srcId="{EDD4024F-DDEF-4B8E-90FB-3AADA9E36F78}" destId="{9C5D7AA2-E9CC-4C56-969A-25D56B5E1BB8}" srcOrd="1" destOrd="0" presId="urn:microsoft.com/office/officeart/2005/8/layout/hList3"/>
    <dgm:cxn modelId="{815D68F1-1F6C-489A-A788-0C0CD5105DAC}" type="presParOf" srcId="{9C5D7AA2-E9CC-4C56-969A-25D56B5E1BB8}" destId="{B9F926C3-0D98-4063-BAEB-2AFD479B6FD2}" srcOrd="0" destOrd="0" presId="urn:microsoft.com/office/officeart/2005/8/layout/hList3"/>
    <dgm:cxn modelId="{B0375244-4B41-4327-A7BE-DCB00A77272F}" type="presParOf" srcId="{9C5D7AA2-E9CC-4C56-969A-25D56B5E1BB8}" destId="{F7C21A41-538A-48F7-B24C-200992E57B2D}" srcOrd="1" destOrd="0" presId="urn:microsoft.com/office/officeart/2005/8/layout/hList3"/>
    <dgm:cxn modelId="{B86CAD77-A864-41FA-B611-CB2A81DEFFDA}" type="presParOf" srcId="{EDD4024F-DDEF-4B8E-90FB-3AADA9E36F78}" destId="{A2A3BBAD-C5E1-4462-AA46-54B3E8971D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210CC-8D22-4633-820F-1127032143F1}">
      <dsp:nvSpPr>
        <dsp:cNvPr id="0" name=""/>
        <dsp:cNvSpPr/>
      </dsp:nvSpPr>
      <dsp:spPr>
        <a:xfrm flipH="1">
          <a:off x="407170" y="0"/>
          <a:ext cx="1813916" cy="7005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рядки</a:t>
          </a:r>
          <a:endParaRPr lang="uk-UA" sz="2000" b="1" i="1" kern="1200" dirty="0"/>
        </a:p>
      </dsp:txBody>
      <dsp:txXfrm flipH="1">
        <a:off x="407170" y="0"/>
        <a:ext cx="1813916" cy="700554"/>
      </dsp:txXfrm>
    </dsp:sp>
    <dsp:sp modelId="{CCC14851-A084-4E7A-A6C1-9925F05F0D2B}">
      <dsp:nvSpPr>
        <dsp:cNvPr id="0" name=""/>
        <dsp:cNvSpPr/>
      </dsp:nvSpPr>
      <dsp:spPr>
        <a:xfrm flipH="1">
          <a:off x="372301" y="797608"/>
          <a:ext cx="2036325" cy="696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стовпці</a:t>
          </a:r>
          <a:endParaRPr lang="uk-UA" sz="2000" b="1" i="1" kern="1200" dirty="0"/>
        </a:p>
      </dsp:txBody>
      <dsp:txXfrm flipH="1">
        <a:off x="372301" y="797608"/>
        <a:ext cx="2036325" cy="696767"/>
      </dsp:txXfrm>
    </dsp:sp>
    <dsp:sp modelId="{D673985A-9ACE-49CA-A1C0-472C18713327}">
      <dsp:nvSpPr>
        <dsp:cNvPr id="0" name=""/>
        <dsp:cNvSpPr/>
      </dsp:nvSpPr>
      <dsp:spPr>
        <a:xfrm flipH="1">
          <a:off x="372301" y="1590948"/>
          <a:ext cx="2012717" cy="71282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клітинки</a:t>
          </a:r>
          <a:endParaRPr lang="uk-UA" sz="2000" b="1" i="1" kern="1200" dirty="0"/>
        </a:p>
      </dsp:txBody>
      <dsp:txXfrm flipH="1">
        <a:off x="372301" y="1590948"/>
        <a:ext cx="2012717" cy="7128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01E604-B3B1-4895-9DAD-48BBF1F5D156}">
      <dsp:nvSpPr>
        <dsp:cNvPr id="0" name=""/>
        <dsp:cNvSpPr/>
      </dsp:nvSpPr>
      <dsp:spPr>
        <a:xfrm>
          <a:off x="1869" y="336545"/>
          <a:ext cx="2277710" cy="91108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dirty="0"/>
            <a:t>текст,</a:t>
          </a:r>
        </a:p>
      </dsp:txBody>
      <dsp:txXfrm>
        <a:off x="1869" y="336545"/>
        <a:ext cx="2277710" cy="911084"/>
      </dsp:txXfrm>
    </dsp:sp>
    <dsp:sp modelId="{B185FD34-8871-4763-92E8-748B9DE7324D}">
      <dsp:nvSpPr>
        <dsp:cNvPr id="0" name=""/>
        <dsp:cNvSpPr/>
      </dsp:nvSpPr>
      <dsp:spPr>
        <a:xfrm>
          <a:off x="2051808" y="336545"/>
          <a:ext cx="2277710" cy="9110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dirty="0"/>
            <a:t>числа,</a:t>
          </a:r>
        </a:p>
      </dsp:txBody>
      <dsp:txXfrm>
        <a:off x="2051808" y="336545"/>
        <a:ext cx="2277710" cy="911084"/>
      </dsp:txXfrm>
    </dsp:sp>
    <dsp:sp modelId="{F83244D9-5A1A-4BD2-BFF7-CE23DE21CE13}">
      <dsp:nvSpPr>
        <dsp:cNvPr id="0" name=""/>
        <dsp:cNvSpPr/>
      </dsp:nvSpPr>
      <dsp:spPr>
        <a:xfrm>
          <a:off x="4101748" y="336545"/>
          <a:ext cx="2277710" cy="91108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dirty="0" smtClean="0"/>
            <a:t>графічні об’єкти тощо.</a:t>
          </a:r>
          <a:endParaRPr lang="uk-UA" sz="2400" b="0" i="1" kern="1200" dirty="0"/>
        </a:p>
      </dsp:txBody>
      <dsp:txXfrm>
        <a:off x="4101748" y="336545"/>
        <a:ext cx="2277710" cy="9110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57E9D-6789-447D-A90D-C0704622734C}">
      <dsp:nvSpPr>
        <dsp:cNvPr id="0" name=""/>
        <dsp:cNvSpPr/>
      </dsp:nvSpPr>
      <dsp:spPr>
        <a:xfrm>
          <a:off x="0" y="-202455"/>
          <a:ext cx="6264695" cy="191154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Елементи в таблиці (рядки, стовпці, клітинки)</a:t>
          </a:r>
          <a:endParaRPr lang="uk-UA" sz="4100" b="1" kern="1200" dirty="0"/>
        </a:p>
      </dsp:txBody>
      <dsp:txXfrm>
        <a:off x="0" y="-202455"/>
        <a:ext cx="6264695" cy="1911543"/>
      </dsp:txXfrm>
    </dsp:sp>
    <dsp:sp modelId="{B9F926C3-0D98-4063-BAEB-2AFD479B6FD2}">
      <dsp:nvSpPr>
        <dsp:cNvPr id="0" name=""/>
        <dsp:cNvSpPr/>
      </dsp:nvSpPr>
      <dsp:spPr>
        <a:xfrm>
          <a:off x="0" y="1304177"/>
          <a:ext cx="3132347" cy="23136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редагувати</a:t>
          </a:r>
          <a:endParaRPr lang="uk-UA" sz="4000" kern="1200" dirty="0"/>
        </a:p>
      </dsp:txBody>
      <dsp:txXfrm>
        <a:off x="0" y="1304177"/>
        <a:ext cx="3132347" cy="2313617"/>
      </dsp:txXfrm>
    </dsp:sp>
    <dsp:sp modelId="{F7C21A41-538A-48F7-B24C-200992E57B2D}">
      <dsp:nvSpPr>
        <dsp:cNvPr id="0" name=""/>
        <dsp:cNvSpPr/>
      </dsp:nvSpPr>
      <dsp:spPr>
        <a:xfrm>
          <a:off x="3132347" y="1304177"/>
          <a:ext cx="3132347" cy="231361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форматувати</a:t>
          </a:r>
          <a:endParaRPr lang="uk-UA" sz="4000" kern="1200" dirty="0"/>
        </a:p>
      </dsp:txBody>
      <dsp:txXfrm>
        <a:off x="3132347" y="1304177"/>
        <a:ext cx="3132347" cy="2313617"/>
      </dsp:txXfrm>
    </dsp:sp>
    <dsp:sp modelId="{A2A3BBAD-C5E1-4462-AA46-54B3E8971D87}">
      <dsp:nvSpPr>
        <dsp:cNvPr id="0" name=""/>
        <dsp:cNvSpPr/>
      </dsp:nvSpPr>
      <dsp:spPr>
        <a:xfrm>
          <a:off x="0" y="3617794"/>
          <a:ext cx="6264695" cy="25706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F314-9B45-4F24-A352-A3DB80700732}" type="datetimeFigureOut">
              <a:rPr lang="uk-UA" smtClean="0"/>
              <a:pPr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19A6-21A5-4AF8-981C-F17D8FC3FB4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jpeg"/><Relationship Id="rId2" Type="http://schemas.openxmlformats.org/officeDocument/2006/relationships/audio" Target="file:///C:\Users\&#1051;&#1053;&#1042;&#1050;\Desktop\&#1056;&#1052;&#1055;&#1050;%2009.01\&#1074;&#1110;&#1076;&#1082;&#1088;&#1080;&#1090;&#1080;&#1081;%20&#1091;&#1088;&#1086;&#1082;\6.mp3" TargetMode="External"/><Relationship Id="rId1" Type="http://schemas.openxmlformats.org/officeDocument/2006/relationships/audio" Target="file:///C:\Users\&#1051;&#1053;&#1042;&#1050;\Desktop\&#1056;&#1052;&#1055;&#1050;%2009.01\&#1074;&#1110;&#1076;&#1082;&#1088;&#1080;&#1090;&#1080;&#1081;%20&#1091;&#1088;&#1086;&#1082;\5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53;&#1042;&#1050;\Desktop\&#1056;&#1052;&#1055;&#1050;%2009.01\&#1074;&#1110;&#1076;&#1082;&#1088;&#1080;&#1090;&#1080;&#1081;%20&#1091;&#1088;&#1086;&#1082;\7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videoplayback%20(2)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&#1057;&#1090;&#1074;&#1086;&#1088;&#1077;&#1085;&#1085;&#1103;%20&#1090;&#1072;&#1073;&#1083;&#1080;&#1094;&#1110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&#1057;&#1090;&#1074;&#1086;&#1088;&#1077;&#1085;&#1085;&#1103;%20&#1090;&#1072;&#1073;&#1083;&#1080;&#1094;&#1110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openxmlformats.org/officeDocument/2006/relationships/audio" Target="file:///C:\Users\&#1051;&#1053;&#1042;&#1050;\Desktop\&#1056;&#1052;&#1055;&#1050;%2009.01\&#1074;&#1110;&#1076;&#1082;&#1088;&#1080;&#1090;&#1080;&#1081;%20&#1091;&#1088;&#1086;&#1082;\11.mp3" TargetMode="External"/><Relationship Id="rId1" Type="http://schemas.openxmlformats.org/officeDocument/2006/relationships/audio" Target="file:///C:\Users\&#1051;&#1053;&#1042;&#1050;\Desktop\&#1056;&#1052;&#1055;&#1050;%2009.01\&#1074;&#1110;&#1076;&#1082;&#1088;&#1080;&#1090;&#1080;&#1081;%20&#1091;&#1088;&#1086;&#1082;\4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3.png"/><Relationship Id="rId4" Type="http://schemas.openxmlformats.org/officeDocument/2006/relationships/hyperlink" Target="&#1058;&#1072;&#1073;&#1083;&#1080;&#1094;&#1103;.docx" TargetMode="External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learningapps.org/1219882" TargetMode="External"/><Relationship Id="rId3" Type="http://schemas.openxmlformats.org/officeDocument/2006/relationships/audio" Target="file:///C:\Users\&#1051;&#1053;&#1042;&#1050;\Desktop\&#1056;&#1052;&#1055;&#1050;%2009.01\&#1074;&#1110;&#1076;&#1082;&#1088;&#1080;&#1090;&#1080;&#1081;%20&#1091;&#1088;&#1086;&#1082;\3.mp3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file:///C:\Users\&#1051;&#1053;&#1042;&#1050;\Desktop\&#1056;&#1052;&#1055;&#1050;%2009.01\&#1074;&#1110;&#1076;&#1082;&#1088;&#1080;&#1090;&#1080;&#1081;%20&#1091;&#1088;&#1086;&#1082;\2.mp3" TargetMode="External"/><Relationship Id="rId16" Type="http://schemas.openxmlformats.org/officeDocument/2006/relationships/image" Target="../media/image11.png"/><Relationship Id="rId1" Type="http://schemas.openxmlformats.org/officeDocument/2006/relationships/audio" Target="file:///C:\Users\&#1051;&#1053;&#1042;&#1050;\Desktop\&#1056;&#1052;&#1055;&#1050;%2009.01\&#1074;&#1110;&#1076;&#1082;&#1088;&#1080;&#1090;&#1080;&#1081;%20&#1091;&#1088;&#1086;&#1082;\1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Relationship Id="rId14" Type="http://schemas.openxmlformats.org/officeDocument/2006/relationships/hyperlink" Target="https://learningapps.org/view12198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gi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gi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 ÐµÐ·ÑÐ»ÑÑÐ°Ñ Ð¿Ð¾ÑÑÐºÑ Ð·Ð¾Ð±ÑÐ°Ð¶ÐµÐ½Ñ Ð·Ð° Ð·Ð°Ð¿Ð¸ÑÐ¾Ð¼ &quot;Ð²Ð¾ÑÐ´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601"/>
          <a:stretch>
            <a:fillRect/>
          </a:stretch>
        </p:blipFill>
        <p:spPr bwMode="auto">
          <a:xfrm>
            <a:off x="0" y="0"/>
            <a:ext cx="2575345" cy="3006001"/>
          </a:xfrm>
          <a:prstGeom prst="rect">
            <a:avLst/>
          </a:prstGeom>
          <a:noFill/>
        </p:spPr>
      </p:pic>
      <p:pic>
        <p:nvPicPr>
          <p:cNvPr id="3" name="Picture 4" descr="Ð ÐµÐ·ÑÐ»ÑÑÐ°Ñ Ð¿Ð¾ÑÑÐºÑ Ð·Ð¾Ð±ÑÐ°Ð¶ÐµÐ½Ñ Ð·Ð° Ð·Ð°Ð¿Ð¸ÑÐ¾Ð¼ &quot;Ð²Ð¾ÑÐ´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432"/>
          <a:stretch>
            <a:fillRect/>
          </a:stretch>
        </p:blipFill>
        <p:spPr bwMode="auto">
          <a:xfrm>
            <a:off x="4005064" y="6588224"/>
            <a:ext cx="2451848" cy="3083044"/>
          </a:xfrm>
          <a:prstGeom prst="rect">
            <a:avLst/>
          </a:prstGeom>
          <a:noFill/>
        </p:spPr>
      </p:pic>
      <p:sp>
        <p:nvSpPr>
          <p:cNvPr id="4" name="Поле 9"/>
          <p:cNvSpPr txBox="1"/>
          <p:nvPr/>
        </p:nvSpPr>
        <p:spPr>
          <a:xfrm>
            <a:off x="836712" y="2771800"/>
            <a:ext cx="5040560" cy="1102289"/>
          </a:xfrm>
          <a:prstGeom prst="rect">
            <a:avLst/>
          </a:prstGeom>
          <a:noFill/>
          <a:ln>
            <a:noFill/>
          </a:ln>
        </p:spPr>
        <p:txBody>
          <a:bodyPr wrap="square" lIns="162560" tIns="81280" rIns="162560" bIns="81280">
            <a:sp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  <a:defRPr/>
            </a:pPr>
            <a:r>
              <a:rPr lang="uk-UA" sz="6000" b="1" dirty="0" smtClean="0">
                <a:ln w="12700" cap="flat" cmpd="sng" algn="ctr">
                  <a:solidFill>
                    <a:srgbClr val="385723"/>
                  </a:solidFill>
                  <a:prstDash val="solid"/>
                  <a:round/>
                </a:ln>
                <a:solidFill>
                  <a:srgbClr val="5482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uk-UA" sz="6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ln w="12700" cap="flat" cmpd="sng" algn="ctr">
                  <a:solidFill>
                    <a:srgbClr val="385723"/>
                  </a:solidFill>
                  <a:prstDash val="solid"/>
                  <a:round/>
                </a:ln>
                <a:solidFill>
                  <a:srgbClr val="5482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ВІТАЄ</a:t>
            </a:r>
            <a:endParaRPr lang="uk-UA" sz="6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ле 6"/>
          <p:cNvSpPr txBox="1"/>
          <p:nvPr/>
        </p:nvSpPr>
        <p:spPr>
          <a:xfrm>
            <a:off x="692696" y="3635896"/>
            <a:ext cx="5688632" cy="2304256"/>
          </a:xfrm>
          <a:prstGeom prst="rect">
            <a:avLst/>
          </a:prstGeom>
          <a:noFill/>
          <a:ln>
            <a:noFill/>
          </a:ln>
        </p:spPr>
        <p:txBody>
          <a:bodyPr lIns="162560" tIns="81280" rIns="162560" bIns="81280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67"/>
              </a:spcAft>
              <a:defRPr/>
            </a:pPr>
            <a:r>
              <a:rPr lang="uk-UA" sz="6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en-US" sz="6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Microsoft Office</a:t>
            </a:r>
            <a:r>
              <a:rPr lang="uk-UA" sz="6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uk-UA" sz="6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88640" y="1475656"/>
            <a:ext cx="5328592" cy="2304256"/>
          </a:xfrm>
          <a:prstGeom prst="wedgeRoundRectCallout">
            <a:avLst>
              <a:gd name="adj1" fmla="val 57345"/>
              <a:gd name="adj2" fmla="val -44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i="1" dirty="0" err="1">
                <a:solidFill>
                  <a:srgbClr val="FFFF00"/>
                </a:solidFill>
              </a:rPr>
              <a:t>Сьогодні</a:t>
            </a:r>
            <a:r>
              <a:rPr lang="ru-RU" sz="1600" b="1" i="1" dirty="0">
                <a:solidFill>
                  <a:srgbClr val="FFFF00"/>
                </a:solidFill>
              </a:rPr>
              <a:t> ми </a:t>
            </a:r>
            <a:r>
              <a:rPr lang="ru-RU" sz="1600" b="1" i="1" dirty="0" err="1">
                <a:solidFill>
                  <a:srgbClr val="FFFF00"/>
                </a:solidFill>
              </a:rPr>
              <a:t>з</a:t>
            </a:r>
            <a:r>
              <a:rPr lang="ru-RU" sz="1600" b="1" i="1" dirty="0">
                <a:solidFill>
                  <a:srgbClr val="FFFF00"/>
                </a:solidFill>
              </a:rPr>
              <a:t> тобою </a:t>
            </a:r>
            <a:r>
              <a:rPr lang="ru-RU" sz="1600" b="1" i="1" dirty="0" err="1">
                <a:solidFill>
                  <a:srgbClr val="FFFF00"/>
                </a:solidFill>
              </a:rPr>
              <a:t>повторимо</a:t>
            </a:r>
            <a:r>
              <a:rPr lang="ru-RU" sz="1600" b="1" i="1" dirty="0">
                <a:solidFill>
                  <a:srgbClr val="FFFF00"/>
                </a:solidFill>
              </a:rPr>
              <a:t>, як </a:t>
            </a:r>
            <a:r>
              <a:rPr lang="ru-RU" sz="1600" b="1" i="1" dirty="0" err="1">
                <a:solidFill>
                  <a:srgbClr val="FFFF00"/>
                </a:solidFill>
              </a:rPr>
              <a:t>запустити</a:t>
            </a:r>
            <a:r>
              <a:rPr lang="ru-RU" sz="1600" b="1" i="1" dirty="0">
                <a:solidFill>
                  <a:srgbClr val="FFFF00"/>
                </a:solidFill>
              </a:rPr>
              <a:t>  </a:t>
            </a:r>
            <a:r>
              <a:rPr lang="ru-RU" sz="1600" b="1" i="1" dirty="0" err="1">
                <a:solidFill>
                  <a:srgbClr val="FFFF00"/>
                </a:solidFill>
              </a:rPr>
              <a:t>програму</a:t>
            </a:r>
            <a:r>
              <a:rPr lang="ru-RU" sz="1600" b="1" i="1" dirty="0">
                <a:solidFill>
                  <a:srgbClr val="FFFF00"/>
                </a:solidFill>
              </a:rPr>
              <a:t>, </a:t>
            </a:r>
            <a:r>
              <a:rPr lang="ru-RU" sz="1600" b="1" i="1" dirty="0" err="1">
                <a:solidFill>
                  <a:srgbClr val="FFFF00"/>
                </a:solidFill>
              </a:rPr>
              <a:t>призначену</a:t>
            </a:r>
            <a:r>
              <a:rPr lang="ru-RU" sz="1600" b="1" i="1" dirty="0">
                <a:solidFill>
                  <a:srgbClr val="FFFF00"/>
                </a:solidFill>
              </a:rPr>
              <a:t>  для </a:t>
            </a:r>
            <a:r>
              <a:rPr lang="ru-RU" sz="1600" b="1" i="1" dirty="0" err="1">
                <a:solidFill>
                  <a:srgbClr val="FFFF00"/>
                </a:solidFill>
              </a:rPr>
              <a:t>створення</a:t>
            </a:r>
            <a:r>
              <a:rPr lang="ru-RU" sz="1600" b="1" i="1" dirty="0">
                <a:solidFill>
                  <a:srgbClr val="FFFF00"/>
                </a:solidFill>
              </a:rPr>
              <a:t> та </a:t>
            </a:r>
            <a:r>
              <a:rPr lang="ru-RU" sz="1600" b="1" i="1" dirty="0" err="1">
                <a:solidFill>
                  <a:srgbClr val="FFFF00"/>
                </a:solidFill>
              </a:rPr>
              <a:t>опрацювання</a:t>
            </a:r>
            <a:r>
              <a:rPr lang="ru-RU" sz="1600" b="1" i="1" dirty="0">
                <a:solidFill>
                  <a:srgbClr val="FFFF00"/>
                </a:solidFill>
              </a:rPr>
              <a:t> </a:t>
            </a:r>
            <a:r>
              <a:rPr lang="ru-RU" sz="1600" b="1" i="1" dirty="0" err="1">
                <a:solidFill>
                  <a:srgbClr val="FFFF00"/>
                </a:solidFill>
              </a:rPr>
              <a:t>текстів</a:t>
            </a:r>
            <a:r>
              <a:rPr lang="ru-RU" sz="1600" b="1" i="1" dirty="0">
                <a:solidFill>
                  <a:srgbClr val="FFFF00"/>
                </a:solidFill>
              </a:rPr>
              <a:t> </a:t>
            </a:r>
            <a:r>
              <a:rPr lang="en-US" sz="1600" b="1" i="1" dirty="0">
                <a:solidFill>
                  <a:srgbClr val="FFFF00"/>
                </a:solidFill>
              </a:rPr>
              <a:t>Microsoft Word</a:t>
            </a:r>
            <a:r>
              <a:rPr lang="ru-RU" sz="1600" b="1" i="1" dirty="0">
                <a:solidFill>
                  <a:srgbClr val="FFFF00"/>
                </a:solidFill>
              </a:rPr>
              <a:t>, а </a:t>
            </a:r>
            <a:r>
              <a:rPr lang="ru-RU" sz="1600" b="1" i="1" dirty="0" err="1">
                <a:solidFill>
                  <a:srgbClr val="FFFF00"/>
                </a:solidFill>
              </a:rPr>
              <a:t>також</a:t>
            </a:r>
            <a:r>
              <a:rPr lang="ru-RU" sz="1600" b="1" i="1" dirty="0">
                <a:solidFill>
                  <a:srgbClr val="FFFF00"/>
                </a:solidFill>
              </a:rPr>
              <a:t> </a:t>
            </a:r>
            <a:r>
              <a:rPr lang="ru-RU" sz="1600" b="1" i="1" dirty="0" err="1">
                <a:solidFill>
                  <a:srgbClr val="FFFF00"/>
                </a:solidFill>
              </a:rPr>
              <a:t>навчимося</a:t>
            </a:r>
            <a:r>
              <a:rPr lang="ru-RU" sz="1600" b="1" i="1" dirty="0">
                <a:solidFill>
                  <a:srgbClr val="FFFF00"/>
                </a:solidFill>
              </a:rPr>
              <a:t>  </a:t>
            </a:r>
            <a:r>
              <a:rPr lang="ru-RU" sz="1600" b="1" i="1" dirty="0" err="1">
                <a:solidFill>
                  <a:srgbClr val="FFFF00"/>
                </a:solidFill>
              </a:rPr>
              <a:t>впорядковувати</a:t>
            </a:r>
            <a:r>
              <a:rPr lang="ru-RU" sz="1600" b="1" i="1" dirty="0">
                <a:solidFill>
                  <a:srgbClr val="FFFF00"/>
                </a:solidFill>
              </a:rPr>
              <a:t> та </a:t>
            </a:r>
            <a:r>
              <a:rPr lang="ru-RU" sz="1600" b="1" i="1" dirty="0" err="1">
                <a:solidFill>
                  <a:srgbClr val="FFFF00"/>
                </a:solidFill>
              </a:rPr>
              <a:t>подавати</a:t>
            </a:r>
            <a:r>
              <a:rPr lang="ru-RU" sz="1600" b="1" i="1" dirty="0">
                <a:solidFill>
                  <a:srgbClr val="FFFF00"/>
                </a:solidFill>
              </a:rPr>
              <a:t>  </a:t>
            </a:r>
            <a:r>
              <a:rPr lang="ru-RU" sz="1600" b="1" i="1" dirty="0" err="1">
                <a:solidFill>
                  <a:srgbClr val="FFFF00"/>
                </a:solidFill>
              </a:rPr>
              <a:t>інформацію</a:t>
            </a:r>
            <a:r>
              <a:rPr lang="ru-RU" sz="1600" b="1" i="1" dirty="0">
                <a:solidFill>
                  <a:srgbClr val="FFFF00"/>
                </a:solidFill>
              </a:rPr>
              <a:t>  в текстовому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документі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en-US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іншим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>
                <a:solidFill>
                  <a:srgbClr val="FFFF00"/>
                </a:solidFill>
              </a:rPr>
              <a:t>способом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uk-UA" sz="1600" b="1" dirty="0">
                <a:solidFill>
                  <a:srgbClr val="FFFF00"/>
                </a:solidFill>
              </a:rPr>
              <a:t>.</a:t>
            </a:r>
            <a:endParaRPr lang="uk-UA" sz="1600" dirty="0">
              <a:solidFill>
                <a:srgbClr val="FFFF00"/>
              </a:solidFill>
            </a:endParaRPr>
          </a:p>
          <a:p>
            <a:pPr lvl="0"/>
            <a:r>
              <a:rPr lang="uk-UA" sz="1600" b="1" dirty="0"/>
              <a:t>А за допомогою чого ми зможемо впорядкувати та подати текстову інформацію ви дізнаєтеся, </a:t>
            </a:r>
            <a:r>
              <a:rPr lang="uk-UA" sz="1600" b="1" dirty="0" smtClean="0"/>
              <a:t>обміркувавши</a:t>
            </a:r>
            <a:r>
              <a:rPr lang="en-US" sz="1600" b="1" dirty="0" smtClean="0"/>
              <a:t>   </a:t>
            </a:r>
            <a:r>
              <a:rPr lang="uk-UA" sz="1600" b="1" dirty="0" smtClean="0"/>
              <a:t>запитання.</a:t>
            </a:r>
            <a:endParaRPr lang="uk-UA" sz="1600" dirty="0"/>
          </a:p>
          <a:p>
            <a:pPr algn="ctr">
              <a:defRPr/>
            </a:pPr>
            <a:endParaRPr lang="uk-U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²Ð¾ÑÐ´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601"/>
          <a:stretch>
            <a:fillRect/>
          </a:stretch>
        </p:blipFill>
        <p:spPr bwMode="auto">
          <a:xfrm>
            <a:off x="260648" y="0"/>
            <a:ext cx="1368152" cy="1596938"/>
          </a:xfrm>
          <a:prstGeom prst="rect">
            <a:avLst/>
          </a:prstGeom>
          <a:noFill/>
        </p:spPr>
      </p:pic>
      <p:pic>
        <p:nvPicPr>
          <p:cNvPr id="1028" name="Picture 4" descr="Ð ÐµÐ·ÑÐ»ÑÑÐ°Ñ Ð¿Ð¾ÑÑÐºÑ Ð·Ð¾Ð±ÑÐ°Ð¶ÐµÐ½Ñ Ð·Ð° Ð·Ð°Ð¿Ð¸ÑÐ¾Ð¼ &quot;Ð²Ð¾ÑÐ´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432"/>
          <a:stretch>
            <a:fillRect/>
          </a:stretch>
        </p:blipFill>
        <p:spPr bwMode="auto">
          <a:xfrm>
            <a:off x="5150792" y="0"/>
            <a:ext cx="1302544" cy="1637867"/>
          </a:xfrm>
          <a:prstGeom prst="rect">
            <a:avLst/>
          </a:prstGeom>
          <a:noFill/>
        </p:spPr>
      </p:pic>
      <p:sp>
        <p:nvSpPr>
          <p:cNvPr id="8" name="Поле 9"/>
          <p:cNvSpPr txBox="1"/>
          <p:nvPr/>
        </p:nvSpPr>
        <p:spPr>
          <a:xfrm>
            <a:off x="836712" y="0"/>
            <a:ext cx="5040560" cy="789575"/>
          </a:xfrm>
          <a:prstGeom prst="rect">
            <a:avLst/>
          </a:prstGeom>
          <a:noFill/>
          <a:ln>
            <a:noFill/>
          </a:ln>
        </p:spPr>
        <p:txBody>
          <a:bodyPr wrap="square" lIns="162560" tIns="81280" rIns="162560" bIns="81280">
            <a:sp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  <a:defRPr/>
            </a:pPr>
            <a:r>
              <a:rPr lang="uk-UA" sz="4000" b="1" dirty="0" smtClean="0">
                <a:ln w="12700" cap="flat" cmpd="sng" algn="ctr">
                  <a:solidFill>
                    <a:srgbClr val="385723"/>
                  </a:solidFill>
                  <a:prstDash val="solid"/>
                  <a:round/>
                </a:ln>
                <a:solidFill>
                  <a:srgbClr val="5482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uk-UA" sz="4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n w="12700" cap="flat" cmpd="sng" algn="ctr">
                  <a:solidFill>
                    <a:srgbClr val="385723"/>
                  </a:solidFill>
                  <a:prstDash val="solid"/>
                  <a:round/>
                </a:ln>
                <a:solidFill>
                  <a:srgbClr val="5482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ВІТАЄ</a:t>
            </a:r>
            <a:endParaRPr lang="uk-UA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ле 6"/>
          <p:cNvSpPr txBox="1"/>
          <p:nvPr/>
        </p:nvSpPr>
        <p:spPr>
          <a:xfrm>
            <a:off x="476672" y="683568"/>
            <a:ext cx="5688632" cy="1224136"/>
          </a:xfrm>
          <a:prstGeom prst="rect">
            <a:avLst/>
          </a:prstGeom>
          <a:noFill/>
          <a:ln>
            <a:noFill/>
          </a:ln>
        </p:spPr>
        <p:txBody>
          <a:bodyPr lIns="162560" tIns="81280" rIns="162560" bIns="81280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67"/>
              </a:spcAft>
              <a:defRPr/>
            </a:pPr>
            <a:r>
              <a:rPr lang="uk-UA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 </a:t>
            </a:r>
            <a:r>
              <a:rPr lang="en-US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uk-UA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48680" y="3923928"/>
            <a:ext cx="6048672" cy="16561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</a:rPr>
              <a:t>Отже, ваше завдання зараз встановити відповідність між номером та виконанням дії запуску текстового процесора. А потім, н</a:t>
            </a:r>
            <a:r>
              <a:rPr lang="uk-UA" b="1" i="1" kern="0" dirty="0" smtClean="0">
                <a:solidFill>
                  <a:srgbClr val="FFFF00"/>
                </a:solidFill>
              </a:rPr>
              <a:t>азвати номери команд алгоритму запуску текстового процесора Word у правильній послідовності.</a:t>
            </a:r>
          </a:p>
          <a:p>
            <a:pPr algn="ctr"/>
            <a:endParaRPr lang="uk-UA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473" y="5671312"/>
            <a:ext cx="468052" cy="408623"/>
          </a:xfrm>
          <a:prstGeom prst="roundRect">
            <a:avLst/>
          </a:prstGeom>
          <a:solidFill>
            <a:srgbClr val="0033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8473" y="6515955"/>
            <a:ext cx="468052" cy="408623"/>
          </a:xfrm>
          <a:prstGeom prst="roundRect">
            <a:avLst/>
          </a:prstGeom>
          <a:solidFill>
            <a:srgbClr val="0033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0734" y="7327472"/>
            <a:ext cx="468052" cy="408623"/>
          </a:xfrm>
          <a:prstGeom prst="roundRect">
            <a:avLst/>
          </a:prstGeom>
          <a:solidFill>
            <a:srgbClr val="0033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0734" y="8090237"/>
            <a:ext cx="468052" cy="408623"/>
          </a:xfrm>
          <a:prstGeom prst="roundRect">
            <a:avLst/>
          </a:prstGeom>
          <a:solidFill>
            <a:srgbClr val="0033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720" y="5724128"/>
            <a:ext cx="4549313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Microsoft Office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915" y="6563016"/>
            <a:ext cx="4549313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Microsoft Office Word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8720" y="7391656"/>
            <a:ext cx="4549313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Пуск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8720" y="8120237"/>
            <a:ext cx="4549313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Усі програми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38473" y="5694530"/>
            <a:ext cx="468052" cy="408623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38473" y="6532590"/>
            <a:ext cx="468052" cy="408623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38473" y="7324678"/>
            <a:ext cx="468052" cy="408623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8473" y="8086185"/>
            <a:ext cx="468052" cy="408623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pic>
        <p:nvPicPr>
          <p:cNvPr id="31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33256" y="1691680"/>
            <a:ext cx="304800" cy="304800"/>
          </a:xfrm>
          <a:prstGeom prst="rect">
            <a:avLst/>
          </a:prstGeom>
        </p:spPr>
      </p:pic>
      <p:pic>
        <p:nvPicPr>
          <p:cNvPr id="32" name="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165304" y="1691680"/>
            <a:ext cx="304800" cy="304800"/>
          </a:xfrm>
          <a:prstGeom prst="rect">
            <a:avLst/>
          </a:prstGeom>
        </p:spPr>
      </p:pic>
      <p:pic>
        <p:nvPicPr>
          <p:cNvPr id="10242" name="Picture 2" descr="Ð¡Ð¸Ð¼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3864" y="205172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9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3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аблиц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788024"/>
            <a:ext cx="3142801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озклад уроків а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788024"/>
            <a:ext cx="2997597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2656" y="4283968"/>
            <a:ext cx="59632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об’єднати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картинки?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Картинки по запросу знак питання анімація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30019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835697"/>
            <a:ext cx="6858000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Проаналізуйте</a:t>
            </a:r>
            <a:r>
              <a:rPr lang="ru-RU" sz="2400" dirty="0" smtClean="0"/>
              <a:t> , як </a:t>
            </a:r>
            <a:r>
              <a:rPr lang="ru-RU" sz="2400" dirty="0" err="1" smtClean="0"/>
              <a:t>інформація</a:t>
            </a:r>
            <a:r>
              <a:rPr lang="ru-RU" sz="2400" dirty="0" smtClean="0"/>
              <a:t>  </a:t>
            </a:r>
            <a:r>
              <a:rPr lang="ru-RU" sz="2400" dirty="0" err="1" smtClean="0"/>
              <a:t>сприймається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зручніше</a:t>
            </a:r>
            <a:r>
              <a:rPr lang="ru-RU" sz="2400" dirty="0" smtClean="0"/>
              <a:t>. І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?</a:t>
            </a:r>
            <a:endParaRPr lang="uk-UA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43808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</a:rPr>
              <a:t>У Боднар О. з  математики 8 балів, у Петренка 10 балів. А з української мови Петренко має 7 балів, Боднар 6 балів.</a:t>
            </a:r>
            <a:endParaRPr lang="uk-UA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8041524"/>
              </p:ext>
            </p:extLst>
          </p:nvPr>
        </p:nvGraphicFramePr>
        <p:xfrm>
          <a:off x="3140967" y="2627784"/>
          <a:ext cx="3717033" cy="16261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00509"/>
                <a:gridCol w="1346445"/>
                <a:gridCol w="1170079"/>
              </a:tblGrid>
              <a:tr h="46788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Прізвище,</a:t>
                      </a:r>
                      <a:r>
                        <a:rPr lang="uk-UA" sz="1600" baseline="0" dirty="0" smtClean="0"/>
                        <a:t> ім’я 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r>
                        <a:rPr lang="uk-UA" sz="1600" baseline="0" dirty="0" smtClean="0"/>
                        <a:t> 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Українська мова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788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Боднар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О.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6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788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Петренко С.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10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7</a:t>
                      </a:r>
                      <a:endParaRPr lang="uk-UA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31843" t="53292" r="11404" b="11597"/>
          <a:stretch>
            <a:fillRect/>
          </a:stretch>
        </p:blipFill>
        <p:spPr bwMode="auto">
          <a:xfrm>
            <a:off x="3717032" y="6084168"/>
            <a:ext cx="26912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1208" y="827584"/>
            <a:ext cx="8255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60648" y="179512"/>
            <a:ext cx="4824536" cy="1584176"/>
          </a:xfrm>
          <a:prstGeom prst="wedgeRoundRectCallout">
            <a:avLst>
              <a:gd name="adj1" fmla="val 60711"/>
              <a:gd name="adj2" fmla="val 7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000" dirty="0"/>
              <a:t>Швиденько </a:t>
            </a:r>
            <a:r>
              <a:rPr lang="uk-UA" sz="2000" dirty="0" smtClean="0"/>
              <a:t>застрибаємо </a:t>
            </a:r>
            <a:r>
              <a:rPr lang="uk-UA" sz="2000" dirty="0"/>
              <a:t>всі на </a:t>
            </a:r>
            <a:r>
              <a:rPr lang="uk-UA" sz="2000" dirty="0" smtClean="0"/>
              <a:t>мене </a:t>
            </a:r>
            <a:r>
              <a:rPr lang="uk-UA" sz="2000" dirty="0"/>
              <a:t>і відправляємося </a:t>
            </a:r>
            <a:r>
              <a:rPr lang="uk-UA" sz="2000" dirty="0" smtClean="0"/>
              <a:t>далі – до вивчення нової теми. </a:t>
            </a:r>
          </a:p>
          <a:p>
            <a:pPr>
              <a:defRPr/>
            </a:pPr>
            <a:r>
              <a:rPr lang="uk-UA" sz="2000" dirty="0" smtClean="0"/>
              <a:t>А до якої, ви мені зараз самі і скажете.</a:t>
            </a:r>
            <a:endParaRPr lang="uk-UA" sz="20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0648" y="7812360"/>
            <a:ext cx="6414454" cy="1115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Таблиці. Доповнення готових таблиць</a:t>
            </a:r>
            <a:endParaRPr kumimoji="0" lang="ru-RU" sz="2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65304" y="3235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8640" y="179512"/>
            <a:ext cx="640871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впорядкування даних  та полегшення їх сприйняття використовують </a:t>
            </a:r>
            <a:r>
              <a:rPr lang="uk-UA" sz="24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0648" y="1115616"/>
            <a:ext cx="6264696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складається зі </a:t>
            </a:r>
            <a:r>
              <a:rPr lang="uk-UA" sz="2400" b="1" i="1" kern="0" dirty="0">
                <a:solidFill>
                  <a:srgbClr val="FFFF00"/>
                </a:solidFill>
              </a:rPr>
              <a:t>стовпців</a:t>
            </a:r>
            <a:r>
              <a:rPr lang="uk-UA" sz="2400" b="1" i="1" kern="0" dirty="0">
                <a:solidFill>
                  <a:srgbClr val="FFFFFF"/>
                </a:solidFill>
              </a:rPr>
              <a:t> і </a:t>
            </a:r>
            <a:r>
              <a:rPr lang="uk-UA" sz="2400" b="1" i="1" kern="0" dirty="0">
                <a:solidFill>
                  <a:srgbClr val="FFFF00"/>
                </a:solidFill>
              </a:rPr>
              <a:t>рядків</a:t>
            </a:r>
            <a:r>
              <a:rPr lang="uk-UA" sz="2400" b="1" i="1" kern="0" dirty="0">
                <a:solidFill>
                  <a:srgbClr val="FFFFFF"/>
                </a:solidFill>
              </a:rPr>
              <a:t>, на перетині яких знаходяться </a:t>
            </a:r>
            <a:r>
              <a:rPr lang="uk-UA" sz="2400" b="1" i="1" kern="0" dirty="0">
                <a:solidFill>
                  <a:srgbClr val="FFFF00"/>
                </a:solidFill>
              </a:rPr>
              <a:t>клітинки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0648" y="2339752"/>
          <a:ext cx="2213991" cy="216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997"/>
                <a:gridCol w="737997"/>
                <a:gridCol w="737997"/>
              </a:tblGrid>
              <a:tr h="54006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60648" y="2339752"/>
            <a:ext cx="720080" cy="21602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1352932168"/>
              </p:ext>
            </p:extLst>
          </p:nvPr>
        </p:nvGraphicFramePr>
        <p:xfrm>
          <a:off x="4293096" y="2339752"/>
          <a:ext cx="27809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60648" y="3419872"/>
            <a:ext cx="2232248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260648" y="3419872"/>
            <a:ext cx="72008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2636912" y="2843809"/>
            <a:ext cx="187220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таблиці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0648" y="4860032"/>
            <a:ext cx="626469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Таблиця у Word</a:t>
            </a:r>
            <a:r>
              <a:rPr lang="en-US" sz="2400" b="1" i="1" kern="0" dirty="0">
                <a:solidFill>
                  <a:srgbClr val="FFFF00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може містити до 63 стовпців і довільну кількість рядків.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2656" y="5796136"/>
            <a:ext cx="612068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в текстовому документі являє собою сукупність клітинок, які можуть містити: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2409000313"/>
              </p:ext>
            </p:extLst>
          </p:nvPr>
        </p:nvGraphicFramePr>
        <p:xfrm>
          <a:off x="260648" y="7236296"/>
          <a:ext cx="638132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6E210CC-8D22-4633-820F-11270321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>
                                            <p:graphicEl>
                                              <a:dgm id="{86E210CC-8D22-4633-820F-112703214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CC14851-A084-4E7A-A6C1-9925F05F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>
                                            <p:graphicEl>
                                              <a:dgm id="{CCC14851-A084-4E7A-A6C1-9925F05F0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673985A-9ACE-49CA-A1C0-472C18713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>
                                            <p:graphicEl>
                                              <a:dgm id="{D673985A-9ACE-49CA-A1C0-472C18713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201E604-B3B1-4895-9DAD-48BBF1F5D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>
                                            <p:graphicEl>
                                              <a:dgm id="{B201E604-B3B1-4895-9DAD-48BBF1F5D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185FD34-8871-4763-92E8-748B9DE7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7">
                                            <p:graphicEl>
                                              <a:dgm id="{B185FD34-8871-4763-92E8-748B9DE73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83244D9-5A1A-4BD2-BFF7-CE23DE21C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7">
                                            <p:graphicEl>
                                              <a:dgm id="{F83244D9-5A1A-4BD2-BFF7-CE23DE21C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Graphic spid="21" grpId="0">
        <p:bldSub>
          <a:bldDgm bld="one"/>
        </p:bldSub>
      </p:bldGraphic>
      <p:bldP spid="22" grpId="0" animBg="1"/>
      <p:bldP spid="23" grpId="0" animBg="1"/>
      <p:bldP spid="24" grpId="0" animBg="1"/>
      <p:bldP spid="25" grpId="0" animBg="1"/>
      <p:bldP spid="26" grpId="0" animBg="1"/>
      <p:bldGraphic spid="2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err="1" smtClean="0"/>
              <a:t>Фізкультхвилинка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Содержимое 5" descr="Р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" y="2133601"/>
            <a:ext cx="6172200" cy="603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5794" y="214282"/>
            <a:ext cx="5429288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Створення таблиці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2078" t="43750" r="7085" b="31347"/>
          <a:stretch>
            <a:fillRect/>
          </a:stretch>
        </p:blipFill>
        <p:spPr bwMode="auto">
          <a:xfrm>
            <a:off x="908720" y="4788024"/>
            <a:ext cx="563215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lum bright="-10000" contrast="20000"/>
          </a:blip>
          <a:srcRect l="11353" t="21576" r="13841" b="25329"/>
          <a:stretch>
            <a:fillRect/>
          </a:stretch>
        </p:blipFill>
        <p:spPr bwMode="auto">
          <a:xfrm>
            <a:off x="0" y="6012160"/>
            <a:ext cx="6525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11"/>
          <p:cNvSpPr/>
          <p:nvPr/>
        </p:nvSpPr>
        <p:spPr>
          <a:xfrm>
            <a:off x="142852" y="1214414"/>
            <a:ext cx="2227486" cy="1091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Виділити мишею кількість рядків і стовпців таблиці </a:t>
            </a:r>
          </a:p>
        </p:txBody>
      </p:sp>
      <p:sp>
        <p:nvSpPr>
          <p:cNvPr id="8" name="Прямокутник 13"/>
          <p:cNvSpPr/>
          <p:nvPr/>
        </p:nvSpPr>
        <p:spPr>
          <a:xfrm>
            <a:off x="2428868" y="1214414"/>
            <a:ext cx="2214579" cy="10715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Обрати вказівку </a:t>
            </a:r>
            <a:r>
              <a:rPr lang="uk-UA" sz="2000" b="1" i="1" kern="0" dirty="0">
                <a:solidFill>
                  <a:srgbClr val="FFFF00"/>
                </a:solidFill>
              </a:rPr>
              <a:t>Вставити таблицю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14"/>
          <p:cNvSpPr/>
          <p:nvPr/>
        </p:nvSpPr>
        <p:spPr>
          <a:xfrm>
            <a:off x="4714884" y="1214414"/>
            <a:ext cx="1991091" cy="11253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За допомогою вказівки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Накреслити таблицю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6" y="2428860"/>
            <a:ext cx="1912189" cy="213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306" y="2428860"/>
            <a:ext cx="2105190" cy="222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60" y="2428860"/>
            <a:ext cx="1750683" cy="207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32656" y="323528"/>
          <a:ext cx="626469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04664" y="4355976"/>
            <a:ext cx="2736304" cy="30243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2800" dirty="0" smtClean="0"/>
              <a:t>Об’єднувати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Розділяти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Виділяти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Видаляти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Додавати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тощо</a:t>
            </a:r>
            <a:endParaRPr lang="uk-UA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1008" y="4355976"/>
            <a:ext cx="3068960" cy="3024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0000"/>
                </a:solidFill>
              </a:rPr>
              <a:t>Заливка</a:t>
            </a:r>
            <a:r>
              <a:rPr lang="uk-UA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Змінювати колір, візерунок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0000"/>
                </a:solidFill>
              </a:rPr>
              <a:t>Межа</a:t>
            </a:r>
            <a:r>
              <a:rPr lang="uk-UA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Змінювати колір, товщину, стиль тощо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40" y="1763688"/>
            <a:ext cx="6286544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зайві межі можна за допомогою інструмента  </a:t>
            </a:r>
            <a:r>
              <a:rPr lang="uk-UA" sz="2800" b="1" i="1" kern="0" dirty="0">
                <a:solidFill>
                  <a:srgbClr val="FFFF00"/>
                </a:solidFill>
              </a:rPr>
              <a:t>Гумка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7864"/>
            <a:ext cx="6682452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51520"/>
            <a:ext cx="6572296" cy="1357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255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Редагування й форматування таблиці</a:t>
            </a:r>
            <a:endParaRPr kumimoji="0" lang="uk-UA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00562"/>
            <a:ext cx="6643710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3300"/>
                </a:solidFill>
              </a:rPr>
              <a:t>Редагування таблиць передбачає зміну розмірів стовпців і рядків.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72133"/>
            <a:ext cx="6634512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Для </a:t>
            </a:r>
            <a:r>
              <a:rPr lang="uk-UA" sz="2000" b="1" i="1" kern="0" dirty="0">
                <a:solidFill>
                  <a:srgbClr val="FFFF00"/>
                </a:solidFill>
              </a:rPr>
              <a:t>переміщення окремої межі  таблиці </a:t>
            </a:r>
            <a:r>
              <a:rPr lang="uk-UA" sz="2000" b="1" i="1" kern="0" dirty="0">
                <a:solidFill>
                  <a:srgbClr val="FFFFFF"/>
                </a:solidFill>
              </a:rPr>
              <a:t>треба: навести вказівник на потрібну межу:</a:t>
            </a:r>
          </a:p>
        </p:txBody>
      </p:sp>
      <p:sp>
        <p:nvSpPr>
          <p:cNvPr id="10" name="TextBox 9">
            <a:hlinkClick r:id="rId2" action="ppaction://hlinkfile"/>
          </p:cNvPr>
          <p:cNvSpPr txBox="1"/>
          <p:nvPr/>
        </p:nvSpPr>
        <p:spPr>
          <a:xfrm>
            <a:off x="714356" y="6429388"/>
            <a:ext cx="2500330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 межі рядка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вказівник матиме вигляд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24" y="6429388"/>
            <a:ext cx="2867818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 межі стовпця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вказівник матиме вигляд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8" y="7929586"/>
            <a:ext cx="6348808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Під час перетягування штрихова лінія буде демонструвати нове положення межі.</a:t>
            </a:r>
          </a:p>
        </p:txBody>
      </p:sp>
      <p:pic>
        <p:nvPicPr>
          <p:cNvPr id="13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456" y="6739597"/>
            <a:ext cx="642942" cy="5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985" y="6643702"/>
            <a:ext cx="799015" cy="8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2206668"/>
              </p:ext>
            </p:extLst>
          </p:nvPr>
        </p:nvGraphicFramePr>
        <p:xfrm>
          <a:off x="332656" y="4067945"/>
          <a:ext cx="6286545" cy="27837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860">
                  <a:extLst>
                    <a:ext uri="{9D8B030D-6E8A-4147-A177-3AD203B41FA5}">
                      <a16:colId xmlns="" xmlns:a16="http://schemas.microsoft.com/office/drawing/2014/main" val="1241436152"/>
                    </a:ext>
                  </a:extLst>
                </a:gridCol>
                <a:gridCol w="2000071">
                  <a:extLst>
                    <a:ext uri="{9D8B030D-6E8A-4147-A177-3AD203B41FA5}">
                      <a16:colId xmlns="" xmlns:a16="http://schemas.microsoft.com/office/drawing/2014/main" val="498065330"/>
                    </a:ext>
                  </a:extLst>
                </a:gridCol>
                <a:gridCol w="1881307">
                  <a:extLst>
                    <a:ext uri="{9D8B030D-6E8A-4147-A177-3AD203B41FA5}">
                      <a16:colId xmlns="" xmlns:a16="http://schemas.microsoft.com/office/drawing/2014/main" val="879037384"/>
                    </a:ext>
                  </a:extLst>
                </a:gridCol>
                <a:gridCol w="1881307">
                  <a:extLst>
                    <a:ext uri="{9D8B030D-6E8A-4147-A177-3AD203B41FA5}">
                      <a16:colId xmlns="" xmlns:a16="http://schemas.microsoft.com/office/drawing/2014/main" val="3734043389"/>
                    </a:ext>
                  </a:extLst>
                </a:gridCol>
              </a:tblGrid>
              <a:tr h="34203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Розклад уроків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Понеділок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Вівторок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Середа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45504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5329696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11676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136" marR="112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9723325"/>
                  </a:ext>
                </a:extLst>
              </a:tr>
            </a:tbl>
          </a:graphicData>
        </a:graphic>
      </p:graphicFrame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188640" y="3419872"/>
            <a:ext cx="666936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розкладу уроків: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4664" y="1835696"/>
            <a:ext cx="61722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Виконаємо редагування</a:t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 форматування таблиці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завантаженн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251520"/>
            <a:ext cx="2348880" cy="1458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завантаженн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144" y="7380312"/>
            <a:ext cx="3221912" cy="1637171"/>
          </a:xfrm>
          <a:prstGeom prst="rect">
            <a:avLst/>
          </a:prstGeom>
        </p:spPr>
      </p:pic>
      <p:pic>
        <p:nvPicPr>
          <p:cNvPr id="12" name="Рисунок 11">
            <a:hlinkClick r:id="rId7" action="ppaction://hlinksldjump"/>
          </p:cNvPr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869160" y="7524328"/>
            <a:ext cx="1636623" cy="146250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645024" y="7236296"/>
            <a:ext cx="304800" cy="304800"/>
          </a:xfrm>
          <a:prstGeom prst="rect">
            <a:avLst/>
          </a:prstGeom>
        </p:spPr>
      </p:pic>
      <p:pic>
        <p:nvPicPr>
          <p:cNvPr id="14" name="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2924944" y="61156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3016" y="467544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Практична робота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77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/>
              <a:t>Завдання на закріплення</a:t>
            </a:r>
            <a:br>
              <a:rPr lang="uk-UA" sz="3600" dirty="0" smtClean="0"/>
            </a:br>
            <a:r>
              <a:rPr lang="uk-UA" sz="3600" dirty="0" smtClean="0"/>
              <a:t>Гра </a:t>
            </a:r>
            <a:r>
              <a:rPr lang="uk-UA" sz="3600" dirty="0" err="1" smtClean="0"/>
              <a:t>“Так</a:t>
            </a:r>
            <a:r>
              <a:rPr lang="uk-UA" sz="3600" dirty="0" smtClean="0"/>
              <a:t> чи ні?”</a:t>
            </a:r>
            <a:endParaRPr lang="uk-UA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8335" t="9823" r="22271" b="39936"/>
          <a:stretch>
            <a:fillRect/>
          </a:stretch>
        </p:blipFill>
        <p:spPr bwMode="auto">
          <a:xfrm>
            <a:off x="332656" y="2051720"/>
            <a:ext cx="6172200" cy="293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-20000" contrast="40000"/>
          </a:blip>
          <a:srcRect l="22038" t="18035" r="23899" b="25121"/>
          <a:stretch>
            <a:fillRect/>
          </a:stretch>
        </p:blipFill>
        <p:spPr bwMode="auto">
          <a:xfrm>
            <a:off x="692696" y="4860032"/>
            <a:ext cx="56886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2503" t="16908" r="25893" b="27858"/>
          <a:stretch>
            <a:fillRect/>
          </a:stretch>
        </p:blipFill>
        <p:spPr bwMode="auto">
          <a:xfrm>
            <a:off x="260648" y="251520"/>
            <a:ext cx="6309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lum bright="-20000" contrast="30000"/>
          </a:blip>
          <a:srcRect l="14355" t="15781" r="20380" b="20290"/>
          <a:stretch>
            <a:fillRect/>
          </a:stretch>
        </p:blipFill>
        <p:spPr bwMode="auto">
          <a:xfrm>
            <a:off x="620688" y="3995936"/>
            <a:ext cx="58326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Ð ÐµÐ·ÑÐ»ÑÑÐ°Ñ Ð¿Ð¾ÑÑÐºÑ Ð·Ð¾Ð±ÑÐ°Ð¶ÐµÐ½Ñ Ð·Ð° Ð·Ð°Ð¿Ð¸ÑÐ¾Ð¼ &quot;ÑÑÐºÑÑÐºÑ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520"/>
            <a:ext cx="156924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2"/>
          <p:cNvSpPr>
            <a:spLocks noChangeArrowheads="1"/>
          </p:cNvSpPr>
          <p:nvPr/>
        </p:nvSpPr>
        <p:spPr bwMode="auto">
          <a:xfrm>
            <a:off x="1376772" y="251521"/>
            <a:ext cx="5220580" cy="181588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srgbClr val="FFFF00"/>
                </a:solidFill>
              </a:rPr>
              <a:t>Привіт, друзі! Здогадалися хто я?</a:t>
            </a:r>
          </a:p>
          <a:p>
            <a:pPr lvl="0"/>
            <a:r>
              <a:rPr lang="uk-UA" sz="1600" b="1" dirty="0">
                <a:solidFill>
                  <a:srgbClr val="FFFF00"/>
                </a:solidFill>
              </a:rPr>
              <a:t> Сьогодні на урок  я до вас завітав не випадково . У моїх нових друзів трапилася біда. </a:t>
            </a:r>
            <a:r>
              <a:rPr lang="uk-UA" sz="1600" b="1" dirty="0" err="1">
                <a:solidFill>
                  <a:srgbClr val="FFFF00"/>
                </a:solidFill>
              </a:rPr>
              <a:t>Кусачка</a:t>
            </a:r>
            <a:r>
              <a:rPr lang="uk-UA" sz="1600" b="1" dirty="0">
                <a:solidFill>
                  <a:srgbClr val="FFFF00"/>
                </a:solidFill>
              </a:rPr>
              <a:t>  Дім </a:t>
            </a:r>
            <a:r>
              <a:rPr lang="uk-UA" sz="1600" b="1" dirty="0" err="1">
                <a:solidFill>
                  <a:srgbClr val="FFFF00"/>
                </a:solidFill>
              </a:rPr>
              <a:t>Дімича</a:t>
            </a:r>
            <a:r>
              <a:rPr lang="uk-UA" sz="1600" b="1" dirty="0">
                <a:solidFill>
                  <a:srgbClr val="FFFF00"/>
                </a:solidFill>
              </a:rPr>
              <a:t>  заблокувала  комп’ютер та не пускає їх додому, вона вимагає,  щоб ви виконали її завдання і тільки тоді  вони повернуться додому. Ну, що допоможете?</a:t>
            </a:r>
          </a:p>
          <a:p>
            <a:endParaRPr lang="uk-UA" altLang="uk-UA" sz="1600" dirty="0">
              <a:solidFill>
                <a:srgbClr val="FFFF00"/>
              </a:solidFill>
            </a:endParaRPr>
          </a:p>
        </p:txBody>
      </p:sp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0658" y="347531"/>
            <a:ext cx="228600" cy="406400"/>
          </a:xfrm>
          <a:prstGeom prst="rect">
            <a:avLst/>
          </a:prstGeom>
        </p:spPr>
      </p:pic>
      <p:pic>
        <p:nvPicPr>
          <p:cNvPr id="9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74694" y="347531"/>
            <a:ext cx="228600" cy="4064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263305" y="2123728"/>
            <a:ext cx="1594695" cy="177619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1124744" y="2267744"/>
            <a:ext cx="243027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Розгадати ребуси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2843808"/>
            <a:ext cx="3240360" cy="1848205"/>
          </a:xfrm>
          <a:prstGeom prst="rect">
            <a:avLst/>
          </a:prstGeom>
        </p:spPr>
      </p:pic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3016" y="2339752"/>
            <a:ext cx="2448272" cy="18360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05064" y="4139952"/>
            <a:ext cx="2636912" cy="4426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Слово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 cstate="print"/>
          <a:srcRect l="34311" t="29153" r="20040" b="39028"/>
          <a:stretch>
            <a:fillRect/>
          </a:stretch>
        </p:blipFill>
        <p:spPr bwMode="auto">
          <a:xfrm>
            <a:off x="260647" y="4716016"/>
            <a:ext cx="38164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005064" y="5148064"/>
            <a:ext cx="2636912" cy="4426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Символ 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797152" y="2267744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77280" y="6084168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uk-UA" dirty="0" err="1">
                <a:hlinkClick r:id="rId13"/>
              </a:rPr>
              <a:t>Співстав</a:t>
            </a:r>
            <a:r>
              <a:rPr lang="uk-UA" altLang="uk-UA" dirty="0">
                <a:hlinkClick r:id="rId13"/>
              </a:rPr>
              <a:t> клавіші та їх комбінації з діями, які вони виконують</a:t>
            </a:r>
            <a:endParaRPr lang="uk-UA" altLang="uk-UA" dirty="0"/>
          </a:p>
        </p:txBody>
      </p:sp>
      <p:pic>
        <p:nvPicPr>
          <p:cNvPr id="19" name="Picture 7" descr="QR Cod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41168" y="7380312"/>
            <a:ext cx="14652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"/>
          <p:cNvPicPr>
            <a:picLocks noChangeAspect="1"/>
          </p:cNvPicPr>
          <p:nvPr/>
        </p:nvPicPr>
        <p:blipFill>
          <a:blip r:embed="rId16" cstate="print">
            <a:lum bright="-20000" contrast="30000"/>
          </a:blip>
          <a:srcRect l="25450" t="22711" r="26382" b="29764"/>
          <a:stretch>
            <a:fillRect/>
          </a:stretch>
        </p:blipFill>
        <p:spPr bwMode="auto">
          <a:xfrm>
            <a:off x="260647" y="6444208"/>
            <a:ext cx="44111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2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3886200" y="1907704"/>
            <a:ext cx="3886200" cy="3454400"/>
            <a:chOff x="-288" y="2688"/>
            <a:chExt cx="3264" cy="1632"/>
          </a:xfrm>
        </p:grpSpPr>
        <p:pic>
          <p:nvPicPr>
            <p:cNvPr id="3079" name="Picture 39" descr="BD13656_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2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0" descr="BD13708_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688"/>
              <a:ext cx="100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2" descr="BD13656_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784"/>
              <a:ext cx="12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38" descr="BD13708_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88"/>
              <a:ext cx="100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3" descr="BD13656_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12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41" descr="BD13708_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2688"/>
              <a:ext cx="100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348880" y="2915816"/>
            <a:ext cx="2808312" cy="1584176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2420888" y="2771800"/>
            <a:ext cx="3037366" cy="165618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5876" y="635563"/>
            <a:ext cx="5477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Входити до комп'ютерного класу</a:t>
            </a:r>
          </a:p>
          <a:p>
            <a:r>
              <a:rPr lang="uk-UA" sz="2400" dirty="0" smtClean="0"/>
              <a:t>спокійно, </a:t>
            </a:r>
            <a:r>
              <a:rPr lang="uk-UA" sz="2400" dirty="0" smtClean="0">
                <a:solidFill>
                  <a:srgbClr val="FF0000"/>
                </a:solidFill>
              </a:rPr>
              <a:t>не</a:t>
            </a:r>
            <a:r>
              <a:rPr lang="uk-UA" sz="2400" dirty="0" smtClean="0"/>
              <a:t> кваплячись, </a:t>
            </a:r>
            <a:r>
              <a:rPr lang="uk-UA" sz="2400" dirty="0" smtClean="0">
                <a:solidFill>
                  <a:srgbClr val="FF0000"/>
                </a:solidFill>
              </a:rPr>
              <a:t>не</a:t>
            </a:r>
          </a:p>
          <a:p>
            <a:pPr algn="just"/>
            <a:r>
              <a:rPr lang="uk-UA" sz="2400" dirty="0" smtClean="0"/>
              <a:t>штовхаючись, </a:t>
            </a:r>
            <a:r>
              <a:rPr lang="uk-UA" sz="2400" dirty="0" smtClean="0">
                <a:solidFill>
                  <a:srgbClr val="FF0000"/>
                </a:solidFill>
              </a:rPr>
              <a:t>не</a:t>
            </a:r>
            <a:r>
              <a:rPr lang="uk-UA" sz="2400" dirty="0" smtClean="0"/>
              <a:t> чіпаючи меблі</a:t>
            </a:r>
          </a:p>
          <a:p>
            <a:pPr algn="just"/>
            <a:r>
              <a:rPr lang="uk-UA" sz="2400" dirty="0" smtClean="0"/>
              <a:t>й устаткування, </a:t>
            </a:r>
            <a:r>
              <a:rPr lang="uk-UA" sz="2400" dirty="0" smtClean="0">
                <a:solidFill>
                  <a:srgbClr val="FF0000"/>
                </a:solidFill>
              </a:rPr>
              <a:t>лише з дозволу</a:t>
            </a:r>
          </a:p>
          <a:p>
            <a:pPr algn="just"/>
            <a:r>
              <a:rPr lang="uk-UA" sz="2400" dirty="0" smtClean="0">
                <a:solidFill>
                  <a:srgbClr val="FF0000"/>
                </a:solidFill>
              </a:rPr>
              <a:t>вчителя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430" y="443541"/>
            <a:ext cx="808235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720" y="5004048"/>
            <a:ext cx="6093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Не</a:t>
            </a:r>
            <a:r>
              <a:rPr lang="uk-UA" sz="3200" dirty="0" smtClean="0"/>
              <a:t> вмикати та </a:t>
            </a:r>
            <a:r>
              <a:rPr lang="uk-UA" sz="3200" dirty="0" smtClean="0">
                <a:solidFill>
                  <a:srgbClr val="FF0000"/>
                </a:solidFill>
              </a:rPr>
              <a:t>не</a:t>
            </a:r>
            <a:r>
              <a:rPr lang="uk-UA" sz="3200" dirty="0" smtClean="0"/>
              <a:t> вимикати</a:t>
            </a:r>
          </a:p>
          <a:p>
            <a:r>
              <a:rPr lang="uk-UA" sz="3200" dirty="0" smtClean="0"/>
              <a:t>комп'ютери </a:t>
            </a:r>
            <a:r>
              <a:rPr lang="uk-UA" sz="3200" dirty="0" smtClean="0">
                <a:solidFill>
                  <a:srgbClr val="FF0000"/>
                </a:solidFill>
              </a:rPr>
              <a:t>без дозволу вчителя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88024"/>
            <a:ext cx="908720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ru-RU" sz="6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6588224"/>
            <a:ext cx="2386531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42453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1.11111E-6 L 0.84167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7" grpId="0" animBg="1"/>
      <p:bldP spid="82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093" y="753745"/>
            <a:ext cx="5379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Не</a:t>
            </a:r>
            <a:r>
              <a:rPr lang="uk-UA" sz="4000" dirty="0" smtClean="0"/>
              <a:t> чіпати живлячі дроти та</a:t>
            </a:r>
          </a:p>
          <a:p>
            <a:r>
              <a:rPr lang="uk-UA" sz="4000" dirty="0" smtClean="0"/>
              <a:t>роз</a:t>
            </a:r>
            <a:r>
              <a:rPr lang="en-US" sz="4000" dirty="0" smtClean="0"/>
              <a:t>’</a:t>
            </a:r>
            <a:r>
              <a:rPr lang="uk-UA" sz="4000" dirty="0" err="1" smtClean="0"/>
              <a:t>єми</a:t>
            </a:r>
            <a:r>
              <a:rPr lang="uk-UA" sz="4000" dirty="0" smtClean="0"/>
              <a:t> сполучних кабелів.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224" y="443541"/>
            <a:ext cx="81464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4" y="2555776"/>
            <a:ext cx="210408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44824" y="4572000"/>
            <a:ext cx="4659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Не</a:t>
            </a:r>
            <a:r>
              <a:rPr lang="uk-UA" sz="4000" dirty="0" smtClean="0"/>
              <a:t> </a:t>
            </a:r>
            <a:r>
              <a:rPr lang="uk-UA" sz="4000" dirty="0" err="1" smtClean="0"/>
              <a:t>торкайтися</a:t>
            </a:r>
            <a:r>
              <a:rPr lang="uk-UA" sz="4000" dirty="0" smtClean="0"/>
              <a:t> екрану та тильної</a:t>
            </a:r>
          </a:p>
          <a:p>
            <a:r>
              <a:rPr lang="uk-UA" sz="4000" dirty="0" smtClean="0"/>
              <a:t>сторони монітору.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4355976"/>
            <a:ext cx="81464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6228184"/>
            <a:ext cx="2276872" cy="2344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4640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093" y="753744"/>
            <a:ext cx="5397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Не</a:t>
            </a:r>
            <a:r>
              <a:rPr lang="uk-UA" sz="4000" dirty="0" smtClean="0"/>
              <a:t> розміщувати на робочому</a:t>
            </a:r>
          </a:p>
          <a:p>
            <a:r>
              <a:rPr lang="uk-UA" sz="4000" dirty="0" smtClean="0"/>
              <a:t>місці сторонні речі.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224" y="443541"/>
            <a:ext cx="81464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82756" y="3285656"/>
            <a:ext cx="4057650" cy="4304891"/>
            <a:chOff x="1440" y="2112"/>
            <a:chExt cx="2976" cy="1776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546552">
              <a:off x="1440" y="2784"/>
              <a:ext cx="2976" cy="1104"/>
            </a:xfrm>
            <a:prstGeom prst="flowChartInputOutpu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6" descr="BS01637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2912" flipH="1">
              <a:off x="2640" y="2112"/>
              <a:ext cx="1173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AG00040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6" y="4504855"/>
            <a:ext cx="456759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BS0163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6" y="5622456"/>
            <a:ext cx="381768" cy="96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BS0163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841" flipH="1">
            <a:off x="3575276" y="5938754"/>
            <a:ext cx="589016" cy="103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ED0018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56" y="5419256"/>
            <a:ext cx="458122" cy="3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H00669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6" y="5114456"/>
            <a:ext cx="632645" cy="8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HH0062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117">
            <a:off x="2780388" y="3191636"/>
            <a:ext cx="1047136" cy="103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HH02313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56" y="6435256"/>
            <a:ext cx="261784" cy="4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AG00328_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56" y="5216056"/>
            <a:ext cx="981689" cy="17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782706" y="4606456"/>
            <a:ext cx="4973894" cy="2908709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897006" y="4809656"/>
            <a:ext cx="4973894" cy="2908709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8698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093" y="753743"/>
            <a:ext cx="5397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Не</a:t>
            </a:r>
            <a:r>
              <a:rPr lang="uk-UA" sz="4000" dirty="0" smtClean="0"/>
              <a:t> вставати зі свого робочого місця, коли до кабінету входять відвідувачі.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224" y="443541"/>
            <a:ext cx="81464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14450" y="4165601"/>
            <a:ext cx="4457700" cy="1437217"/>
            <a:chOff x="1104" y="1968"/>
            <a:chExt cx="3744" cy="679"/>
          </a:xfrm>
        </p:grpSpPr>
        <p:pic>
          <p:nvPicPr>
            <p:cNvPr id="20" name="Picture 7" descr="J028525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68"/>
              <a:ext cx="81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J028525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4" y="2064"/>
              <a:ext cx="81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00300" y="4064001"/>
            <a:ext cx="2171700" cy="1234017"/>
            <a:chOff x="2016" y="1920"/>
            <a:chExt cx="1824" cy="583"/>
          </a:xfrm>
        </p:grpSpPr>
        <p:pic>
          <p:nvPicPr>
            <p:cNvPr id="23" name="Picture 9" descr="J028525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20"/>
              <a:ext cx="81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1" descr="J028525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6" y="1920"/>
              <a:ext cx="81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57200" y="5283201"/>
            <a:ext cx="6000750" cy="1335617"/>
            <a:chOff x="384" y="2496"/>
            <a:chExt cx="5040" cy="631"/>
          </a:xfrm>
        </p:grpSpPr>
        <p:pic>
          <p:nvPicPr>
            <p:cNvPr id="26" name="Picture 8" descr="J028525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96"/>
              <a:ext cx="81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J0285257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" y="2544"/>
              <a:ext cx="81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14" descr="J033691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807201"/>
            <a:ext cx="9191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J033691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444" y="6908801"/>
            <a:ext cx="88344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59565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0.14444 0.00972 0.28889 0.01944 0.41927 -0.00185 C 0.55 -0.02315 0.66666 -0.07546 0.78333 -0.12778 " pathEditMode="relative" ptsTypes="a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019 C -0.11753 0.02269 -0.23507 0.03519 -0.35451 0.01296 C -0.47395 -0.00926 -0.59548 -0.0662 -0.71701 -0.12292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51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093" y="753743"/>
            <a:ext cx="5667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dirty="0" smtClean="0">
                <a:solidFill>
                  <a:srgbClr val="FF0000"/>
                </a:solidFill>
              </a:rPr>
              <a:t>Не</a:t>
            </a:r>
            <a:r>
              <a:rPr lang="uk-UA" sz="3600" dirty="0" smtClean="0"/>
              <a:t> намагатися самостійно виправляти несправності в роботі обладнання. При несправностях й збоях негайно перервати роботу й повідомити про це викладача.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224" y="443541"/>
            <a:ext cx="81464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21922" y="6273801"/>
            <a:ext cx="5486400" cy="1564217"/>
            <a:chOff x="624" y="3408"/>
            <a:chExt cx="4608" cy="739"/>
          </a:xfrm>
        </p:grpSpPr>
        <p:pic>
          <p:nvPicPr>
            <p:cNvPr id="16" name="Picture 5" descr="J0300500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56"/>
              <a:ext cx="864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J0300505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08"/>
              <a:ext cx="816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7" descr="J030050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22" y="5359401"/>
            <a:ext cx="1028700" cy="15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2779322" y="5765800"/>
            <a:ext cx="1600200" cy="914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436172" y="6680200"/>
            <a:ext cx="1600200" cy="914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>
            <a:off x="4951022" y="6680200"/>
            <a:ext cx="1600200" cy="914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2779322" y="5765800"/>
            <a:ext cx="1600200" cy="914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436172" y="6680200"/>
            <a:ext cx="1600200" cy="914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4951022" y="6680200"/>
            <a:ext cx="1600200" cy="914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1073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718" y="753743"/>
            <a:ext cx="5775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Працюйте з клавіатурою чистими, сухими руками. Легко тисніть на клавіші, не допускаючи різких ударів и не затримуючи клавіші в натиснутому положенні.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224" y="443541"/>
            <a:ext cx="81464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96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10" descr="J025442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48" y="5052054"/>
            <a:ext cx="2484276" cy="33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34077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688" y="531032"/>
            <a:ext cx="6102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При напруженій довготривалій роботі очі перевтомлюються.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470" y="251520"/>
            <a:ext cx="609462" cy="163121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0000" b="1" spc="5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0000" b="1" cap="none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2627784"/>
            <a:ext cx="1964954" cy="344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844824" y="2987824"/>
            <a:ext cx="2512157" cy="30155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flipH="1">
            <a:off x="1700808" y="2771800"/>
            <a:ext cx="2512157" cy="3196471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5802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595</Words>
  <Application>Microsoft Office PowerPoint</Application>
  <PresentationFormat>Экран (4:3)</PresentationFormat>
  <Paragraphs>113</Paragraphs>
  <Slides>19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Фізкультхвилинка </vt:lpstr>
      <vt:lpstr>Слайд 14</vt:lpstr>
      <vt:lpstr>Слайд 15</vt:lpstr>
      <vt:lpstr>Слайд 16</vt:lpstr>
      <vt:lpstr>Слайд 17</vt:lpstr>
      <vt:lpstr>Завдання на закріплення Гра “Так чи ні?”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ЛНВК</dc:creator>
  <cp:lastModifiedBy>ЛНВК</cp:lastModifiedBy>
  <cp:revision>19</cp:revision>
  <dcterms:created xsi:type="dcterms:W3CDTF">2018-12-04T00:25:44Z</dcterms:created>
  <dcterms:modified xsi:type="dcterms:W3CDTF">2019-02-20T15:08:04Z</dcterms:modified>
</cp:coreProperties>
</file>