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57" r:id="rId2"/>
    <p:sldId id="270" r:id="rId3"/>
    <p:sldId id="260" r:id="rId4"/>
    <p:sldId id="273" r:id="rId5"/>
    <p:sldId id="263" r:id="rId6"/>
    <p:sldId id="264" r:id="rId7"/>
    <p:sldId id="259" r:id="rId8"/>
    <p:sldId id="271" r:id="rId9"/>
    <p:sldId id="272" r:id="rId10"/>
    <p:sldId id="274" r:id="rId11"/>
    <p:sldId id="261" r:id="rId12"/>
    <p:sldId id="279" r:id="rId13"/>
    <p:sldId id="275" r:id="rId14"/>
    <p:sldId id="276" r:id="rId15"/>
    <p:sldId id="277" r:id="rId16"/>
    <p:sldId id="281" r:id="rId17"/>
    <p:sldId id="266" r:id="rId18"/>
    <p:sldId id="267" r:id="rId19"/>
    <p:sldId id="278" r:id="rId20"/>
    <p:sldId id="283" r:id="rId21"/>
    <p:sldId id="284" r:id="rId22"/>
    <p:sldId id="285" r:id="rId23"/>
    <p:sldId id="286" r:id="rId24"/>
    <p:sldId id="287" r:id="rId25"/>
    <p:sldId id="26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8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146E7-EF74-4399-B948-5A8C61F957C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571480"/>
            <a:ext cx="735811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§ 60. </a:t>
            </a:r>
            <a:r>
              <a:rPr lang="ru-RU" sz="4400" b="1" dirty="0" err="1" smtClean="0"/>
              <a:t>Судова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влада</a:t>
            </a:r>
            <a:r>
              <a:rPr lang="ru-RU" sz="4400" b="1" dirty="0" smtClean="0"/>
              <a:t> в </a:t>
            </a:r>
            <a:r>
              <a:rPr lang="ru-RU" sz="4400" b="1" dirty="0" err="1" smtClean="0"/>
              <a:t>Україні</a:t>
            </a:r>
            <a:r>
              <a:rPr lang="ru-RU" sz="4400" b="1" dirty="0" smtClean="0"/>
              <a:t>. </a:t>
            </a:r>
            <a:r>
              <a:rPr lang="ru-RU" sz="4400" b="1" dirty="0" err="1" smtClean="0"/>
              <a:t>Конституційний</a:t>
            </a:r>
            <a:r>
              <a:rPr lang="ru-RU" sz="4400" b="1" dirty="0" smtClean="0"/>
              <a:t> Суд </a:t>
            </a:r>
            <a:r>
              <a:rPr lang="ru-RU" sz="4400" b="1" dirty="0" err="1" smtClean="0"/>
              <a:t>України</a:t>
            </a:r>
            <a:endParaRPr lang="ru-RU" sz="4400" b="1" dirty="0" smtClean="0"/>
          </a:p>
          <a:p>
            <a:endParaRPr lang="ru-RU" sz="4400" b="1" dirty="0"/>
          </a:p>
        </p:txBody>
      </p:sp>
      <p:pic>
        <p:nvPicPr>
          <p:cNvPr id="4" name="Picture 12" descr="http://varta.kharkov.ua/content/documents/10852/1085149/thumb-main-460x436-6ed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500306"/>
            <a:ext cx="5500726" cy="412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428604"/>
            <a:ext cx="750099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/>
              <a:t>Принцип </a:t>
            </a:r>
            <a:r>
              <a:rPr lang="ru-RU" sz="2400" dirty="0" err="1" smtClean="0"/>
              <a:t>забезпечення</a:t>
            </a:r>
            <a:r>
              <a:rPr lang="ru-RU" sz="2400" dirty="0" smtClean="0"/>
              <a:t> права на перегляд </a:t>
            </a:r>
            <a:r>
              <a:rPr lang="ru-RU" sz="2400" dirty="0" err="1" smtClean="0"/>
              <a:t>справи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оскарження</a:t>
            </a:r>
            <a:r>
              <a:rPr lang="ru-RU" sz="2400" dirty="0" smtClean="0"/>
              <a:t> судового </a:t>
            </a:r>
            <a:r>
              <a:rPr lang="ru-RU" sz="2400" dirty="0" err="1" smtClean="0"/>
              <a:t>рішення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  одним </a:t>
            </a:r>
            <a:r>
              <a:rPr lang="ru-RU" sz="2400" dirty="0" err="1" smtClean="0"/>
              <a:t>з</a:t>
            </a:r>
            <a:r>
              <a:rPr lang="ru-RU" sz="2400" dirty="0" smtClean="0"/>
              <a:t>  </a:t>
            </a:r>
            <a:r>
              <a:rPr lang="ru-RU" sz="2400" dirty="0" err="1" smtClean="0"/>
              <a:t>елементів</a:t>
            </a:r>
            <a:r>
              <a:rPr lang="ru-RU" sz="2400" dirty="0" smtClean="0"/>
              <a:t> правового </a:t>
            </a:r>
            <a:r>
              <a:rPr lang="ru-RU" sz="2400" dirty="0" err="1" smtClean="0"/>
              <a:t>захисту</a:t>
            </a:r>
            <a:r>
              <a:rPr lang="ru-RU" sz="2400" dirty="0" smtClean="0"/>
              <a:t> </a:t>
            </a:r>
            <a:r>
              <a:rPr lang="ru-RU" sz="2400" dirty="0" err="1" smtClean="0"/>
              <a:t>учасників</a:t>
            </a:r>
            <a:r>
              <a:rPr lang="ru-RU" sz="2400" dirty="0" smtClean="0"/>
              <a:t> судового </a:t>
            </a:r>
            <a:r>
              <a:rPr lang="ru-RU" sz="2400" dirty="0" err="1" smtClean="0"/>
              <a:t>процесу</a:t>
            </a:r>
            <a:r>
              <a:rPr lang="ru-RU" sz="2400" dirty="0" smtClean="0"/>
              <a:t>.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 smtClean="0"/>
              <a:t>забезпечується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інстанційною</a:t>
            </a:r>
            <a:r>
              <a:rPr lang="ru-RU" sz="2400" dirty="0" smtClean="0"/>
              <a:t> </a:t>
            </a:r>
            <a:r>
              <a:rPr lang="ru-RU" sz="2400" dirty="0" err="1" smtClean="0"/>
              <a:t>побудовою</a:t>
            </a:r>
            <a:r>
              <a:rPr lang="ru-RU" sz="2400" dirty="0" smtClean="0"/>
              <a:t> </a:t>
            </a:r>
            <a:r>
              <a:rPr lang="ru-RU" sz="2400" dirty="0" err="1" smtClean="0"/>
              <a:t>судової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системи</a:t>
            </a:r>
            <a:r>
              <a:rPr lang="ru-RU" sz="2400" dirty="0" smtClean="0"/>
              <a:t> </a:t>
            </a:r>
            <a:r>
              <a:rPr lang="ru-RU" sz="2400" dirty="0" err="1" smtClean="0"/>
              <a:t>судів</a:t>
            </a:r>
            <a:r>
              <a:rPr lang="ru-RU" sz="2400" dirty="0" smtClean="0"/>
              <a:t> </a:t>
            </a:r>
            <a:r>
              <a:rPr lang="ru-RU" sz="2400" dirty="0" err="1" smtClean="0"/>
              <a:t>загальної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юрисдикції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, яка </a:t>
            </a:r>
            <a:r>
              <a:rPr lang="ru-RU" sz="2400" dirty="0" err="1" smtClean="0"/>
              <a:t>передбачає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повне</a:t>
            </a:r>
            <a:r>
              <a:rPr lang="ru-RU" sz="2400" dirty="0" smtClean="0"/>
              <a:t> 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часткове</a:t>
            </a:r>
            <a:r>
              <a:rPr lang="ru-RU" sz="2400" dirty="0" smtClean="0"/>
              <a:t> </a:t>
            </a:r>
            <a:r>
              <a:rPr lang="ru-RU" sz="2400" dirty="0" err="1" smtClean="0"/>
              <a:t>оскарження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рішень</a:t>
            </a:r>
            <a:r>
              <a:rPr lang="ru-RU" sz="2400" dirty="0" smtClean="0"/>
              <a:t> суду </a:t>
            </a:r>
            <a:r>
              <a:rPr lang="ru-RU" sz="2400" dirty="0" err="1" smtClean="0"/>
              <a:t>першої</a:t>
            </a:r>
            <a:r>
              <a:rPr lang="ru-RU" sz="2400" dirty="0" smtClean="0"/>
              <a:t> </a:t>
            </a:r>
            <a:r>
              <a:rPr lang="ru-RU" sz="2400" dirty="0" err="1" smtClean="0"/>
              <a:t>інстанції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не набрали (</a:t>
            </a:r>
            <a:r>
              <a:rPr lang="ru-RU" sz="2400" dirty="0" err="1" smtClean="0">
                <a:solidFill>
                  <a:srgbClr val="FF0000"/>
                </a:solidFill>
              </a:rPr>
              <a:t>апеляція</a:t>
            </a:r>
            <a:r>
              <a:rPr lang="ru-RU" sz="2400" dirty="0" smtClean="0">
                <a:solidFill>
                  <a:srgbClr val="FF0000"/>
                </a:solidFill>
              </a:rPr>
              <a:t>)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набрали</a:t>
            </a:r>
            <a:r>
              <a:rPr lang="ru-RU" sz="2400" dirty="0" smtClean="0">
                <a:solidFill>
                  <a:srgbClr val="FF0000"/>
                </a:solidFill>
              </a:rPr>
              <a:t> (</a:t>
            </a:r>
            <a:r>
              <a:rPr lang="ru-RU" sz="2400" dirty="0" err="1" smtClean="0">
                <a:solidFill>
                  <a:srgbClr val="FF0000"/>
                </a:solidFill>
              </a:rPr>
              <a:t>касація</a:t>
            </a:r>
            <a:r>
              <a:rPr lang="ru-RU" sz="2400" dirty="0" smtClean="0">
                <a:solidFill>
                  <a:srgbClr val="FF0000"/>
                </a:solidFill>
              </a:rPr>
              <a:t>) </a:t>
            </a:r>
            <a:r>
              <a:rPr lang="ru-RU" sz="2400" dirty="0" err="1" smtClean="0">
                <a:solidFill>
                  <a:srgbClr val="FF0000"/>
                </a:solidFill>
              </a:rPr>
              <a:t>законної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сили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у  </a:t>
            </a:r>
            <a:r>
              <a:rPr lang="ru-RU" sz="2400" dirty="0" err="1" smtClean="0"/>
              <a:t>вищих</a:t>
            </a:r>
            <a:r>
              <a:rPr lang="ru-RU" sz="2400" dirty="0" smtClean="0"/>
              <a:t> судах. При </a:t>
            </a:r>
            <a:r>
              <a:rPr lang="ru-RU" sz="2400" dirty="0" err="1" smtClean="0"/>
              <a:t>цьому</a:t>
            </a:r>
            <a:r>
              <a:rPr lang="ru-RU" sz="2400" dirty="0" smtClean="0"/>
              <a:t> суд </a:t>
            </a:r>
            <a:r>
              <a:rPr lang="ru-RU" sz="2400" dirty="0" err="1" smtClean="0"/>
              <a:t>апеляційної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інстанції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вирішує</a:t>
            </a:r>
            <a:r>
              <a:rPr lang="ru-RU" sz="2400" dirty="0" smtClean="0"/>
              <a:t> </a:t>
            </a:r>
            <a:r>
              <a:rPr lang="ru-RU" sz="2400" dirty="0" err="1" smtClean="0"/>
              <a:t>питання</a:t>
            </a:r>
            <a:r>
              <a:rPr lang="ru-RU" sz="2400" dirty="0" smtClean="0"/>
              <a:t> факту </a:t>
            </a:r>
            <a:r>
              <a:rPr lang="ru-RU" sz="2400" dirty="0" err="1" smtClean="0"/>
              <a:t>й</a:t>
            </a:r>
            <a:r>
              <a:rPr lang="ru-RU" sz="2400" dirty="0" smtClean="0"/>
              <a:t>  права, а  суд </a:t>
            </a:r>
            <a:r>
              <a:rPr lang="ru-RU" sz="2400" dirty="0" err="1" smtClean="0"/>
              <a:t>касаційної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інстанції</a:t>
            </a:r>
            <a:r>
              <a:rPr lang="ru-RU" sz="2400" dirty="0" smtClean="0"/>
              <a:t>  — </a:t>
            </a:r>
            <a:r>
              <a:rPr lang="ru-RU" sz="2400" dirty="0" err="1" smtClean="0"/>
              <a:t>тільки</a:t>
            </a:r>
            <a:r>
              <a:rPr lang="ru-RU" sz="2400" dirty="0" smtClean="0"/>
              <a:t> права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571480"/>
            <a:ext cx="685804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3 </a:t>
            </a:r>
            <a:r>
              <a:rPr lang="ru-RU" b="1" dirty="0" err="1" smtClean="0"/>
              <a:t>Конституційний</a:t>
            </a:r>
            <a:r>
              <a:rPr lang="ru-RU" b="1" dirty="0" smtClean="0"/>
              <a:t> Суд </a:t>
            </a:r>
            <a:r>
              <a:rPr lang="ru-RU" b="1" dirty="0" err="1" smtClean="0"/>
              <a:t>України</a:t>
            </a:r>
            <a:r>
              <a:rPr lang="ru-RU" b="1" dirty="0" smtClean="0"/>
              <a:t> </a:t>
            </a:r>
            <a:r>
              <a:rPr lang="ru-RU" b="1" dirty="0" err="1" smtClean="0"/>
              <a:t>є</a:t>
            </a:r>
            <a:r>
              <a:rPr lang="ru-RU" b="1" dirty="0" smtClean="0"/>
              <a:t> органом </a:t>
            </a:r>
            <a:r>
              <a:rPr lang="ru-RU" b="1" dirty="0" err="1" smtClean="0"/>
              <a:t>конституційної</a:t>
            </a:r>
            <a:r>
              <a:rPr lang="ru-RU" b="1" dirty="0" smtClean="0"/>
              <a:t> </a:t>
            </a:r>
            <a:r>
              <a:rPr lang="ru-RU" b="1" dirty="0" err="1" smtClean="0"/>
              <a:t>юрисдикції</a:t>
            </a:r>
            <a:r>
              <a:rPr lang="ru-RU" b="1" dirty="0" smtClean="0"/>
              <a:t>, </a:t>
            </a:r>
            <a:r>
              <a:rPr lang="ru-RU" b="1" dirty="0" err="1" smtClean="0"/>
              <a:t>який</a:t>
            </a:r>
            <a:r>
              <a:rPr lang="ru-RU" b="1" dirty="0" smtClean="0"/>
              <a:t> </a:t>
            </a:r>
            <a:r>
              <a:rPr lang="ru-RU" b="1" dirty="0" err="1" smtClean="0"/>
              <a:t>забезпечує</a:t>
            </a:r>
            <a:r>
              <a:rPr lang="ru-RU" b="1" dirty="0" smtClean="0"/>
              <a:t> верховенство </a:t>
            </a:r>
            <a:r>
              <a:rPr lang="ru-RU" b="1" dirty="0" err="1" smtClean="0"/>
              <a:t>Конституції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r>
              <a:rPr lang="ru-RU" b="1" dirty="0" smtClean="0"/>
              <a:t>. </a:t>
            </a:r>
            <a:r>
              <a:rPr lang="ru-RU" b="1" dirty="0" err="1" smtClean="0"/>
              <a:t>Він</a:t>
            </a:r>
            <a:r>
              <a:rPr lang="ru-RU" b="1" dirty="0" smtClean="0"/>
              <a:t> </a:t>
            </a:r>
            <a:r>
              <a:rPr lang="ru-RU" b="1" dirty="0" err="1" smtClean="0"/>
              <a:t>вирішує</a:t>
            </a:r>
            <a:r>
              <a:rPr lang="ru-RU" b="1" dirty="0" smtClean="0"/>
              <a:t> </a:t>
            </a:r>
            <a:r>
              <a:rPr lang="ru-RU" b="1" dirty="0" err="1" smtClean="0"/>
              <a:t>питання</a:t>
            </a:r>
            <a:r>
              <a:rPr lang="ru-RU" b="1" dirty="0" smtClean="0"/>
              <a:t> про </a:t>
            </a:r>
            <a:r>
              <a:rPr lang="ru-RU" b="1" dirty="0" err="1" smtClean="0"/>
              <a:t>відповідність</a:t>
            </a:r>
            <a:r>
              <a:rPr lang="ru-RU" b="1" dirty="0" smtClean="0"/>
              <a:t> </a:t>
            </a:r>
            <a:r>
              <a:rPr lang="ru-RU" b="1" dirty="0" err="1" smtClean="0"/>
              <a:t>законів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r>
              <a:rPr lang="ru-RU" b="1" dirty="0" smtClean="0"/>
              <a:t> та </a:t>
            </a:r>
            <a:r>
              <a:rPr lang="ru-RU" b="1" dirty="0" err="1" smtClean="0"/>
              <a:t>інших</a:t>
            </a:r>
            <a:r>
              <a:rPr lang="ru-RU" b="1" dirty="0" smtClean="0"/>
              <a:t> </a:t>
            </a:r>
            <a:r>
              <a:rPr lang="ru-RU" b="1" dirty="0" err="1" smtClean="0"/>
              <a:t>актів</a:t>
            </a:r>
            <a:r>
              <a:rPr lang="ru-RU" b="1" dirty="0" smtClean="0"/>
              <a:t> </a:t>
            </a:r>
            <a:r>
              <a:rPr lang="ru-RU" b="1" dirty="0" err="1" smtClean="0"/>
              <a:t>Конституції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r>
              <a:rPr lang="ru-RU" b="1" dirty="0" smtClean="0"/>
              <a:t>, </a:t>
            </a:r>
            <a:r>
              <a:rPr lang="ru-RU" b="1" dirty="0" err="1" smtClean="0"/>
              <a:t>здійснює</a:t>
            </a:r>
            <a:r>
              <a:rPr lang="ru-RU" b="1" dirty="0" smtClean="0"/>
              <a:t> </a:t>
            </a:r>
            <a:r>
              <a:rPr lang="ru-RU" b="1" dirty="0" err="1" smtClean="0"/>
              <a:t>офіційне</a:t>
            </a:r>
            <a:r>
              <a:rPr lang="ru-RU" b="1" dirty="0" smtClean="0"/>
              <a:t> </a:t>
            </a:r>
            <a:r>
              <a:rPr lang="ru-RU" b="1" dirty="0" err="1" smtClean="0"/>
              <a:t>тлумачення</a:t>
            </a:r>
            <a:r>
              <a:rPr lang="ru-RU" b="1" dirty="0" smtClean="0"/>
              <a:t> </a:t>
            </a:r>
            <a:r>
              <a:rPr lang="ru-RU" b="1" dirty="0" err="1" smtClean="0"/>
              <a:t>Конституції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r>
              <a:rPr lang="ru-RU" b="1" dirty="0" smtClean="0"/>
              <a:t>, а </a:t>
            </a:r>
            <a:r>
              <a:rPr lang="ru-RU" b="1" dirty="0" err="1" smtClean="0"/>
              <a:t>також</a:t>
            </a:r>
            <a:r>
              <a:rPr lang="ru-RU" b="1" dirty="0" smtClean="0"/>
              <a:t> </a:t>
            </a:r>
            <a:r>
              <a:rPr lang="ru-RU" b="1" dirty="0" err="1" smtClean="0"/>
              <a:t>інші</a:t>
            </a:r>
            <a:r>
              <a:rPr lang="ru-RU" b="1" dirty="0" smtClean="0"/>
              <a:t> </a:t>
            </a:r>
            <a:r>
              <a:rPr lang="ru-RU" b="1" dirty="0" err="1" smtClean="0"/>
              <a:t>повноваження</a:t>
            </a:r>
            <a:r>
              <a:rPr lang="ru-RU" b="1" dirty="0" smtClean="0"/>
              <a:t> </a:t>
            </a:r>
            <a:r>
              <a:rPr lang="ru-RU" b="1" dirty="0" err="1" smtClean="0"/>
              <a:t>відповідно</a:t>
            </a:r>
            <a:r>
              <a:rPr lang="ru-RU" b="1" dirty="0" smtClean="0"/>
              <a:t> до </a:t>
            </a:r>
            <a:r>
              <a:rPr lang="ru-RU" b="1" dirty="0" err="1" smtClean="0"/>
              <a:t>Конституції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r>
              <a:rPr lang="ru-RU" b="1" dirty="0" smtClean="0"/>
              <a:t>.</a:t>
            </a:r>
            <a:endParaRPr lang="ru-RU" dirty="0"/>
          </a:p>
        </p:txBody>
      </p:sp>
      <p:pic>
        <p:nvPicPr>
          <p:cNvPr id="31746" name="Picture 2" descr="C:\Users\Пользователь\Desktop\Конспекти уроків )))\image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857496"/>
            <a:ext cx="6148595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Пользователь\Desktop\Screenshot_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7715304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14356"/>
            <a:ext cx="828680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До </a:t>
            </a:r>
            <a:r>
              <a:rPr lang="ru-RU" sz="2800" b="1" dirty="0" err="1" smtClean="0"/>
              <a:t>повноважень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Конституційного</a:t>
            </a:r>
            <a:r>
              <a:rPr lang="ru-RU" sz="2800" b="1" dirty="0" smtClean="0"/>
              <a:t> Суду належать:  </a:t>
            </a:r>
          </a:p>
          <a:p>
            <a:endParaRPr lang="ru-RU" dirty="0" smtClean="0"/>
          </a:p>
          <a:p>
            <a:r>
              <a:rPr lang="ru-RU" dirty="0" err="1" smtClean="0"/>
              <a:t>вирішення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 про </a:t>
            </a:r>
            <a:r>
              <a:rPr lang="ru-RU" dirty="0" err="1" smtClean="0"/>
              <a:t>відповідність</a:t>
            </a:r>
            <a:r>
              <a:rPr lang="ru-RU" dirty="0" smtClean="0"/>
              <a:t> </a:t>
            </a:r>
            <a:r>
              <a:rPr lang="ru-RU" dirty="0" err="1" smtClean="0"/>
              <a:t>Конституції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(</a:t>
            </a:r>
            <a:r>
              <a:rPr lang="ru-RU" dirty="0" err="1" smtClean="0"/>
              <a:t>конституційність</a:t>
            </a:r>
            <a:r>
              <a:rPr lang="ru-RU" dirty="0" smtClean="0"/>
              <a:t>) </a:t>
            </a:r>
            <a:r>
              <a:rPr lang="ru-RU" dirty="0" err="1" smtClean="0"/>
              <a:t>законів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правових</a:t>
            </a:r>
            <a:r>
              <a:rPr lang="ru-RU" dirty="0" smtClean="0"/>
              <a:t> </a:t>
            </a:r>
            <a:r>
              <a:rPr lang="ru-RU" dirty="0" err="1" smtClean="0"/>
              <a:t>актів</a:t>
            </a:r>
            <a:r>
              <a:rPr lang="ru-RU" dirty="0" smtClean="0"/>
              <a:t> </a:t>
            </a:r>
            <a:r>
              <a:rPr lang="ru-RU" dirty="0" err="1" smtClean="0"/>
              <a:t>Верховної</a:t>
            </a:r>
            <a:r>
              <a:rPr lang="ru-RU" dirty="0" smtClean="0"/>
              <a:t> Ради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актів</a:t>
            </a:r>
            <a:r>
              <a:rPr lang="ru-RU" dirty="0" smtClean="0"/>
              <a:t> Президента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актів</a:t>
            </a:r>
            <a:r>
              <a:rPr lang="ru-RU" dirty="0" smtClean="0"/>
              <a:t> </a:t>
            </a:r>
            <a:r>
              <a:rPr lang="ru-RU" dirty="0" err="1" smtClean="0"/>
              <a:t>Кабінету</a:t>
            </a:r>
            <a:r>
              <a:rPr lang="ru-RU" dirty="0" smtClean="0"/>
              <a:t> </a:t>
            </a:r>
            <a:r>
              <a:rPr lang="ru-RU" dirty="0" err="1" smtClean="0"/>
              <a:t>Міністрів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правових</a:t>
            </a:r>
            <a:r>
              <a:rPr lang="ru-RU" dirty="0" smtClean="0"/>
              <a:t> </a:t>
            </a:r>
            <a:r>
              <a:rPr lang="ru-RU" dirty="0" err="1" smtClean="0"/>
              <a:t>актів</a:t>
            </a:r>
            <a:r>
              <a:rPr lang="ru-RU" dirty="0" smtClean="0"/>
              <a:t> </a:t>
            </a:r>
            <a:r>
              <a:rPr lang="ru-RU" dirty="0" err="1" smtClean="0"/>
              <a:t>Верховної</a:t>
            </a:r>
            <a:r>
              <a:rPr lang="ru-RU" dirty="0" smtClean="0"/>
              <a:t> Ради </a:t>
            </a:r>
            <a:r>
              <a:rPr lang="ru-RU" dirty="0" err="1" smtClean="0"/>
              <a:t>Автономної</a:t>
            </a:r>
            <a:r>
              <a:rPr lang="ru-RU" dirty="0" smtClean="0"/>
              <a:t> </a:t>
            </a:r>
            <a:r>
              <a:rPr lang="ru-RU" dirty="0" err="1" smtClean="0"/>
              <a:t>Республіки</a:t>
            </a:r>
            <a:r>
              <a:rPr lang="ru-RU" dirty="0" smtClean="0"/>
              <a:t> </a:t>
            </a:r>
            <a:r>
              <a:rPr lang="ru-RU" dirty="0" err="1" smtClean="0"/>
              <a:t>Крим</a:t>
            </a:r>
            <a:r>
              <a:rPr lang="ru-RU" dirty="0" smtClean="0"/>
              <a:t>;  </a:t>
            </a:r>
          </a:p>
          <a:p>
            <a:endParaRPr lang="ru-RU" dirty="0" smtClean="0"/>
          </a:p>
          <a:p>
            <a:r>
              <a:rPr lang="ru-RU" dirty="0" err="1" smtClean="0"/>
              <a:t>офіційне</a:t>
            </a:r>
            <a:r>
              <a:rPr lang="ru-RU" dirty="0" smtClean="0"/>
              <a:t> </a:t>
            </a:r>
            <a:r>
              <a:rPr lang="ru-RU" dirty="0" err="1" smtClean="0"/>
              <a:t>тлумачення</a:t>
            </a:r>
            <a:r>
              <a:rPr lang="ru-RU" dirty="0" smtClean="0"/>
              <a:t> </a:t>
            </a:r>
            <a:r>
              <a:rPr lang="ru-RU" dirty="0" err="1" smtClean="0"/>
              <a:t>Конституції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;  </a:t>
            </a:r>
            <a:r>
              <a:rPr lang="ru-RU" dirty="0" err="1" smtClean="0"/>
              <a:t>надання</a:t>
            </a:r>
            <a:r>
              <a:rPr lang="ru-RU" dirty="0" smtClean="0"/>
              <a:t> за </a:t>
            </a:r>
            <a:r>
              <a:rPr lang="ru-RU" dirty="0" err="1" smtClean="0"/>
              <a:t>зверненням</a:t>
            </a:r>
            <a:r>
              <a:rPr lang="ru-RU" dirty="0" smtClean="0"/>
              <a:t> Президента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щонайменше</a:t>
            </a:r>
            <a:r>
              <a:rPr lang="ru-RU" dirty="0" smtClean="0"/>
              <a:t> 45 </a:t>
            </a:r>
            <a:r>
              <a:rPr lang="ru-RU" dirty="0" err="1" smtClean="0"/>
              <a:t>народних</a:t>
            </a:r>
            <a:r>
              <a:rPr lang="ru-RU" dirty="0" smtClean="0"/>
              <a:t> </a:t>
            </a:r>
            <a:r>
              <a:rPr lang="ru-RU" dirty="0" err="1" smtClean="0"/>
              <a:t>депутатів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Кабінету</a:t>
            </a:r>
            <a:r>
              <a:rPr lang="ru-RU" dirty="0" smtClean="0"/>
              <a:t> </a:t>
            </a:r>
            <a:r>
              <a:rPr lang="ru-RU" dirty="0" err="1" smtClean="0"/>
              <a:t>Міністрів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висновків</a:t>
            </a:r>
            <a:r>
              <a:rPr lang="ru-RU" dirty="0" smtClean="0"/>
              <a:t> про </a:t>
            </a:r>
            <a:r>
              <a:rPr lang="ru-RU" dirty="0" err="1" smtClean="0"/>
              <a:t>відповідність</a:t>
            </a:r>
            <a:r>
              <a:rPr lang="ru-RU" dirty="0" smtClean="0"/>
              <a:t> </a:t>
            </a:r>
            <a:r>
              <a:rPr lang="ru-RU" dirty="0" err="1" smtClean="0"/>
              <a:t>Конституції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чинним</a:t>
            </a:r>
            <a:r>
              <a:rPr lang="ru-RU" dirty="0" smtClean="0"/>
              <a:t> </a:t>
            </a:r>
            <a:r>
              <a:rPr lang="ru-RU" dirty="0" err="1" smtClean="0"/>
              <a:t>міжнародним</a:t>
            </a:r>
            <a:r>
              <a:rPr lang="ru-RU" dirty="0" smtClean="0"/>
              <a:t> договорам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міжнародним</a:t>
            </a:r>
            <a:r>
              <a:rPr lang="ru-RU" dirty="0" smtClean="0"/>
              <a:t> </a:t>
            </a:r>
            <a:r>
              <a:rPr lang="ru-RU" dirty="0" err="1" smtClean="0"/>
              <a:t>договорам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вносяться</a:t>
            </a:r>
            <a:r>
              <a:rPr lang="ru-RU" dirty="0" smtClean="0"/>
              <a:t> до </a:t>
            </a:r>
            <a:r>
              <a:rPr lang="ru-RU" dirty="0" err="1" smtClean="0"/>
              <a:t>Верховної</a:t>
            </a:r>
            <a:r>
              <a:rPr lang="ru-RU" dirty="0" smtClean="0"/>
              <a:t> Ради </a:t>
            </a:r>
            <a:r>
              <a:rPr lang="ru-RU" dirty="0" err="1" smtClean="0"/>
              <a:t>України</a:t>
            </a:r>
            <a:r>
              <a:rPr lang="ru-RU" dirty="0" smtClean="0"/>
              <a:t> для </a:t>
            </a:r>
            <a:r>
              <a:rPr lang="ru-RU" dirty="0" err="1" smtClean="0"/>
              <a:t>надання</a:t>
            </a:r>
            <a:r>
              <a:rPr lang="ru-RU" dirty="0" smtClean="0"/>
              <a:t> </a:t>
            </a:r>
            <a:r>
              <a:rPr lang="ru-RU" dirty="0" err="1" smtClean="0"/>
              <a:t>згоди</a:t>
            </a:r>
            <a:r>
              <a:rPr lang="ru-RU" dirty="0" smtClean="0"/>
              <a:t> на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обов’язковість</a:t>
            </a:r>
            <a:r>
              <a:rPr lang="ru-RU" dirty="0" smtClean="0"/>
              <a:t>;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850112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До </a:t>
            </a:r>
            <a:r>
              <a:rPr lang="ru-RU" b="1" dirty="0" err="1" smtClean="0"/>
              <a:t>повноважень</a:t>
            </a:r>
            <a:r>
              <a:rPr lang="ru-RU" b="1" dirty="0" smtClean="0"/>
              <a:t> </a:t>
            </a:r>
            <a:r>
              <a:rPr lang="ru-RU" b="1" dirty="0" err="1" smtClean="0"/>
              <a:t>Конституційного</a:t>
            </a:r>
            <a:r>
              <a:rPr lang="ru-RU" b="1" dirty="0" smtClean="0"/>
              <a:t> Суду належать: </a:t>
            </a:r>
          </a:p>
          <a:p>
            <a:endParaRPr lang="ru-RU" b="1" dirty="0" smtClean="0"/>
          </a:p>
          <a:p>
            <a:r>
              <a:rPr lang="ru-RU" dirty="0" err="1" smtClean="0"/>
              <a:t>надання</a:t>
            </a:r>
            <a:r>
              <a:rPr lang="ru-RU" dirty="0" smtClean="0"/>
              <a:t> за </a:t>
            </a:r>
            <a:r>
              <a:rPr lang="ru-RU" dirty="0" err="1" smtClean="0"/>
              <a:t>зверненням</a:t>
            </a:r>
            <a:r>
              <a:rPr lang="ru-RU" dirty="0" smtClean="0"/>
              <a:t> Президента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щонайменше</a:t>
            </a:r>
            <a:r>
              <a:rPr lang="ru-RU" dirty="0" smtClean="0"/>
              <a:t> 45 </a:t>
            </a:r>
            <a:r>
              <a:rPr lang="ru-RU" dirty="0" err="1" smtClean="0"/>
              <a:t>народних</a:t>
            </a:r>
            <a:r>
              <a:rPr lang="ru-RU" dirty="0" smtClean="0"/>
              <a:t> </a:t>
            </a:r>
            <a:r>
              <a:rPr lang="ru-RU" dirty="0" err="1" smtClean="0"/>
              <a:t>депутатів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висновків</a:t>
            </a:r>
            <a:r>
              <a:rPr lang="ru-RU" dirty="0" smtClean="0"/>
              <a:t> про </a:t>
            </a:r>
            <a:r>
              <a:rPr lang="ru-RU" dirty="0" err="1" smtClean="0"/>
              <a:t>відповідність</a:t>
            </a:r>
            <a:r>
              <a:rPr lang="ru-RU" dirty="0" smtClean="0"/>
              <a:t> </a:t>
            </a:r>
            <a:r>
              <a:rPr lang="ru-RU" dirty="0" err="1" smtClean="0"/>
              <a:t>Конституції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(</a:t>
            </a:r>
            <a:r>
              <a:rPr lang="ru-RU" dirty="0" err="1" smtClean="0"/>
              <a:t>конституційність</a:t>
            </a:r>
            <a:r>
              <a:rPr lang="ru-RU" dirty="0" smtClean="0"/>
              <a:t>) </a:t>
            </a:r>
            <a:r>
              <a:rPr lang="ru-RU" dirty="0" err="1" smtClean="0"/>
              <a:t>питань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пропонуються</a:t>
            </a:r>
            <a:r>
              <a:rPr lang="ru-RU" dirty="0" smtClean="0"/>
              <a:t> для </a:t>
            </a:r>
            <a:r>
              <a:rPr lang="ru-RU" dirty="0" err="1" smtClean="0"/>
              <a:t>винесення</a:t>
            </a:r>
            <a:r>
              <a:rPr lang="ru-RU" dirty="0" smtClean="0"/>
              <a:t> на </a:t>
            </a:r>
            <a:r>
              <a:rPr lang="ru-RU" dirty="0" err="1" smtClean="0"/>
              <a:t>всеукраїнський</a:t>
            </a:r>
            <a:r>
              <a:rPr lang="ru-RU" dirty="0" smtClean="0"/>
              <a:t> референдум за народною </a:t>
            </a:r>
            <a:r>
              <a:rPr lang="ru-RU" dirty="0" err="1" smtClean="0"/>
              <a:t>ініціативою</a:t>
            </a:r>
            <a:r>
              <a:rPr lang="ru-RU" dirty="0" smtClean="0"/>
              <a:t>; 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надання</a:t>
            </a:r>
            <a:r>
              <a:rPr lang="ru-RU" dirty="0" smtClean="0"/>
              <a:t> за </a:t>
            </a:r>
            <a:r>
              <a:rPr lang="ru-RU" dirty="0" err="1" smtClean="0"/>
              <a:t>зверненням</a:t>
            </a:r>
            <a:r>
              <a:rPr lang="ru-RU" dirty="0" smtClean="0"/>
              <a:t> </a:t>
            </a:r>
            <a:r>
              <a:rPr lang="ru-RU" dirty="0" err="1" smtClean="0"/>
              <a:t>Верховної</a:t>
            </a:r>
            <a:r>
              <a:rPr lang="ru-RU" dirty="0" smtClean="0"/>
              <a:t> Ради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висновку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дотримання</a:t>
            </a:r>
            <a:r>
              <a:rPr lang="ru-RU" dirty="0" smtClean="0"/>
              <a:t> </a:t>
            </a:r>
            <a:r>
              <a:rPr lang="ru-RU" dirty="0" err="1" smtClean="0"/>
              <a:t>конституційної</a:t>
            </a:r>
            <a:r>
              <a:rPr lang="ru-RU" dirty="0" smtClean="0"/>
              <a:t> </a:t>
            </a:r>
            <a:r>
              <a:rPr lang="ru-RU" dirty="0" err="1" smtClean="0"/>
              <a:t>процедури</a:t>
            </a:r>
            <a:r>
              <a:rPr lang="ru-RU" dirty="0" smtClean="0"/>
              <a:t> </a:t>
            </a:r>
            <a:r>
              <a:rPr lang="ru-RU" dirty="0" err="1" smtClean="0"/>
              <a:t>розслідування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  </a:t>
            </a:r>
            <a:r>
              <a:rPr lang="ru-RU" dirty="0" err="1" smtClean="0"/>
              <a:t>розгляду</a:t>
            </a:r>
            <a:r>
              <a:rPr lang="ru-RU" dirty="0" smtClean="0"/>
              <a:t> </a:t>
            </a:r>
            <a:r>
              <a:rPr lang="ru-RU" dirty="0" err="1" smtClean="0"/>
              <a:t>справи</a:t>
            </a:r>
            <a:r>
              <a:rPr lang="ru-RU" dirty="0" smtClean="0"/>
              <a:t> про </a:t>
            </a:r>
            <a:r>
              <a:rPr lang="ru-RU" dirty="0" err="1" smtClean="0"/>
              <a:t>усунення</a:t>
            </a:r>
            <a:r>
              <a:rPr lang="ru-RU" dirty="0" smtClean="0"/>
              <a:t> Президента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 посади в  порядку </a:t>
            </a:r>
            <a:r>
              <a:rPr lang="ru-RU" dirty="0" err="1" smtClean="0"/>
              <a:t>імпічменту</a:t>
            </a:r>
            <a:r>
              <a:rPr lang="ru-RU" dirty="0" smtClean="0"/>
              <a:t> в  межах, </a:t>
            </a:r>
            <a:r>
              <a:rPr lang="ru-RU" dirty="0" err="1" smtClean="0"/>
              <a:t>визначених</a:t>
            </a:r>
            <a:r>
              <a:rPr lang="ru-RU" dirty="0" smtClean="0"/>
              <a:t> </a:t>
            </a:r>
            <a:r>
              <a:rPr lang="ru-RU" dirty="0" err="1" smtClean="0"/>
              <a:t>статтями</a:t>
            </a:r>
            <a:r>
              <a:rPr lang="ru-RU" dirty="0" smtClean="0"/>
              <a:t> 111 </a:t>
            </a:r>
            <a:r>
              <a:rPr lang="ru-RU" dirty="0" err="1" smtClean="0"/>
              <a:t>і</a:t>
            </a:r>
            <a:r>
              <a:rPr lang="ru-RU" dirty="0" smtClean="0"/>
              <a:t>  151 </a:t>
            </a:r>
            <a:r>
              <a:rPr lang="ru-RU" dirty="0" err="1" smtClean="0"/>
              <a:t>Конституції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;  </a:t>
            </a:r>
            <a:r>
              <a:rPr lang="ru-RU" dirty="0" err="1" smtClean="0"/>
              <a:t>надання</a:t>
            </a:r>
            <a:r>
              <a:rPr lang="ru-RU" dirty="0" smtClean="0"/>
              <a:t> за </a:t>
            </a:r>
            <a:r>
              <a:rPr lang="ru-RU" dirty="0" err="1" smtClean="0"/>
              <a:t>зверненням</a:t>
            </a:r>
            <a:r>
              <a:rPr lang="ru-RU" dirty="0" smtClean="0"/>
              <a:t> </a:t>
            </a:r>
            <a:r>
              <a:rPr lang="ru-RU" dirty="0" err="1" smtClean="0"/>
              <a:t>Верховної</a:t>
            </a:r>
            <a:r>
              <a:rPr lang="ru-RU" dirty="0" smtClean="0"/>
              <a:t> Ради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висновку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відповідності</a:t>
            </a:r>
            <a:r>
              <a:rPr lang="ru-RU" dirty="0" smtClean="0"/>
              <a:t> законопроекту про </a:t>
            </a:r>
            <a:r>
              <a:rPr lang="ru-RU" dirty="0" err="1" smtClean="0"/>
              <a:t>внесення</a:t>
            </a:r>
            <a:r>
              <a:rPr lang="ru-RU" dirty="0" smtClean="0"/>
              <a:t> </a:t>
            </a:r>
            <a:r>
              <a:rPr lang="ru-RU" dirty="0" err="1" smtClean="0"/>
              <a:t>змін</a:t>
            </a:r>
            <a:r>
              <a:rPr lang="ru-RU" dirty="0" smtClean="0"/>
              <a:t> до </a:t>
            </a:r>
            <a:r>
              <a:rPr lang="ru-RU" dirty="0" err="1" smtClean="0"/>
              <a:t>Конституції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вимогам</a:t>
            </a:r>
            <a:r>
              <a:rPr lang="ru-RU" dirty="0" smtClean="0"/>
              <a:t> статей 157 </a:t>
            </a:r>
            <a:r>
              <a:rPr lang="ru-RU" dirty="0" err="1" smtClean="0"/>
              <a:t>і</a:t>
            </a:r>
            <a:r>
              <a:rPr lang="ru-RU" dirty="0" smtClean="0"/>
              <a:t>  158 </a:t>
            </a:r>
            <a:r>
              <a:rPr lang="ru-RU" dirty="0" err="1" smtClean="0"/>
              <a:t>Конституції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;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00042"/>
            <a:ext cx="807249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До </a:t>
            </a:r>
            <a:r>
              <a:rPr lang="ru-RU" b="1" dirty="0" err="1" smtClean="0"/>
              <a:t>повноважень</a:t>
            </a:r>
            <a:r>
              <a:rPr lang="ru-RU" b="1" dirty="0" smtClean="0"/>
              <a:t> </a:t>
            </a:r>
            <a:r>
              <a:rPr lang="ru-RU" b="1" dirty="0" err="1" smtClean="0"/>
              <a:t>Конституційного</a:t>
            </a:r>
            <a:r>
              <a:rPr lang="ru-RU" b="1" dirty="0" smtClean="0"/>
              <a:t> Суду належать: </a:t>
            </a:r>
          </a:p>
          <a:p>
            <a:endParaRPr lang="ru-RU" b="1" dirty="0" smtClean="0"/>
          </a:p>
          <a:p>
            <a:r>
              <a:rPr lang="ru-RU" dirty="0" err="1" smtClean="0"/>
              <a:t>надання</a:t>
            </a:r>
            <a:r>
              <a:rPr lang="ru-RU" dirty="0" smtClean="0"/>
              <a:t> за </a:t>
            </a:r>
            <a:r>
              <a:rPr lang="ru-RU" dirty="0" err="1" smtClean="0"/>
              <a:t>зверненням</a:t>
            </a:r>
            <a:r>
              <a:rPr lang="ru-RU" dirty="0" smtClean="0"/>
              <a:t> </a:t>
            </a:r>
            <a:r>
              <a:rPr lang="ru-RU" dirty="0" err="1" smtClean="0"/>
              <a:t>Верховної</a:t>
            </a:r>
            <a:r>
              <a:rPr lang="ru-RU" dirty="0" smtClean="0"/>
              <a:t> Ради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висновку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відповідності</a:t>
            </a:r>
            <a:r>
              <a:rPr lang="ru-RU" dirty="0" smtClean="0"/>
              <a:t> законопроекту про </a:t>
            </a:r>
            <a:r>
              <a:rPr lang="ru-RU" dirty="0" err="1" smtClean="0"/>
              <a:t>внесення</a:t>
            </a:r>
            <a:r>
              <a:rPr lang="ru-RU" dirty="0" smtClean="0"/>
              <a:t> </a:t>
            </a:r>
            <a:r>
              <a:rPr lang="ru-RU" dirty="0" err="1" smtClean="0"/>
              <a:t>змін</a:t>
            </a:r>
            <a:r>
              <a:rPr lang="ru-RU" dirty="0" smtClean="0"/>
              <a:t> до </a:t>
            </a:r>
            <a:r>
              <a:rPr lang="ru-RU" dirty="0" err="1" smtClean="0"/>
              <a:t>Конституції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вимогам</a:t>
            </a:r>
            <a:r>
              <a:rPr lang="ru-RU" dirty="0" smtClean="0"/>
              <a:t> статей 157 </a:t>
            </a:r>
            <a:r>
              <a:rPr lang="ru-RU" dirty="0" err="1" smtClean="0"/>
              <a:t>і</a:t>
            </a:r>
            <a:r>
              <a:rPr lang="ru-RU" dirty="0" smtClean="0"/>
              <a:t>  158 </a:t>
            </a:r>
            <a:r>
              <a:rPr lang="ru-RU" dirty="0" err="1" smtClean="0"/>
              <a:t>Конституції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; </a:t>
            </a:r>
          </a:p>
          <a:p>
            <a:endParaRPr lang="ru-RU" dirty="0" smtClean="0"/>
          </a:p>
          <a:p>
            <a:r>
              <a:rPr lang="ru-RU" dirty="0" smtClean="0"/>
              <a:t> </a:t>
            </a:r>
            <a:r>
              <a:rPr lang="ru-RU" dirty="0" err="1" smtClean="0"/>
              <a:t>надання</a:t>
            </a:r>
            <a:r>
              <a:rPr lang="ru-RU" dirty="0" smtClean="0"/>
              <a:t> за </a:t>
            </a:r>
            <a:r>
              <a:rPr lang="ru-RU" dirty="0" err="1" smtClean="0"/>
              <a:t>зверненням</a:t>
            </a:r>
            <a:r>
              <a:rPr lang="ru-RU" dirty="0" smtClean="0"/>
              <a:t> </a:t>
            </a:r>
            <a:r>
              <a:rPr lang="ru-RU" dirty="0" err="1" smtClean="0"/>
              <a:t>Верховної</a:t>
            </a:r>
            <a:r>
              <a:rPr lang="ru-RU" dirty="0" smtClean="0"/>
              <a:t> Ради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висновку</a:t>
            </a:r>
            <a:r>
              <a:rPr lang="ru-RU" dirty="0" smtClean="0"/>
              <a:t> про </a:t>
            </a:r>
            <a:r>
              <a:rPr lang="ru-RU" dirty="0" err="1" smtClean="0"/>
              <a:t>порушення</a:t>
            </a:r>
            <a:r>
              <a:rPr lang="ru-RU" dirty="0" smtClean="0"/>
              <a:t> Верховною Радою </a:t>
            </a:r>
            <a:r>
              <a:rPr lang="ru-RU" dirty="0" err="1" smtClean="0"/>
              <a:t>Автономної</a:t>
            </a:r>
            <a:r>
              <a:rPr lang="ru-RU" dirty="0" smtClean="0"/>
              <a:t> </a:t>
            </a:r>
            <a:r>
              <a:rPr lang="ru-RU" dirty="0" err="1" smtClean="0"/>
              <a:t>Республіки</a:t>
            </a:r>
            <a:r>
              <a:rPr lang="ru-RU" dirty="0" smtClean="0"/>
              <a:t> </a:t>
            </a:r>
            <a:r>
              <a:rPr lang="ru-RU" dirty="0" err="1" smtClean="0"/>
              <a:t>Крим</a:t>
            </a:r>
            <a:r>
              <a:rPr lang="ru-RU" dirty="0" smtClean="0"/>
              <a:t> </a:t>
            </a:r>
            <a:r>
              <a:rPr lang="ru-RU" dirty="0" err="1" smtClean="0"/>
              <a:t>Конституції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законів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; 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вирішення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 про </a:t>
            </a:r>
            <a:r>
              <a:rPr lang="ru-RU" dirty="0" err="1" smtClean="0"/>
              <a:t>відповідність</a:t>
            </a:r>
            <a:r>
              <a:rPr lang="ru-RU" dirty="0" smtClean="0"/>
              <a:t> </a:t>
            </a:r>
            <a:r>
              <a:rPr lang="ru-RU" dirty="0" err="1" smtClean="0"/>
              <a:t>Конституції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та законам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нормативно-правових</a:t>
            </a:r>
            <a:r>
              <a:rPr lang="ru-RU" dirty="0" smtClean="0"/>
              <a:t> </a:t>
            </a:r>
            <a:r>
              <a:rPr lang="ru-RU" dirty="0" err="1" smtClean="0"/>
              <a:t>актів</a:t>
            </a:r>
            <a:r>
              <a:rPr lang="ru-RU" dirty="0" smtClean="0"/>
              <a:t> </a:t>
            </a:r>
            <a:r>
              <a:rPr lang="ru-RU" dirty="0" err="1" smtClean="0"/>
              <a:t>Верховної</a:t>
            </a:r>
            <a:r>
              <a:rPr lang="ru-RU" dirty="0" smtClean="0"/>
              <a:t> Ради </a:t>
            </a:r>
            <a:r>
              <a:rPr lang="ru-RU" dirty="0" err="1" smtClean="0"/>
              <a:t>Автономної</a:t>
            </a:r>
            <a:r>
              <a:rPr lang="ru-RU" dirty="0" smtClean="0"/>
              <a:t> </a:t>
            </a:r>
            <a:r>
              <a:rPr lang="ru-RU" dirty="0" err="1" smtClean="0"/>
              <a:t>Республіки</a:t>
            </a:r>
            <a:r>
              <a:rPr lang="ru-RU" dirty="0" smtClean="0"/>
              <a:t> </a:t>
            </a:r>
            <a:r>
              <a:rPr lang="ru-RU" dirty="0" err="1" smtClean="0"/>
              <a:t>Крим</a:t>
            </a:r>
            <a:r>
              <a:rPr lang="ru-RU" dirty="0" smtClean="0"/>
              <a:t> за </a:t>
            </a:r>
            <a:r>
              <a:rPr lang="ru-RU" dirty="0" err="1" smtClean="0"/>
              <a:t>зверненням</a:t>
            </a:r>
            <a:r>
              <a:rPr lang="ru-RU" dirty="0" smtClean="0"/>
              <a:t> Президента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 </a:t>
            </a:r>
            <a:r>
              <a:rPr lang="ru-RU" dirty="0" err="1" smtClean="0"/>
              <a:t>частиною</a:t>
            </a:r>
            <a:r>
              <a:rPr lang="ru-RU" dirty="0" smtClean="0"/>
              <a:t> 2 </a:t>
            </a:r>
            <a:r>
              <a:rPr lang="ru-RU" dirty="0" err="1" smtClean="0"/>
              <a:t>статті</a:t>
            </a:r>
            <a:r>
              <a:rPr lang="ru-RU" dirty="0" smtClean="0"/>
              <a:t> 137 </a:t>
            </a:r>
            <a:r>
              <a:rPr lang="ru-RU" dirty="0" err="1" smtClean="0"/>
              <a:t>Конституції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; </a:t>
            </a:r>
          </a:p>
          <a:p>
            <a:endParaRPr lang="ru-RU" dirty="0" smtClean="0"/>
          </a:p>
          <a:p>
            <a:r>
              <a:rPr lang="ru-RU" dirty="0" err="1" smtClean="0"/>
              <a:t>вирішення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 про </a:t>
            </a:r>
            <a:r>
              <a:rPr lang="ru-RU" dirty="0" err="1" smtClean="0"/>
              <a:t>відповідність</a:t>
            </a:r>
            <a:r>
              <a:rPr lang="ru-RU" dirty="0" smtClean="0"/>
              <a:t> </a:t>
            </a:r>
            <a:r>
              <a:rPr lang="ru-RU" dirty="0" err="1" smtClean="0"/>
              <a:t>Конституції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(</a:t>
            </a:r>
            <a:r>
              <a:rPr lang="ru-RU" dirty="0" err="1" smtClean="0"/>
              <a:t>конституційність</a:t>
            </a:r>
            <a:r>
              <a:rPr lang="ru-RU" dirty="0" smtClean="0"/>
              <a:t>) до </a:t>
            </a:r>
            <a:r>
              <a:rPr lang="ru-RU" dirty="0" err="1" smtClean="0"/>
              <a:t>законів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(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положень</a:t>
            </a:r>
            <a:r>
              <a:rPr lang="ru-RU" dirty="0" smtClean="0"/>
              <a:t>) за </a:t>
            </a:r>
            <a:r>
              <a:rPr lang="ru-RU" dirty="0" err="1" smtClean="0"/>
              <a:t>конституційною</a:t>
            </a:r>
            <a:r>
              <a:rPr lang="ru-RU" dirty="0" smtClean="0"/>
              <a:t> </a:t>
            </a:r>
            <a:r>
              <a:rPr lang="ru-RU" dirty="0" err="1" smtClean="0"/>
              <a:t>скаргою</a:t>
            </a:r>
            <a:r>
              <a:rPr lang="ru-RU" dirty="0" smtClean="0"/>
              <a:t> особи, яка </a:t>
            </a:r>
            <a:r>
              <a:rPr lang="ru-RU" dirty="0" err="1" smtClean="0"/>
              <a:t>вважає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застосований</a:t>
            </a:r>
            <a:r>
              <a:rPr lang="ru-RU" dirty="0" smtClean="0"/>
              <a:t> в  остаточному судовому </a:t>
            </a:r>
            <a:r>
              <a:rPr lang="ru-RU" dirty="0" err="1" smtClean="0"/>
              <a:t>рішенні</a:t>
            </a:r>
            <a:r>
              <a:rPr lang="ru-RU" dirty="0" smtClean="0"/>
              <a:t> в 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справі</a:t>
            </a:r>
            <a:r>
              <a:rPr lang="ru-RU" dirty="0" smtClean="0"/>
              <a:t> закон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суперечить</a:t>
            </a:r>
            <a:r>
              <a:rPr lang="ru-RU" dirty="0" smtClean="0"/>
              <a:t> </a:t>
            </a:r>
            <a:r>
              <a:rPr lang="ru-RU" dirty="0" err="1" smtClean="0"/>
              <a:t>Конституції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885828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Конституційне звернення </a:t>
            </a:r>
            <a:r>
              <a:rPr lang="uk-UA" dirty="0" smtClean="0"/>
              <a:t>– це подане</a:t>
            </a:r>
          </a:p>
          <a:p>
            <a:r>
              <a:rPr lang="uk-UA" dirty="0" smtClean="0"/>
              <a:t>до Суду письмове клопотання  про надання  висновку: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err="1" smtClean="0"/>
              <a:t>=Відповідності</a:t>
            </a:r>
            <a:r>
              <a:rPr lang="ru-RU" dirty="0" smtClean="0"/>
              <a:t> </a:t>
            </a:r>
            <a:r>
              <a:rPr lang="ru-RU" dirty="0" err="1" smtClean="0"/>
              <a:t>Конституції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чинного </a:t>
            </a:r>
            <a:r>
              <a:rPr lang="ru-RU" dirty="0" err="1" smtClean="0"/>
              <a:t>міжнародного</a:t>
            </a:r>
            <a:r>
              <a:rPr lang="ru-RU" dirty="0" smtClean="0"/>
              <a:t> договору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міжнародного</a:t>
            </a:r>
            <a:r>
              <a:rPr lang="ru-RU" dirty="0" smtClean="0"/>
              <a:t> </a:t>
            </a:r>
            <a:r>
              <a:rPr lang="ru-RU" dirty="0" err="1" smtClean="0"/>
              <a:t>договору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вноситься до </a:t>
            </a:r>
            <a:r>
              <a:rPr lang="ru-RU" dirty="0" err="1" smtClean="0"/>
              <a:t>Верховної</a:t>
            </a:r>
            <a:r>
              <a:rPr lang="ru-RU" dirty="0" smtClean="0"/>
              <a:t> Ради </a:t>
            </a:r>
            <a:r>
              <a:rPr lang="ru-RU" dirty="0" err="1" smtClean="0"/>
              <a:t>України</a:t>
            </a:r>
            <a:r>
              <a:rPr lang="ru-RU" dirty="0" smtClean="0"/>
              <a:t> для </a:t>
            </a:r>
            <a:r>
              <a:rPr lang="ru-RU" dirty="0" err="1" smtClean="0"/>
              <a:t>надання</a:t>
            </a:r>
            <a:r>
              <a:rPr lang="ru-RU" dirty="0" smtClean="0"/>
              <a:t> </a:t>
            </a:r>
            <a:r>
              <a:rPr lang="ru-RU" dirty="0" err="1" smtClean="0"/>
              <a:t>згоди</a:t>
            </a:r>
            <a:r>
              <a:rPr lang="ru-RU" dirty="0" smtClean="0"/>
              <a:t> на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обов’язковість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=Відповідності</a:t>
            </a:r>
            <a:r>
              <a:rPr lang="ru-RU" dirty="0" smtClean="0"/>
              <a:t> </a:t>
            </a:r>
            <a:r>
              <a:rPr lang="ru-RU" dirty="0" err="1" smtClean="0"/>
              <a:t>Конституції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(</a:t>
            </a:r>
            <a:r>
              <a:rPr lang="ru-RU" dirty="0" err="1" smtClean="0"/>
              <a:t>конституційності</a:t>
            </a:r>
            <a:r>
              <a:rPr lang="ru-RU" dirty="0" smtClean="0"/>
              <a:t>) </a:t>
            </a:r>
            <a:r>
              <a:rPr lang="ru-RU" dirty="0" err="1" smtClean="0"/>
              <a:t>питань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пропонуються</a:t>
            </a:r>
            <a:r>
              <a:rPr lang="ru-RU" dirty="0" smtClean="0"/>
              <a:t> для </a:t>
            </a:r>
            <a:r>
              <a:rPr lang="ru-RU" dirty="0" err="1" smtClean="0"/>
              <a:t>винесення</a:t>
            </a:r>
            <a:r>
              <a:rPr lang="ru-RU" dirty="0" smtClean="0"/>
              <a:t> на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dirty="0" err="1" smtClean="0">
                <a:solidFill>
                  <a:srgbClr val="FF0000"/>
                </a:solidFill>
              </a:rPr>
              <a:t>всеукраїнський</a:t>
            </a:r>
            <a:r>
              <a:rPr lang="ru-RU" dirty="0" smtClean="0">
                <a:solidFill>
                  <a:srgbClr val="FF0000"/>
                </a:solidFill>
              </a:rPr>
              <a:t> референдум</a:t>
            </a:r>
            <a:r>
              <a:rPr lang="ru-RU" dirty="0" smtClean="0"/>
              <a:t> за народною </a:t>
            </a:r>
            <a:r>
              <a:rPr lang="ru-RU" dirty="0" err="1" smtClean="0"/>
              <a:t>ініціативою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=Додержання</a:t>
            </a:r>
            <a:r>
              <a:rPr lang="ru-RU" dirty="0" smtClean="0"/>
              <a:t> </a:t>
            </a:r>
            <a:r>
              <a:rPr lang="ru-RU" dirty="0" err="1" smtClean="0"/>
              <a:t>конституційної</a:t>
            </a:r>
            <a:r>
              <a:rPr lang="ru-RU" dirty="0" smtClean="0"/>
              <a:t> </a:t>
            </a:r>
            <a:r>
              <a:rPr lang="ru-RU" dirty="0" err="1" smtClean="0"/>
              <a:t>процедури</a:t>
            </a:r>
            <a:r>
              <a:rPr lang="ru-RU" dirty="0" smtClean="0"/>
              <a:t> </a:t>
            </a:r>
            <a:r>
              <a:rPr lang="ru-RU" dirty="0" err="1" smtClean="0"/>
              <a:t>розслідування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розгляду</a:t>
            </a:r>
            <a:r>
              <a:rPr lang="ru-RU" dirty="0" smtClean="0"/>
              <a:t> </a:t>
            </a:r>
            <a:r>
              <a:rPr lang="ru-RU" dirty="0" err="1" smtClean="0"/>
              <a:t>справи</a:t>
            </a:r>
            <a:r>
              <a:rPr lang="ru-RU" dirty="0" smtClean="0"/>
              <a:t> про </a:t>
            </a:r>
            <a:r>
              <a:rPr lang="ru-RU" dirty="0" err="1" smtClean="0"/>
              <a:t>усунення</a:t>
            </a:r>
            <a:r>
              <a:rPr lang="ru-RU" dirty="0" smtClean="0"/>
              <a:t> Президента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поста в порядку </a:t>
            </a:r>
            <a:r>
              <a:rPr lang="ru-RU" dirty="0" err="1" smtClean="0"/>
              <a:t>імпічменту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=Відповідності</a:t>
            </a:r>
            <a:r>
              <a:rPr lang="ru-RU" dirty="0" smtClean="0"/>
              <a:t> законопроекту про </a:t>
            </a:r>
            <a:r>
              <a:rPr lang="ru-RU" dirty="0" err="1" smtClean="0"/>
              <a:t>внесення</a:t>
            </a:r>
            <a:r>
              <a:rPr lang="ru-RU" dirty="0" smtClean="0"/>
              <a:t> </a:t>
            </a:r>
            <a:r>
              <a:rPr lang="ru-RU" dirty="0" err="1" smtClean="0"/>
              <a:t>змін</a:t>
            </a:r>
            <a:r>
              <a:rPr lang="ru-RU" dirty="0" smtClean="0"/>
              <a:t> до </a:t>
            </a:r>
            <a:r>
              <a:rPr lang="ru-RU" dirty="0" err="1" smtClean="0"/>
              <a:t>Конституції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вимогам</a:t>
            </a:r>
            <a:r>
              <a:rPr lang="ru-RU" dirty="0" smtClean="0"/>
              <a:t> статей 157 </a:t>
            </a:r>
            <a:r>
              <a:rPr lang="ru-RU" dirty="0" err="1" smtClean="0"/>
              <a:t>і</a:t>
            </a:r>
            <a:r>
              <a:rPr lang="ru-RU" dirty="0" smtClean="0"/>
              <a:t> 158 </a:t>
            </a:r>
            <a:r>
              <a:rPr lang="ru-RU" dirty="0" err="1" smtClean="0"/>
              <a:t>Конституції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обов'язковим</a:t>
            </a:r>
            <a:r>
              <a:rPr lang="ru-RU" dirty="0" smtClean="0"/>
              <a:t> </a:t>
            </a:r>
            <a:r>
              <a:rPr lang="ru-RU" dirty="0" err="1" smtClean="0"/>
              <a:t>елементом</a:t>
            </a:r>
            <a:r>
              <a:rPr lang="ru-RU" dirty="0" smtClean="0"/>
              <a:t> у </a:t>
            </a:r>
            <a:r>
              <a:rPr lang="ru-RU" dirty="0" err="1" smtClean="0"/>
              <a:t>процедурі</a:t>
            </a:r>
            <a:r>
              <a:rPr lang="ru-RU" dirty="0" smtClean="0"/>
              <a:t> </a:t>
            </a:r>
            <a:r>
              <a:rPr lang="ru-RU" dirty="0" err="1" smtClean="0"/>
              <a:t>внесення</a:t>
            </a:r>
            <a:r>
              <a:rPr lang="ru-RU" dirty="0" smtClean="0"/>
              <a:t> </a:t>
            </a:r>
            <a:r>
              <a:rPr lang="ru-RU" dirty="0" err="1" smtClean="0"/>
              <a:t>змін</a:t>
            </a:r>
            <a:r>
              <a:rPr lang="ru-RU" dirty="0" smtClean="0"/>
              <a:t> до </a:t>
            </a:r>
            <a:r>
              <a:rPr lang="ru-RU" dirty="0" err="1" smtClean="0"/>
              <a:t>Конституції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=Порушення</a:t>
            </a:r>
            <a:r>
              <a:rPr lang="ru-RU" dirty="0" smtClean="0"/>
              <a:t> Верховною Радою </a:t>
            </a:r>
            <a:r>
              <a:rPr lang="ru-RU" dirty="0" err="1" smtClean="0"/>
              <a:t>Автономної</a:t>
            </a:r>
            <a:r>
              <a:rPr lang="ru-RU" dirty="0" smtClean="0"/>
              <a:t> </a:t>
            </a:r>
            <a:r>
              <a:rPr lang="ru-RU" dirty="0" err="1" smtClean="0"/>
              <a:t>Республіки</a:t>
            </a:r>
            <a:r>
              <a:rPr lang="ru-RU" dirty="0" smtClean="0"/>
              <a:t> </a:t>
            </a:r>
            <a:r>
              <a:rPr lang="ru-RU" dirty="0" err="1" smtClean="0"/>
              <a:t>Крим</a:t>
            </a:r>
            <a:r>
              <a:rPr lang="ru-RU" dirty="0" smtClean="0"/>
              <a:t> </a:t>
            </a:r>
            <a:r>
              <a:rPr lang="ru-RU" dirty="0" err="1" smtClean="0"/>
              <a:t>Конституції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законів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=Відповідності</a:t>
            </a:r>
            <a:r>
              <a:rPr lang="ru-RU" dirty="0" smtClean="0"/>
              <a:t> </a:t>
            </a:r>
            <a:r>
              <a:rPr lang="ru-RU" dirty="0" err="1" smtClean="0"/>
              <a:t>нормативно-правових</a:t>
            </a:r>
            <a:r>
              <a:rPr lang="ru-RU" dirty="0" smtClean="0"/>
              <a:t> </a:t>
            </a:r>
            <a:r>
              <a:rPr lang="ru-RU" dirty="0" err="1" smtClean="0"/>
              <a:t>актів</a:t>
            </a:r>
            <a:r>
              <a:rPr lang="ru-RU" dirty="0" smtClean="0"/>
              <a:t> </a:t>
            </a:r>
            <a:r>
              <a:rPr lang="ru-RU" dirty="0" err="1" smtClean="0"/>
              <a:t>Верховної</a:t>
            </a:r>
            <a:r>
              <a:rPr lang="ru-RU" dirty="0" smtClean="0"/>
              <a:t> Ради </a:t>
            </a:r>
            <a:r>
              <a:rPr lang="ru-RU" dirty="0" err="1" smtClean="0"/>
              <a:t>Автономної</a:t>
            </a:r>
            <a:r>
              <a:rPr lang="ru-RU" dirty="0" smtClean="0"/>
              <a:t> </a:t>
            </a:r>
            <a:r>
              <a:rPr lang="ru-RU" dirty="0" err="1" smtClean="0"/>
              <a:t>Республіки</a:t>
            </a:r>
            <a:r>
              <a:rPr lang="ru-RU" dirty="0" smtClean="0"/>
              <a:t> </a:t>
            </a:r>
            <a:r>
              <a:rPr lang="ru-RU" dirty="0" err="1" smtClean="0"/>
              <a:t>Крим</a:t>
            </a:r>
            <a:r>
              <a:rPr lang="ru-RU" dirty="0" smtClean="0"/>
              <a:t> </a:t>
            </a:r>
            <a:r>
              <a:rPr lang="ru-RU" dirty="0" err="1" smtClean="0"/>
              <a:t>Конституції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та законам </a:t>
            </a:r>
            <a:r>
              <a:rPr lang="ru-RU" dirty="0" err="1" smtClean="0"/>
              <a:t>України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4"/>
            <a:ext cx="84296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ІЗ ЗАКОНУ УКРАЇНИ «ПРО КОНСТИТУЦІЙНИЙ СУД УКРАЇНИ»</a:t>
            </a:r>
            <a:endParaRPr lang="ru-RU" dirty="0" smtClean="0"/>
          </a:p>
          <a:p>
            <a:r>
              <a:rPr lang="ru-RU" b="1" i="1" dirty="0" err="1" smtClean="0"/>
              <a:t>Стаття</a:t>
            </a:r>
            <a:r>
              <a:rPr lang="ru-RU" b="1" i="1" dirty="0" smtClean="0"/>
              <a:t> 53.</a:t>
            </a:r>
            <a:r>
              <a:rPr lang="ru-RU" i="1" dirty="0" smtClean="0"/>
              <a:t> </a:t>
            </a:r>
            <a:r>
              <a:rPr lang="ru-RU" i="1" dirty="0" err="1" smtClean="0"/>
              <a:t>Конституційне</a:t>
            </a:r>
            <a:r>
              <a:rPr lang="ru-RU" i="1" dirty="0" smtClean="0"/>
              <a:t> </a:t>
            </a:r>
            <a:r>
              <a:rPr lang="ru-RU" i="1" dirty="0" err="1" smtClean="0"/>
              <a:t>звернення</a:t>
            </a:r>
            <a:endParaRPr lang="ru-RU" dirty="0" smtClean="0"/>
          </a:p>
          <a:p>
            <a:r>
              <a:rPr lang="ru-RU" i="1" dirty="0" smtClean="0"/>
              <a:t>1. </a:t>
            </a:r>
            <a:r>
              <a:rPr lang="ru-RU" i="1" dirty="0" err="1" smtClean="0"/>
              <a:t>Конституційним</a:t>
            </a:r>
            <a:r>
              <a:rPr lang="ru-RU" i="1" dirty="0" smtClean="0"/>
              <a:t> </a:t>
            </a:r>
            <a:r>
              <a:rPr lang="ru-RU" i="1" dirty="0" err="1" smtClean="0"/>
              <a:t>зверненням</a:t>
            </a:r>
            <a:r>
              <a:rPr lang="ru-RU" i="1" dirty="0" smtClean="0"/>
              <a:t> </a:t>
            </a:r>
            <a:r>
              <a:rPr lang="ru-RU" i="1" dirty="0" err="1" smtClean="0"/>
              <a:t>є</a:t>
            </a:r>
            <a:r>
              <a:rPr lang="ru-RU" i="1" dirty="0" smtClean="0"/>
              <a:t> </a:t>
            </a:r>
            <a:r>
              <a:rPr lang="ru-RU" i="1" dirty="0" err="1" smtClean="0"/>
              <a:t>подане</a:t>
            </a:r>
            <a:r>
              <a:rPr lang="ru-RU" i="1" dirty="0" smtClean="0"/>
              <a:t> до Суду </a:t>
            </a:r>
            <a:r>
              <a:rPr lang="ru-RU" i="1" dirty="0" err="1" smtClean="0"/>
              <a:t>письмове</a:t>
            </a:r>
            <a:r>
              <a:rPr lang="ru-RU" i="1" dirty="0" smtClean="0"/>
              <a:t> </a:t>
            </a:r>
            <a:r>
              <a:rPr lang="ru-RU" i="1" dirty="0" err="1" smtClean="0"/>
              <a:t>клопотання</a:t>
            </a:r>
            <a:r>
              <a:rPr lang="ru-RU" i="1" dirty="0" smtClean="0"/>
              <a:t> про </a:t>
            </a:r>
            <a:r>
              <a:rPr lang="ru-RU" i="1" dirty="0" err="1" smtClean="0"/>
              <a:t>надання</a:t>
            </a:r>
            <a:r>
              <a:rPr lang="ru-RU" i="1" dirty="0" smtClean="0"/>
              <a:t> </a:t>
            </a:r>
            <a:r>
              <a:rPr lang="ru-RU" i="1" dirty="0" err="1" smtClean="0"/>
              <a:t>висновку</a:t>
            </a:r>
            <a:r>
              <a:rPr lang="ru-RU" i="1" dirty="0" smtClean="0"/>
              <a:t> </a:t>
            </a:r>
            <a:r>
              <a:rPr lang="ru-RU" i="1" dirty="0" err="1" smtClean="0"/>
              <a:t>щодо</a:t>
            </a:r>
            <a:r>
              <a:rPr lang="ru-RU" i="1" dirty="0" smtClean="0"/>
              <a:t>:</a:t>
            </a:r>
            <a:endParaRPr lang="ru-RU" dirty="0" smtClean="0"/>
          </a:p>
          <a:p>
            <a:r>
              <a:rPr lang="ru-RU" i="1" dirty="0" smtClean="0"/>
              <a:t>1) </a:t>
            </a:r>
            <a:r>
              <a:rPr lang="ru-RU" i="1" dirty="0" err="1" smtClean="0"/>
              <a:t>відповідності</a:t>
            </a:r>
            <a:r>
              <a:rPr lang="ru-RU" i="1" dirty="0" smtClean="0"/>
              <a:t> </a:t>
            </a:r>
            <a:r>
              <a:rPr lang="ru-RU" i="1" dirty="0" err="1" smtClean="0"/>
              <a:t>Конституції</a:t>
            </a:r>
            <a:r>
              <a:rPr lang="ru-RU" i="1" dirty="0" smtClean="0"/>
              <a:t> </a:t>
            </a:r>
            <a:r>
              <a:rPr lang="ru-RU" i="1" dirty="0" err="1" smtClean="0"/>
              <a:t>України</a:t>
            </a:r>
            <a:r>
              <a:rPr lang="ru-RU" i="1" dirty="0" smtClean="0"/>
              <a:t> чинного </a:t>
            </a:r>
            <a:r>
              <a:rPr lang="ru-RU" i="1" dirty="0" err="1" smtClean="0"/>
              <a:t>міжнародного</a:t>
            </a:r>
            <a:r>
              <a:rPr lang="ru-RU" i="1" dirty="0" smtClean="0"/>
              <a:t> договору </a:t>
            </a:r>
            <a:r>
              <a:rPr lang="ru-RU" i="1" dirty="0" err="1" smtClean="0"/>
              <a:t>України</a:t>
            </a:r>
            <a:r>
              <a:rPr lang="ru-RU" i="1" dirty="0" smtClean="0"/>
              <a:t> </a:t>
            </a:r>
            <a:r>
              <a:rPr lang="ru-RU" i="1" dirty="0" err="1" smtClean="0"/>
              <a:t>або</a:t>
            </a:r>
            <a:r>
              <a:rPr lang="ru-RU" i="1" dirty="0" smtClean="0"/>
              <a:t> </a:t>
            </a:r>
            <a:r>
              <a:rPr lang="ru-RU" i="1" dirty="0" err="1" smtClean="0"/>
              <a:t>міжнародного</a:t>
            </a:r>
            <a:r>
              <a:rPr lang="ru-RU" i="1" dirty="0" smtClean="0"/>
              <a:t> </a:t>
            </a:r>
            <a:r>
              <a:rPr lang="ru-RU" i="1" dirty="0" err="1" smtClean="0"/>
              <a:t>договору</a:t>
            </a:r>
            <a:r>
              <a:rPr lang="ru-RU" i="1" dirty="0" smtClean="0"/>
              <a:t>, </a:t>
            </a:r>
            <a:r>
              <a:rPr lang="ru-RU" i="1" dirty="0" err="1" smtClean="0"/>
              <a:t>що</a:t>
            </a:r>
            <a:r>
              <a:rPr lang="ru-RU" i="1" dirty="0" smtClean="0"/>
              <a:t> вноситься до </a:t>
            </a:r>
            <a:r>
              <a:rPr lang="ru-RU" i="1" dirty="0" err="1" smtClean="0"/>
              <a:t>Верховної</a:t>
            </a:r>
            <a:r>
              <a:rPr lang="ru-RU" i="1" dirty="0" smtClean="0"/>
              <a:t> Ради </a:t>
            </a:r>
            <a:r>
              <a:rPr lang="ru-RU" i="1" dirty="0" err="1" smtClean="0"/>
              <a:t>України</a:t>
            </a:r>
            <a:r>
              <a:rPr lang="ru-RU" i="1" dirty="0" smtClean="0"/>
              <a:t> для </a:t>
            </a:r>
            <a:r>
              <a:rPr lang="ru-RU" i="1" dirty="0" err="1" smtClean="0"/>
              <a:t>надання</a:t>
            </a:r>
            <a:r>
              <a:rPr lang="ru-RU" i="1" dirty="0" smtClean="0"/>
              <a:t> </a:t>
            </a:r>
            <a:r>
              <a:rPr lang="ru-RU" i="1" dirty="0" err="1" smtClean="0"/>
              <a:t>згоди</a:t>
            </a:r>
            <a:r>
              <a:rPr lang="ru-RU" i="1" dirty="0" smtClean="0"/>
              <a:t> на </a:t>
            </a:r>
            <a:r>
              <a:rPr lang="ru-RU" i="1" dirty="0" err="1" smtClean="0"/>
              <a:t>його</a:t>
            </a:r>
            <a:r>
              <a:rPr lang="ru-RU" i="1" dirty="0" smtClean="0"/>
              <a:t> </a:t>
            </a:r>
            <a:r>
              <a:rPr lang="ru-RU" i="1" dirty="0" err="1" smtClean="0"/>
              <a:t>обов'язковість</a:t>
            </a:r>
            <a:r>
              <a:rPr lang="ru-RU" i="1" dirty="0" smtClean="0"/>
              <a:t>;</a:t>
            </a:r>
            <a:endParaRPr lang="ru-RU" dirty="0" smtClean="0"/>
          </a:p>
          <a:p>
            <a:r>
              <a:rPr lang="ru-RU" i="1" dirty="0" smtClean="0"/>
              <a:t>2) </a:t>
            </a:r>
            <a:r>
              <a:rPr lang="ru-RU" i="1" dirty="0" err="1" smtClean="0"/>
              <a:t>відповідності</a:t>
            </a:r>
            <a:r>
              <a:rPr lang="ru-RU" i="1" dirty="0" smtClean="0"/>
              <a:t> </a:t>
            </a:r>
            <a:r>
              <a:rPr lang="ru-RU" i="1" dirty="0" err="1" smtClean="0"/>
              <a:t>Конституції</a:t>
            </a:r>
            <a:r>
              <a:rPr lang="ru-RU" i="1" dirty="0" smtClean="0"/>
              <a:t> </a:t>
            </a:r>
            <a:r>
              <a:rPr lang="ru-RU" i="1" dirty="0" err="1" smtClean="0"/>
              <a:t>України</a:t>
            </a:r>
            <a:r>
              <a:rPr lang="ru-RU" i="1" dirty="0" smtClean="0"/>
              <a:t> (</a:t>
            </a:r>
            <a:r>
              <a:rPr lang="ru-RU" i="1" dirty="0" err="1" smtClean="0"/>
              <a:t>конституційності</a:t>
            </a:r>
            <a:r>
              <a:rPr lang="ru-RU" i="1" dirty="0" smtClean="0"/>
              <a:t>) </a:t>
            </a:r>
            <a:r>
              <a:rPr lang="ru-RU" i="1" dirty="0" err="1" smtClean="0"/>
              <a:t>питань</a:t>
            </a:r>
            <a:r>
              <a:rPr lang="ru-RU" i="1" dirty="0" smtClean="0"/>
              <a:t>, </a:t>
            </a:r>
            <a:r>
              <a:rPr lang="ru-RU" i="1" dirty="0" err="1" smtClean="0"/>
              <a:t>які</a:t>
            </a:r>
            <a:r>
              <a:rPr lang="ru-RU" i="1" dirty="0" smtClean="0"/>
              <a:t> </a:t>
            </a:r>
            <a:r>
              <a:rPr lang="ru-RU" i="1" dirty="0" err="1" smtClean="0"/>
              <a:t>пропонуються</a:t>
            </a:r>
            <a:r>
              <a:rPr lang="ru-RU" i="1" dirty="0" smtClean="0"/>
              <a:t> для </a:t>
            </a:r>
            <a:r>
              <a:rPr lang="ru-RU" i="1" dirty="0" err="1" smtClean="0"/>
              <a:t>винесення</a:t>
            </a:r>
            <a:r>
              <a:rPr lang="ru-RU" i="1" dirty="0" smtClean="0"/>
              <a:t> на </a:t>
            </a:r>
            <a:r>
              <a:rPr lang="ru-RU" i="1" dirty="0" err="1" smtClean="0"/>
              <a:t>Всеукраїнський</a:t>
            </a:r>
            <a:r>
              <a:rPr lang="ru-RU" i="1" dirty="0" smtClean="0"/>
              <a:t> референдум за народною </a:t>
            </a:r>
            <a:r>
              <a:rPr lang="ru-RU" i="1" dirty="0" err="1" smtClean="0"/>
              <a:t>ініціативою</a:t>
            </a:r>
            <a:r>
              <a:rPr lang="ru-RU" i="1" dirty="0" smtClean="0"/>
              <a:t>;</a:t>
            </a:r>
            <a:endParaRPr lang="ru-RU" dirty="0" smtClean="0"/>
          </a:p>
          <a:p>
            <a:r>
              <a:rPr lang="ru-RU" i="1" dirty="0" smtClean="0"/>
              <a:t>3) </a:t>
            </a:r>
            <a:r>
              <a:rPr lang="ru-RU" i="1" dirty="0" err="1" smtClean="0"/>
              <a:t>додержання</a:t>
            </a:r>
            <a:r>
              <a:rPr lang="ru-RU" i="1" dirty="0" smtClean="0"/>
              <a:t> </a:t>
            </a:r>
            <a:r>
              <a:rPr lang="ru-RU" i="1" dirty="0" err="1" smtClean="0"/>
              <a:t>конституційної</a:t>
            </a:r>
            <a:r>
              <a:rPr lang="ru-RU" i="1" dirty="0" smtClean="0"/>
              <a:t> </a:t>
            </a:r>
            <a:r>
              <a:rPr lang="ru-RU" i="1" dirty="0" err="1" smtClean="0"/>
              <a:t>процедури</a:t>
            </a:r>
            <a:r>
              <a:rPr lang="ru-RU" i="1" dirty="0" smtClean="0"/>
              <a:t> </a:t>
            </a:r>
            <a:r>
              <a:rPr lang="ru-RU" i="1" dirty="0" err="1" smtClean="0"/>
              <a:t>розслідування</a:t>
            </a:r>
            <a:r>
              <a:rPr lang="ru-RU" i="1" dirty="0" smtClean="0"/>
              <a:t> </a:t>
            </a:r>
            <a:r>
              <a:rPr lang="ru-RU" i="1" dirty="0" err="1" smtClean="0"/>
              <a:t>й</a:t>
            </a:r>
            <a:r>
              <a:rPr lang="ru-RU" i="1" dirty="0" smtClean="0"/>
              <a:t> </a:t>
            </a:r>
            <a:r>
              <a:rPr lang="ru-RU" i="1" dirty="0" err="1" smtClean="0"/>
              <a:t>розгляду</a:t>
            </a:r>
            <a:r>
              <a:rPr lang="ru-RU" i="1" dirty="0" smtClean="0"/>
              <a:t> </a:t>
            </a:r>
            <a:r>
              <a:rPr lang="ru-RU" i="1" dirty="0" err="1" smtClean="0"/>
              <a:t>справи</a:t>
            </a:r>
            <a:r>
              <a:rPr lang="ru-RU" i="1" dirty="0" smtClean="0"/>
              <a:t> про </a:t>
            </a:r>
            <a:r>
              <a:rPr lang="ru-RU" i="1" dirty="0" err="1" smtClean="0"/>
              <a:t>усунення</a:t>
            </a:r>
            <a:r>
              <a:rPr lang="ru-RU" i="1" dirty="0" smtClean="0"/>
              <a:t> Президента </a:t>
            </a:r>
            <a:r>
              <a:rPr lang="ru-RU" i="1" dirty="0" err="1" smtClean="0"/>
              <a:t>України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поста в порядку </a:t>
            </a:r>
            <a:r>
              <a:rPr lang="ru-RU" i="1" dirty="0" err="1" smtClean="0"/>
              <a:t>імпічменту</a:t>
            </a:r>
            <a:r>
              <a:rPr lang="ru-RU" i="1" dirty="0" smtClean="0"/>
              <a:t>;</a:t>
            </a:r>
            <a:endParaRPr lang="ru-RU" dirty="0" smtClean="0"/>
          </a:p>
          <a:p>
            <a:r>
              <a:rPr lang="ru-RU" i="1" dirty="0" smtClean="0"/>
              <a:t>4) </a:t>
            </a:r>
            <a:r>
              <a:rPr lang="ru-RU" i="1" dirty="0" err="1" smtClean="0"/>
              <a:t>відповідності</a:t>
            </a:r>
            <a:r>
              <a:rPr lang="ru-RU" i="1" dirty="0" smtClean="0"/>
              <a:t> законопроекту про </a:t>
            </a:r>
            <a:r>
              <a:rPr lang="ru-RU" i="1" dirty="0" err="1" smtClean="0"/>
              <a:t>внесення</a:t>
            </a:r>
            <a:r>
              <a:rPr lang="ru-RU" i="1" dirty="0" smtClean="0"/>
              <a:t> </a:t>
            </a:r>
            <a:r>
              <a:rPr lang="ru-RU" i="1" dirty="0" err="1" smtClean="0"/>
              <a:t>змін</a:t>
            </a:r>
            <a:r>
              <a:rPr lang="ru-RU" i="1" dirty="0" smtClean="0"/>
              <a:t> до </a:t>
            </a:r>
            <a:r>
              <a:rPr lang="ru-RU" i="1" dirty="0" err="1" smtClean="0"/>
              <a:t>Конституції</a:t>
            </a:r>
            <a:r>
              <a:rPr lang="ru-RU" i="1" dirty="0" smtClean="0"/>
              <a:t> </a:t>
            </a:r>
            <a:r>
              <a:rPr lang="ru-RU" i="1" dirty="0" err="1" smtClean="0"/>
              <a:t>України</a:t>
            </a:r>
            <a:r>
              <a:rPr lang="ru-RU" i="1" dirty="0" smtClean="0"/>
              <a:t> </a:t>
            </a:r>
            <a:r>
              <a:rPr lang="ru-RU" i="1" dirty="0" err="1" smtClean="0"/>
              <a:t>вимогам</a:t>
            </a:r>
            <a:r>
              <a:rPr lang="ru-RU" i="1" dirty="0" smtClean="0"/>
              <a:t> статей 157 </a:t>
            </a:r>
            <a:r>
              <a:rPr lang="ru-RU" i="1" dirty="0" err="1" smtClean="0"/>
              <a:t>і</a:t>
            </a:r>
            <a:r>
              <a:rPr lang="ru-RU" i="1" dirty="0" smtClean="0"/>
              <a:t> 158 </a:t>
            </a:r>
            <a:r>
              <a:rPr lang="ru-RU" i="1" dirty="0" err="1" smtClean="0"/>
              <a:t>Конституції</a:t>
            </a:r>
            <a:r>
              <a:rPr lang="ru-RU" i="1" dirty="0" smtClean="0"/>
              <a:t> </a:t>
            </a:r>
            <a:r>
              <a:rPr lang="ru-RU" i="1" dirty="0" err="1" smtClean="0"/>
              <a:t>України</a:t>
            </a:r>
            <a:r>
              <a:rPr lang="ru-RU" i="1" dirty="0" smtClean="0"/>
              <a:t>;</a:t>
            </a:r>
            <a:endParaRPr lang="ru-RU" dirty="0" smtClean="0"/>
          </a:p>
          <a:p>
            <a:r>
              <a:rPr lang="ru-RU" i="1" dirty="0" smtClean="0"/>
              <a:t>5) </a:t>
            </a:r>
            <a:r>
              <a:rPr lang="ru-RU" i="1" dirty="0" err="1" smtClean="0"/>
              <a:t>порушення</a:t>
            </a:r>
            <a:r>
              <a:rPr lang="ru-RU" i="1" dirty="0" smtClean="0"/>
              <a:t> Верховною Радою </a:t>
            </a:r>
            <a:r>
              <a:rPr lang="ru-RU" i="1" dirty="0" err="1" smtClean="0"/>
              <a:t>Автономної</a:t>
            </a:r>
            <a:r>
              <a:rPr lang="ru-RU" i="1" dirty="0" smtClean="0"/>
              <a:t> </a:t>
            </a:r>
            <a:r>
              <a:rPr lang="ru-RU" i="1" dirty="0" err="1" smtClean="0"/>
              <a:t>Республіки</a:t>
            </a:r>
            <a:r>
              <a:rPr lang="ru-RU" i="1" dirty="0" smtClean="0"/>
              <a:t> </a:t>
            </a:r>
            <a:r>
              <a:rPr lang="ru-RU" i="1" dirty="0" err="1" smtClean="0"/>
              <a:t>Крим</a:t>
            </a:r>
            <a:r>
              <a:rPr lang="ru-RU" i="1" dirty="0" smtClean="0"/>
              <a:t> </a:t>
            </a:r>
            <a:r>
              <a:rPr lang="ru-RU" i="1" dirty="0" err="1" smtClean="0"/>
              <a:t>Конституції</a:t>
            </a:r>
            <a:r>
              <a:rPr lang="ru-RU" i="1" dirty="0" smtClean="0"/>
              <a:t> </a:t>
            </a:r>
            <a:r>
              <a:rPr lang="ru-RU" i="1" dirty="0" err="1" smtClean="0"/>
              <a:t>України</a:t>
            </a:r>
            <a:r>
              <a:rPr lang="ru-RU" i="1" dirty="0" smtClean="0"/>
              <a:t> </a:t>
            </a:r>
            <a:r>
              <a:rPr lang="ru-RU" i="1" dirty="0" err="1" smtClean="0"/>
              <a:t>або</a:t>
            </a:r>
            <a:r>
              <a:rPr lang="ru-RU" i="1" dirty="0" smtClean="0"/>
              <a:t> </a:t>
            </a:r>
            <a:r>
              <a:rPr lang="ru-RU" i="1" dirty="0" err="1" smtClean="0"/>
              <a:t>законів</a:t>
            </a:r>
            <a:r>
              <a:rPr lang="ru-RU" i="1" dirty="0" smtClean="0"/>
              <a:t> </a:t>
            </a:r>
            <a:r>
              <a:rPr lang="ru-RU" i="1" dirty="0" err="1" smtClean="0"/>
              <a:t>України</a:t>
            </a:r>
            <a:r>
              <a:rPr lang="ru-RU" i="1" dirty="0" smtClean="0"/>
              <a:t>;</a:t>
            </a:r>
            <a:endParaRPr lang="ru-RU" dirty="0" smtClean="0"/>
          </a:p>
          <a:p>
            <a:r>
              <a:rPr lang="ru-RU" i="1" dirty="0" smtClean="0"/>
              <a:t>6) </a:t>
            </a:r>
            <a:r>
              <a:rPr lang="ru-RU" i="1" dirty="0" err="1" smtClean="0"/>
              <a:t>відповідності</a:t>
            </a:r>
            <a:r>
              <a:rPr lang="ru-RU" i="1" dirty="0" smtClean="0"/>
              <a:t> </a:t>
            </a:r>
            <a:r>
              <a:rPr lang="ru-RU" i="1" dirty="0" err="1" smtClean="0"/>
              <a:t>нормативно-правових</a:t>
            </a:r>
            <a:r>
              <a:rPr lang="ru-RU" i="1" dirty="0" smtClean="0"/>
              <a:t> </a:t>
            </a:r>
            <a:r>
              <a:rPr lang="ru-RU" i="1" dirty="0" err="1" smtClean="0"/>
              <a:t>актів</a:t>
            </a:r>
            <a:r>
              <a:rPr lang="ru-RU" i="1" dirty="0" smtClean="0"/>
              <a:t> </a:t>
            </a:r>
            <a:r>
              <a:rPr lang="ru-RU" i="1" dirty="0" err="1" smtClean="0"/>
              <a:t>Верховної</a:t>
            </a:r>
            <a:r>
              <a:rPr lang="ru-RU" i="1" dirty="0" smtClean="0"/>
              <a:t> Ради </a:t>
            </a:r>
            <a:r>
              <a:rPr lang="ru-RU" i="1" dirty="0" err="1" smtClean="0"/>
              <a:t>Автономної</a:t>
            </a:r>
            <a:r>
              <a:rPr lang="ru-RU" i="1" dirty="0" smtClean="0"/>
              <a:t> </a:t>
            </a:r>
            <a:r>
              <a:rPr lang="ru-RU" i="1" dirty="0" err="1" smtClean="0"/>
              <a:t>Республіки</a:t>
            </a:r>
            <a:r>
              <a:rPr lang="ru-RU" i="1" dirty="0" smtClean="0"/>
              <a:t> </a:t>
            </a:r>
            <a:r>
              <a:rPr lang="ru-RU" i="1" dirty="0" err="1" smtClean="0"/>
              <a:t>Крим</a:t>
            </a:r>
            <a:r>
              <a:rPr lang="ru-RU" i="1" dirty="0" smtClean="0"/>
              <a:t> </a:t>
            </a:r>
            <a:r>
              <a:rPr lang="ru-RU" i="1" dirty="0" err="1" smtClean="0"/>
              <a:t>Конституції</a:t>
            </a:r>
            <a:r>
              <a:rPr lang="ru-RU" i="1" dirty="0" smtClean="0"/>
              <a:t> </a:t>
            </a:r>
            <a:r>
              <a:rPr lang="ru-RU" i="1" dirty="0" err="1" smtClean="0"/>
              <a:t>України</a:t>
            </a:r>
            <a:r>
              <a:rPr lang="ru-RU" i="1" dirty="0" smtClean="0"/>
              <a:t> та законам </a:t>
            </a:r>
            <a:r>
              <a:rPr lang="ru-RU" i="1" dirty="0" err="1" smtClean="0"/>
              <a:t>України</a:t>
            </a:r>
            <a:r>
              <a:rPr lang="ru-RU" i="1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42968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/>
              <a:t>Стаття</a:t>
            </a:r>
            <a:r>
              <a:rPr lang="ru-RU" b="1" i="1" dirty="0" smtClean="0"/>
              <a:t> 54.</a:t>
            </a:r>
            <a:r>
              <a:rPr lang="ru-RU" i="1" dirty="0" smtClean="0"/>
              <a:t> </a:t>
            </a:r>
            <a:r>
              <a:rPr lang="ru-RU" i="1" dirty="0" err="1" smtClean="0"/>
              <a:t>Суб’єкт</a:t>
            </a:r>
            <a:r>
              <a:rPr lang="ru-RU" i="1" dirty="0" smtClean="0"/>
              <a:t> права на </a:t>
            </a:r>
            <a:r>
              <a:rPr lang="ru-RU" i="1" dirty="0" err="1" smtClean="0"/>
              <a:t>конституційне</a:t>
            </a:r>
            <a:r>
              <a:rPr lang="ru-RU" i="1" dirty="0" smtClean="0"/>
              <a:t> </a:t>
            </a:r>
            <a:r>
              <a:rPr lang="ru-RU" i="1" dirty="0" err="1" smtClean="0"/>
              <a:t>звернення</a:t>
            </a:r>
            <a:r>
              <a:rPr lang="ru-RU" i="1" dirty="0" smtClean="0"/>
              <a:t> 1. </a:t>
            </a:r>
            <a:r>
              <a:rPr lang="ru-RU" i="1" dirty="0" err="1" smtClean="0"/>
              <a:t>Суб'єктами</a:t>
            </a:r>
            <a:r>
              <a:rPr lang="ru-RU" i="1" dirty="0" smtClean="0"/>
              <a:t> права на </a:t>
            </a:r>
            <a:r>
              <a:rPr lang="ru-RU" i="1" dirty="0" err="1" smtClean="0"/>
              <a:t>конституційне</a:t>
            </a:r>
            <a:r>
              <a:rPr lang="ru-RU" i="1" dirty="0" smtClean="0"/>
              <a:t> </a:t>
            </a:r>
            <a:r>
              <a:rPr lang="ru-RU" i="1" dirty="0" err="1" smtClean="0"/>
              <a:t>звернення</a:t>
            </a:r>
            <a:r>
              <a:rPr lang="ru-RU" i="1" dirty="0" smtClean="0"/>
              <a:t> є:</a:t>
            </a:r>
            <a:endParaRPr lang="ru-RU" dirty="0" smtClean="0"/>
          </a:p>
          <a:p>
            <a:r>
              <a:rPr lang="ru-RU" i="1" dirty="0" smtClean="0"/>
              <a:t>1) Президент </a:t>
            </a:r>
            <a:r>
              <a:rPr lang="ru-RU" i="1" dirty="0" err="1" smtClean="0"/>
              <a:t>України</a:t>
            </a:r>
            <a:r>
              <a:rPr lang="ru-RU" i="1" dirty="0" smtClean="0"/>
              <a:t> — за пунктами 1, 2, 6 </a:t>
            </a:r>
            <a:r>
              <a:rPr lang="ru-RU" i="1" dirty="0" err="1" smtClean="0"/>
              <a:t>частини</a:t>
            </a:r>
            <a:r>
              <a:rPr lang="ru-RU" i="1" dirty="0" smtClean="0"/>
              <a:t> </a:t>
            </a:r>
            <a:r>
              <a:rPr lang="ru-RU" i="1" dirty="0" err="1" smtClean="0"/>
              <a:t>першої</a:t>
            </a:r>
            <a:r>
              <a:rPr lang="ru-RU" i="1" dirty="0" smtClean="0"/>
              <a:t> </a:t>
            </a:r>
            <a:r>
              <a:rPr lang="ru-RU" i="1" dirty="0" err="1" smtClean="0"/>
              <a:t>статті</a:t>
            </a:r>
            <a:r>
              <a:rPr lang="ru-RU" i="1" dirty="0" smtClean="0"/>
              <a:t> 53 </a:t>
            </a:r>
            <a:r>
              <a:rPr lang="ru-RU" i="1" dirty="0" err="1" smtClean="0"/>
              <a:t>цього</a:t>
            </a:r>
            <a:r>
              <a:rPr lang="ru-RU" i="1" dirty="0" smtClean="0"/>
              <a:t> Закону, </a:t>
            </a: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r>
              <a:rPr lang="ru-RU" i="1" dirty="0" err="1" smtClean="0"/>
              <a:t>випливає</a:t>
            </a:r>
            <a:r>
              <a:rPr lang="ru-RU" i="1" dirty="0" smtClean="0"/>
              <a:t> </a:t>
            </a:r>
            <a:r>
              <a:rPr lang="ru-RU" i="1" dirty="0" err="1" smtClean="0"/>
              <a:t>із</a:t>
            </a:r>
            <a:r>
              <a:rPr lang="ru-RU" i="1" dirty="0" smtClean="0"/>
              <a:t> статей 137, 151 </a:t>
            </a:r>
            <a:r>
              <a:rPr lang="ru-RU" i="1" dirty="0" err="1" smtClean="0"/>
              <a:t>Конституції</a:t>
            </a:r>
            <a:r>
              <a:rPr lang="ru-RU" i="1" dirty="0" smtClean="0"/>
              <a:t> </a:t>
            </a:r>
            <a:r>
              <a:rPr lang="ru-RU" i="1" dirty="0" err="1" smtClean="0"/>
              <a:t>України</a:t>
            </a:r>
            <a:r>
              <a:rPr lang="ru-RU" i="1" dirty="0" smtClean="0"/>
              <a:t>;</a:t>
            </a:r>
            <a:endParaRPr lang="ru-RU" dirty="0" smtClean="0"/>
          </a:p>
          <a:p>
            <a:r>
              <a:rPr lang="ru-RU" i="1" dirty="0" smtClean="0"/>
              <a:t>2) </a:t>
            </a:r>
            <a:r>
              <a:rPr lang="ru-RU" i="1" dirty="0" err="1" smtClean="0"/>
              <a:t>Верховна</a:t>
            </a:r>
            <a:r>
              <a:rPr lang="ru-RU" i="1" dirty="0" smtClean="0"/>
              <a:t> Рада </a:t>
            </a:r>
            <a:r>
              <a:rPr lang="ru-RU" i="1" dirty="0" err="1" smtClean="0"/>
              <a:t>України</a:t>
            </a:r>
            <a:r>
              <a:rPr lang="ru-RU" i="1" dirty="0" smtClean="0"/>
              <a:t> — за пунктами 3, 4, 5 </a:t>
            </a:r>
            <a:r>
              <a:rPr lang="ru-RU" i="1" dirty="0" err="1" smtClean="0"/>
              <a:t>частини</a:t>
            </a:r>
            <a:r>
              <a:rPr lang="ru-RU" i="1" dirty="0" smtClean="0"/>
              <a:t> </a:t>
            </a:r>
            <a:r>
              <a:rPr lang="ru-RU" i="1" dirty="0" err="1" smtClean="0"/>
              <a:t>першої</a:t>
            </a:r>
            <a:r>
              <a:rPr lang="ru-RU" i="1" dirty="0" smtClean="0"/>
              <a:t> </a:t>
            </a:r>
            <a:r>
              <a:rPr lang="ru-RU" i="1" dirty="0" err="1" smtClean="0"/>
              <a:t>статті</a:t>
            </a:r>
            <a:r>
              <a:rPr lang="ru-RU" i="1" dirty="0" smtClean="0"/>
              <a:t> 53 </a:t>
            </a:r>
            <a:r>
              <a:rPr lang="ru-RU" i="1" dirty="0" err="1" smtClean="0"/>
              <a:t>цього</a:t>
            </a:r>
            <a:r>
              <a:rPr lang="ru-RU" i="1" dirty="0" smtClean="0"/>
              <a:t> Закону, </a:t>
            </a: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r>
              <a:rPr lang="ru-RU" i="1" dirty="0" err="1" smtClean="0"/>
              <a:t>випливає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пункту 28 </a:t>
            </a:r>
            <a:r>
              <a:rPr lang="ru-RU" i="1" dirty="0" err="1" smtClean="0"/>
              <a:t>частини</a:t>
            </a:r>
            <a:r>
              <a:rPr lang="ru-RU" i="1" dirty="0" smtClean="0"/>
              <a:t> </a:t>
            </a:r>
            <a:r>
              <a:rPr lang="ru-RU" i="1" dirty="0" err="1" smtClean="0"/>
              <a:t>першої</a:t>
            </a:r>
            <a:r>
              <a:rPr lang="ru-RU" i="1" dirty="0" smtClean="0"/>
              <a:t> </a:t>
            </a:r>
            <a:r>
              <a:rPr lang="ru-RU" i="1" dirty="0" err="1" smtClean="0"/>
              <a:t>статті</a:t>
            </a:r>
            <a:r>
              <a:rPr lang="ru-RU" i="1" dirty="0" smtClean="0"/>
              <a:t> 85, статей 151, 159 </a:t>
            </a:r>
            <a:r>
              <a:rPr lang="ru-RU" i="1" dirty="0" err="1" smtClean="0"/>
              <a:t>Конституції</a:t>
            </a:r>
            <a:r>
              <a:rPr lang="ru-RU" i="1" dirty="0" smtClean="0"/>
              <a:t> </a:t>
            </a:r>
            <a:r>
              <a:rPr lang="ru-RU" i="1" dirty="0" err="1" smtClean="0"/>
              <a:t>України</a:t>
            </a:r>
            <a:r>
              <a:rPr lang="ru-RU" i="1" dirty="0" smtClean="0"/>
              <a:t>;</a:t>
            </a:r>
            <a:endParaRPr lang="ru-RU" dirty="0" smtClean="0"/>
          </a:p>
          <a:p>
            <a:r>
              <a:rPr lang="ru-RU" i="1" dirty="0" smtClean="0"/>
              <a:t>3) </a:t>
            </a:r>
            <a:r>
              <a:rPr lang="ru-RU" i="1" dirty="0" err="1" smtClean="0"/>
              <a:t>Кабінет</a:t>
            </a:r>
            <a:r>
              <a:rPr lang="ru-RU" i="1" dirty="0" smtClean="0"/>
              <a:t> </a:t>
            </a:r>
            <a:r>
              <a:rPr lang="ru-RU" i="1" dirty="0" err="1" smtClean="0"/>
              <a:t>Міністрів</a:t>
            </a:r>
            <a:r>
              <a:rPr lang="ru-RU" i="1" dirty="0" smtClean="0"/>
              <a:t> </a:t>
            </a:r>
            <a:r>
              <a:rPr lang="ru-RU" i="1" dirty="0" err="1" smtClean="0"/>
              <a:t>України</a:t>
            </a:r>
            <a:r>
              <a:rPr lang="ru-RU" i="1" dirty="0" smtClean="0"/>
              <a:t> — за пунктом 1 </a:t>
            </a:r>
            <a:r>
              <a:rPr lang="ru-RU" i="1" dirty="0" err="1" smtClean="0"/>
              <a:t>частини</a:t>
            </a:r>
            <a:r>
              <a:rPr lang="ru-RU" i="1" dirty="0" smtClean="0"/>
              <a:t> </a:t>
            </a:r>
            <a:r>
              <a:rPr lang="ru-RU" i="1" dirty="0" err="1" smtClean="0"/>
              <a:t>першої</a:t>
            </a:r>
            <a:r>
              <a:rPr lang="ru-RU" i="1" dirty="0" smtClean="0"/>
              <a:t> </a:t>
            </a:r>
            <a:r>
              <a:rPr lang="ru-RU" i="1" dirty="0" err="1" smtClean="0"/>
              <a:t>статті</a:t>
            </a:r>
            <a:r>
              <a:rPr lang="ru-RU" i="1" dirty="0" smtClean="0"/>
              <a:t> 53 </a:t>
            </a:r>
            <a:r>
              <a:rPr lang="ru-RU" i="1" dirty="0" err="1" smtClean="0"/>
              <a:t>цього</a:t>
            </a:r>
            <a:r>
              <a:rPr lang="ru-RU" i="1" dirty="0" smtClean="0"/>
              <a:t> Закону, </a:t>
            </a: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r>
              <a:rPr lang="ru-RU" i="1" dirty="0" err="1" smtClean="0"/>
              <a:t>випливає</a:t>
            </a:r>
            <a:r>
              <a:rPr lang="ru-RU" i="1" dirty="0" smtClean="0"/>
              <a:t> </a:t>
            </a:r>
            <a:r>
              <a:rPr lang="ru-RU" i="1" dirty="0" err="1" smtClean="0"/>
              <a:t>із</a:t>
            </a:r>
            <a:r>
              <a:rPr lang="ru-RU" i="1" dirty="0" smtClean="0"/>
              <a:t> </a:t>
            </a:r>
            <a:r>
              <a:rPr lang="ru-RU" i="1" dirty="0" err="1" smtClean="0"/>
              <a:t>статті</a:t>
            </a:r>
            <a:r>
              <a:rPr lang="ru-RU" i="1" dirty="0" smtClean="0"/>
              <a:t> 151 </a:t>
            </a:r>
            <a:r>
              <a:rPr lang="ru-RU" i="1" dirty="0" err="1" smtClean="0"/>
              <a:t>Конституції</a:t>
            </a:r>
            <a:r>
              <a:rPr lang="ru-RU" i="1" dirty="0" smtClean="0"/>
              <a:t> </a:t>
            </a:r>
            <a:r>
              <a:rPr lang="ru-RU" i="1" dirty="0" err="1" smtClean="0"/>
              <a:t>України</a:t>
            </a:r>
            <a:r>
              <a:rPr lang="ru-RU" i="1" dirty="0" smtClean="0"/>
              <a:t>;</a:t>
            </a:r>
            <a:endParaRPr lang="ru-RU" dirty="0" smtClean="0"/>
          </a:p>
          <a:p>
            <a:r>
              <a:rPr lang="ru-RU" i="1" dirty="0" smtClean="0"/>
              <a:t>4) </a:t>
            </a:r>
            <a:r>
              <a:rPr lang="ru-RU" i="1" dirty="0" err="1" smtClean="0"/>
              <a:t>щонайменше</a:t>
            </a:r>
            <a:r>
              <a:rPr lang="ru-RU" i="1" dirty="0" smtClean="0"/>
              <a:t> сорок </a:t>
            </a:r>
            <a:r>
              <a:rPr lang="ru-RU" i="1" dirty="0" err="1" smtClean="0"/>
              <a:t>п’ять</a:t>
            </a:r>
            <a:r>
              <a:rPr lang="ru-RU" i="1" dirty="0" smtClean="0"/>
              <a:t> </a:t>
            </a:r>
            <a:r>
              <a:rPr lang="ru-RU" i="1" dirty="0" err="1" smtClean="0"/>
              <a:t>народних</a:t>
            </a:r>
            <a:r>
              <a:rPr lang="ru-RU" i="1" dirty="0" smtClean="0"/>
              <a:t> </a:t>
            </a:r>
            <a:r>
              <a:rPr lang="ru-RU" i="1" dirty="0" err="1" smtClean="0"/>
              <a:t>депутатів</a:t>
            </a:r>
            <a:r>
              <a:rPr lang="ru-RU" i="1" dirty="0" smtClean="0"/>
              <a:t> </a:t>
            </a:r>
            <a:r>
              <a:rPr lang="ru-RU" i="1" dirty="0" err="1" smtClean="0"/>
              <a:t>України</a:t>
            </a:r>
            <a:r>
              <a:rPr lang="ru-RU" i="1" dirty="0" smtClean="0"/>
              <a:t> — за пунктами 1, 2 </a:t>
            </a:r>
            <a:r>
              <a:rPr lang="ru-RU" i="1" dirty="0" err="1" smtClean="0"/>
              <a:t>частини</a:t>
            </a:r>
            <a:r>
              <a:rPr lang="ru-RU" i="1" dirty="0" smtClean="0"/>
              <a:t> </a:t>
            </a:r>
            <a:r>
              <a:rPr lang="ru-RU" i="1" dirty="0" err="1" smtClean="0"/>
              <a:t>першої</a:t>
            </a:r>
            <a:r>
              <a:rPr lang="ru-RU" i="1" dirty="0" smtClean="0"/>
              <a:t> </a:t>
            </a:r>
            <a:r>
              <a:rPr lang="ru-RU" i="1" dirty="0" err="1" smtClean="0"/>
              <a:t>статті</a:t>
            </a:r>
            <a:r>
              <a:rPr lang="ru-RU" i="1" dirty="0" smtClean="0"/>
              <a:t> 53 </a:t>
            </a:r>
            <a:r>
              <a:rPr lang="ru-RU" i="1" dirty="0" err="1" smtClean="0"/>
              <a:t>цього</a:t>
            </a:r>
            <a:r>
              <a:rPr lang="ru-RU" i="1" dirty="0" smtClean="0"/>
              <a:t> Закону, </a:t>
            </a: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r>
              <a:rPr lang="ru-RU" i="1" dirty="0" err="1" smtClean="0"/>
              <a:t>випливає</a:t>
            </a:r>
            <a:r>
              <a:rPr lang="ru-RU" i="1" dirty="0" smtClean="0"/>
              <a:t> </a:t>
            </a:r>
            <a:r>
              <a:rPr lang="ru-RU" i="1" dirty="0" err="1" smtClean="0"/>
              <a:t>із</a:t>
            </a:r>
            <a:r>
              <a:rPr lang="ru-RU" i="1" dirty="0" smtClean="0"/>
              <a:t> </a:t>
            </a:r>
            <a:r>
              <a:rPr lang="ru-RU" i="1" dirty="0" err="1" smtClean="0"/>
              <a:t>статті</a:t>
            </a:r>
            <a:r>
              <a:rPr lang="ru-RU" i="1" dirty="0" smtClean="0"/>
              <a:t> 151 </a:t>
            </a:r>
            <a:r>
              <a:rPr lang="ru-RU" i="1" dirty="0" err="1" smtClean="0"/>
              <a:t>Конституції</a:t>
            </a:r>
            <a:r>
              <a:rPr lang="ru-RU" i="1" dirty="0" smtClean="0"/>
              <a:t> </a:t>
            </a:r>
            <a:r>
              <a:rPr lang="ru-RU" i="1" dirty="0" err="1" smtClean="0"/>
              <a:t>України</a:t>
            </a:r>
            <a:r>
              <a:rPr lang="ru-RU" i="1" dirty="0" smtClean="0"/>
              <a:t> (...).</a:t>
            </a:r>
            <a:endParaRPr lang="ru-RU" dirty="0" smtClean="0"/>
          </a:p>
          <a:p>
            <a:r>
              <a:rPr lang="ru-RU" i="1" dirty="0" err="1" smtClean="0"/>
              <a:t>Однією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гілок</a:t>
            </a:r>
            <a:r>
              <a:rPr lang="ru-RU" i="1" dirty="0" smtClean="0"/>
              <a:t> </a:t>
            </a:r>
            <a:r>
              <a:rPr lang="ru-RU" i="1" dirty="0" err="1" smtClean="0"/>
              <a:t>державної</a:t>
            </a:r>
            <a:r>
              <a:rPr lang="ru-RU" i="1" dirty="0" smtClean="0"/>
              <a:t> </a:t>
            </a:r>
            <a:r>
              <a:rPr lang="ru-RU" i="1" dirty="0" err="1" smtClean="0"/>
              <a:t>влади</a:t>
            </a:r>
            <a:r>
              <a:rPr lang="ru-RU" i="1" dirty="0" smtClean="0"/>
              <a:t> </a:t>
            </a:r>
            <a:r>
              <a:rPr lang="ru-RU" i="1" dirty="0" err="1" smtClean="0"/>
              <a:t>є</a:t>
            </a:r>
            <a:r>
              <a:rPr lang="ru-RU" i="1" dirty="0" smtClean="0"/>
              <a:t> </a:t>
            </a:r>
            <a:r>
              <a:rPr lang="ru-RU" i="1" dirty="0" err="1" smtClean="0"/>
              <a:t>судова</a:t>
            </a:r>
            <a:r>
              <a:rPr lang="ru-RU" i="1" dirty="0" smtClean="0"/>
              <a:t> </a:t>
            </a:r>
            <a:r>
              <a:rPr lang="ru-RU" i="1" dirty="0" err="1" smtClean="0"/>
              <a:t>влада</a:t>
            </a:r>
            <a:r>
              <a:rPr lang="ru-RU" i="1" dirty="0" smtClean="0"/>
              <a:t>. </a:t>
            </a:r>
            <a:r>
              <a:rPr lang="ru-RU" i="1" dirty="0" err="1" smtClean="0"/>
              <a:t>Єдина</a:t>
            </a:r>
            <a:r>
              <a:rPr lang="ru-RU" i="1" dirty="0" smtClean="0"/>
              <a:t> </a:t>
            </a:r>
            <a:r>
              <a:rPr lang="ru-RU" i="1" dirty="0" err="1" smtClean="0"/>
              <a:t>судова</a:t>
            </a:r>
            <a:r>
              <a:rPr lang="ru-RU" i="1" dirty="0" smtClean="0"/>
              <a:t> система </a:t>
            </a:r>
            <a:r>
              <a:rPr lang="ru-RU" i="1" dirty="0" err="1" smtClean="0"/>
              <a:t>України</a:t>
            </a:r>
            <a:r>
              <a:rPr lang="ru-RU" i="1" dirty="0" smtClean="0"/>
              <a:t> </a:t>
            </a:r>
            <a:r>
              <a:rPr lang="ru-RU" i="1" dirty="0" err="1" smtClean="0"/>
              <a:t>будується</a:t>
            </a:r>
            <a:r>
              <a:rPr lang="ru-RU" i="1" dirty="0" smtClean="0"/>
              <a:t> за принципами </a:t>
            </a:r>
            <a:r>
              <a:rPr lang="ru-RU" i="1" dirty="0" err="1" smtClean="0"/>
              <a:t>територіальності</a:t>
            </a:r>
            <a:r>
              <a:rPr lang="ru-RU" i="1" dirty="0" smtClean="0"/>
              <a:t>, </a:t>
            </a:r>
            <a:r>
              <a:rPr lang="ru-RU" i="1" dirty="0" err="1" smtClean="0"/>
              <a:t>інстанційності</a:t>
            </a:r>
            <a:r>
              <a:rPr lang="ru-RU" i="1" dirty="0" smtClean="0"/>
              <a:t>, </a:t>
            </a:r>
            <a:r>
              <a:rPr lang="ru-RU" i="1" dirty="0" err="1" smtClean="0"/>
              <a:t>спеціалізації</a:t>
            </a:r>
            <a:r>
              <a:rPr lang="ru-RU" i="1" dirty="0" smtClean="0"/>
              <a:t>.</a:t>
            </a:r>
            <a:endParaRPr lang="ru-RU" dirty="0" smtClean="0"/>
          </a:p>
          <a:p>
            <a:r>
              <a:rPr lang="ru-RU" i="1" dirty="0" err="1" smtClean="0"/>
              <a:t>Особливе</a:t>
            </a:r>
            <a:r>
              <a:rPr lang="ru-RU" i="1" dirty="0" smtClean="0"/>
              <a:t> </a:t>
            </a:r>
            <a:r>
              <a:rPr lang="ru-RU" i="1" dirty="0" err="1" smtClean="0"/>
              <a:t>місце</a:t>
            </a:r>
            <a:r>
              <a:rPr lang="ru-RU" i="1" dirty="0" smtClean="0"/>
              <a:t> в </a:t>
            </a:r>
            <a:r>
              <a:rPr lang="ru-RU" i="1" dirty="0" err="1" smtClean="0"/>
              <a:t>судовій</a:t>
            </a:r>
            <a:r>
              <a:rPr lang="ru-RU" i="1" dirty="0" smtClean="0"/>
              <a:t> </a:t>
            </a:r>
            <a:r>
              <a:rPr lang="ru-RU" i="1" dirty="0" err="1" smtClean="0"/>
              <a:t>системі</a:t>
            </a:r>
            <a:r>
              <a:rPr lang="ru-RU" i="1" dirty="0" smtClean="0"/>
              <a:t> </a:t>
            </a:r>
            <a:r>
              <a:rPr lang="ru-RU" i="1" dirty="0" err="1" smtClean="0"/>
              <a:t>України</a:t>
            </a:r>
            <a:r>
              <a:rPr lang="ru-RU" i="1" dirty="0" smtClean="0"/>
              <a:t> </a:t>
            </a:r>
            <a:r>
              <a:rPr lang="ru-RU" i="1" dirty="0" err="1" smtClean="0"/>
              <a:t>займає</a:t>
            </a:r>
            <a:r>
              <a:rPr lang="ru-RU" i="1" dirty="0" smtClean="0"/>
              <a:t> </a:t>
            </a:r>
            <a:r>
              <a:rPr lang="ru-RU" i="1" dirty="0" err="1" smtClean="0"/>
              <a:t>Конституційний</a:t>
            </a:r>
            <a:r>
              <a:rPr lang="ru-RU" i="1" dirty="0" smtClean="0"/>
              <a:t> Суд </a:t>
            </a:r>
            <a:r>
              <a:rPr lang="ru-RU" i="1" dirty="0" err="1" smtClean="0"/>
              <a:t>України</a:t>
            </a:r>
            <a:r>
              <a:rPr lang="ru-RU" i="1" dirty="0" smtClean="0"/>
              <a:t>. </a:t>
            </a:r>
            <a:r>
              <a:rPr lang="ru-RU" i="1" dirty="0" err="1" smtClean="0"/>
              <a:t>Основними</a:t>
            </a:r>
            <a:r>
              <a:rPr lang="ru-RU" i="1" dirty="0" smtClean="0"/>
              <a:t> </a:t>
            </a:r>
            <a:r>
              <a:rPr lang="ru-RU" i="1" dirty="0" err="1" smtClean="0"/>
              <a:t>його</a:t>
            </a:r>
            <a:r>
              <a:rPr lang="ru-RU" i="1" dirty="0" smtClean="0"/>
              <a:t> </a:t>
            </a:r>
            <a:r>
              <a:rPr lang="ru-RU" i="1" dirty="0" err="1" smtClean="0"/>
              <a:t>завданнями</a:t>
            </a:r>
            <a:r>
              <a:rPr lang="ru-RU" i="1" dirty="0" smtClean="0"/>
              <a:t> </a:t>
            </a:r>
            <a:r>
              <a:rPr lang="ru-RU" i="1" dirty="0" err="1" smtClean="0"/>
              <a:t>є</a:t>
            </a:r>
            <a:r>
              <a:rPr lang="ru-RU" i="1" dirty="0" smtClean="0"/>
              <a:t> </a:t>
            </a:r>
            <a:r>
              <a:rPr lang="ru-RU" i="1" dirty="0" err="1" smtClean="0"/>
              <a:t>перевірка</a:t>
            </a:r>
            <a:r>
              <a:rPr lang="ru-RU" i="1" dirty="0" smtClean="0"/>
              <a:t> </a:t>
            </a:r>
            <a:r>
              <a:rPr lang="ru-RU" i="1" dirty="0" err="1" smtClean="0"/>
              <a:t>конституційності</a:t>
            </a:r>
            <a:r>
              <a:rPr lang="ru-RU" i="1" dirty="0" smtClean="0"/>
              <a:t> </a:t>
            </a:r>
            <a:r>
              <a:rPr lang="ru-RU" i="1" dirty="0" err="1" smtClean="0"/>
              <a:t>законів</a:t>
            </a:r>
            <a:r>
              <a:rPr lang="ru-RU" i="1" dirty="0" smtClean="0"/>
              <a:t> </a:t>
            </a:r>
            <a:r>
              <a:rPr lang="ru-RU" i="1" dirty="0" err="1" smtClean="0"/>
              <a:t>України</a:t>
            </a:r>
            <a:r>
              <a:rPr lang="ru-RU" i="1" dirty="0" smtClean="0"/>
              <a:t>, а </a:t>
            </a:r>
            <a:r>
              <a:rPr lang="ru-RU" i="1" dirty="0" err="1" smtClean="0"/>
              <a:t>також</a:t>
            </a:r>
            <a:r>
              <a:rPr lang="ru-RU" i="1" dirty="0" smtClean="0"/>
              <a:t> </a:t>
            </a:r>
            <a:r>
              <a:rPr lang="ru-RU" i="1" dirty="0" err="1" smtClean="0"/>
              <a:t>офіційне</a:t>
            </a:r>
            <a:r>
              <a:rPr lang="ru-RU" i="1" dirty="0" smtClean="0"/>
              <a:t> </a:t>
            </a:r>
            <a:r>
              <a:rPr lang="ru-RU" i="1" dirty="0" err="1" smtClean="0"/>
              <a:t>тлумачення</a:t>
            </a:r>
            <a:r>
              <a:rPr lang="ru-RU" i="1" dirty="0" smtClean="0"/>
              <a:t> </a:t>
            </a:r>
            <a:r>
              <a:rPr lang="ru-RU" i="1" dirty="0" err="1" smtClean="0"/>
              <a:t>Конституції</a:t>
            </a:r>
            <a:r>
              <a:rPr lang="ru-RU" i="1" dirty="0" smtClean="0"/>
              <a:t> </a:t>
            </a:r>
            <a:r>
              <a:rPr lang="ru-RU" i="1" dirty="0" err="1" smtClean="0"/>
              <a:t>України</a:t>
            </a:r>
            <a:r>
              <a:rPr lang="ru-RU" i="1" dirty="0" smtClean="0"/>
              <a:t>.</a:t>
            </a:r>
            <a:endParaRPr lang="ru-RU" dirty="0" smtClean="0"/>
          </a:p>
          <a:p>
            <a:r>
              <a:rPr lang="ru-RU" i="1" dirty="0" err="1" smtClean="0"/>
              <a:t>Конституційний</a:t>
            </a:r>
            <a:r>
              <a:rPr lang="ru-RU" i="1" dirty="0" smtClean="0"/>
              <a:t> Суд </a:t>
            </a:r>
            <a:r>
              <a:rPr lang="ru-RU" i="1" dirty="0" err="1" smtClean="0"/>
              <a:t>України</a:t>
            </a:r>
            <a:r>
              <a:rPr lang="ru-RU" i="1" dirty="0" smtClean="0"/>
              <a:t> </a:t>
            </a:r>
            <a:r>
              <a:rPr lang="ru-RU" i="1" dirty="0" err="1" smtClean="0"/>
              <a:t>розглядає</a:t>
            </a:r>
            <a:r>
              <a:rPr lang="ru-RU" i="1" dirty="0" smtClean="0"/>
              <a:t> </a:t>
            </a:r>
            <a:r>
              <a:rPr lang="ru-RU" i="1" dirty="0" err="1" smtClean="0"/>
              <a:t>конституційні</a:t>
            </a:r>
            <a:r>
              <a:rPr lang="ru-RU" i="1" dirty="0" smtClean="0"/>
              <a:t> </a:t>
            </a:r>
            <a:r>
              <a:rPr lang="ru-RU" i="1" dirty="0" err="1" smtClean="0"/>
              <a:t>подання</a:t>
            </a:r>
            <a:r>
              <a:rPr lang="ru-RU" i="1" dirty="0" smtClean="0"/>
              <a:t>, </a:t>
            </a:r>
            <a:r>
              <a:rPr lang="ru-RU" i="1" dirty="0" err="1" smtClean="0"/>
              <a:t>конституційні</a:t>
            </a:r>
            <a:r>
              <a:rPr lang="ru-RU" i="1" dirty="0" smtClean="0"/>
              <a:t> </a:t>
            </a:r>
            <a:r>
              <a:rPr lang="ru-RU" i="1" dirty="0" err="1" smtClean="0"/>
              <a:t>звернення</a:t>
            </a:r>
            <a:r>
              <a:rPr lang="ru-RU" i="1" dirty="0" smtClean="0"/>
              <a:t>, </a:t>
            </a:r>
            <a:r>
              <a:rPr lang="ru-RU" i="1" dirty="0" err="1" smtClean="0"/>
              <a:t>конституційні</a:t>
            </a:r>
            <a:r>
              <a:rPr lang="ru-RU" i="1" dirty="0" smtClean="0"/>
              <a:t> </a:t>
            </a:r>
            <a:r>
              <a:rPr lang="ru-RU" i="1" dirty="0" err="1" smtClean="0"/>
              <a:t>скарги</a:t>
            </a:r>
            <a:r>
              <a:rPr lang="ru-RU" i="1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Пользователь\Desktop\Screenshot_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85794"/>
            <a:ext cx="6262707" cy="4484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07249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/>
              <a:t>Опанування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матеріалу</a:t>
            </a:r>
            <a:r>
              <a:rPr lang="ru-RU" sz="3200" dirty="0" smtClean="0"/>
              <a:t> </a:t>
            </a:r>
            <a:r>
              <a:rPr lang="ru-RU" sz="3200" dirty="0" err="1" smtClean="0"/>
              <a:t>р</a:t>
            </a:r>
            <a:r>
              <a:rPr lang="ru-RU" sz="3200" dirty="0" err="1" smtClean="0"/>
              <a:t>озділу</a:t>
            </a:r>
            <a:r>
              <a:rPr lang="ru-RU" sz="3200" dirty="0" smtClean="0"/>
              <a:t> дозволить</a:t>
            </a:r>
            <a:r>
              <a:rPr lang="ru-RU" sz="3200" dirty="0" smtClean="0"/>
              <a:t>: 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dirty="0" err="1" smtClean="0"/>
              <a:t>називати</a:t>
            </a:r>
            <a:r>
              <a:rPr lang="ru-RU" dirty="0" smtClean="0"/>
              <a:t> </a:t>
            </a:r>
            <a:r>
              <a:rPr lang="ru-RU" dirty="0" err="1" smtClean="0"/>
              <a:t>принципи</a:t>
            </a:r>
            <a:r>
              <a:rPr lang="ru-RU" dirty="0" smtClean="0"/>
              <a:t> </a:t>
            </a:r>
            <a:r>
              <a:rPr lang="ru-RU" dirty="0" err="1" smtClean="0"/>
              <a:t>судоустрою</a:t>
            </a:r>
            <a:r>
              <a:rPr lang="ru-RU" dirty="0" smtClean="0"/>
              <a:t> в  </a:t>
            </a:r>
            <a:r>
              <a:rPr lang="ru-RU" dirty="0" err="1" smtClean="0"/>
              <a:t>Україні</a:t>
            </a:r>
            <a:r>
              <a:rPr lang="ru-RU" dirty="0" smtClean="0"/>
              <a:t>  </a:t>
            </a:r>
          </a:p>
          <a:p>
            <a:pPr>
              <a:buFont typeface="Wingdings" pitchFamily="2" charset="2"/>
              <a:buChar char="q"/>
            </a:pPr>
            <a:r>
              <a:rPr lang="ru-RU" dirty="0" err="1" smtClean="0"/>
              <a:t>застосовувати</a:t>
            </a:r>
            <a:r>
              <a:rPr lang="ru-RU" dirty="0" smtClean="0"/>
              <a:t> </a:t>
            </a:r>
            <a:r>
              <a:rPr lang="ru-RU" dirty="0" err="1" smtClean="0"/>
              <a:t>поняття</a:t>
            </a:r>
            <a:r>
              <a:rPr lang="ru-RU" dirty="0" smtClean="0"/>
              <a:t> та </a:t>
            </a:r>
            <a:r>
              <a:rPr lang="ru-RU" dirty="0" err="1" smtClean="0"/>
              <a:t>терміни</a:t>
            </a:r>
            <a:r>
              <a:rPr lang="ru-RU" dirty="0" smtClean="0"/>
              <a:t>: </a:t>
            </a:r>
            <a:r>
              <a:rPr lang="ru-RU" dirty="0" err="1" smtClean="0"/>
              <a:t>правосуддя</a:t>
            </a:r>
            <a:r>
              <a:rPr lang="ru-RU" dirty="0" smtClean="0"/>
              <a:t>, </a:t>
            </a:r>
            <a:r>
              <a:rPr lang="ru-RU" dirty="0" err="1" smtClean="0"/>
              <a:t>судоустрій</a:t>
            </a:r>
            <a:r>
              <a:rPr lang="ru-RU" dirty="0" smtClean="0"/>
              <a:t>, </a:t>
            </a:r>
            <a:r>
              <a:rPr lang="ru-RU" dirty="0" err="1" smtClean="0"/>
              <a:t>судочинство</a:t>
            </a:r>
            <a:r>
              <a:rPr lang="ru-RU" dirty="0" smtClean="0"/>
              <a:t>  </a:t>
            </a:r>
          </a:p>
          <a:p>
            <a:pPr>
              <a:buFont typeface="Wingdings" pitchFamily="2" charset="2"/>
              <a:buChar char="q"/>
            </a:pPr>
            <a:r>
              <a:rPr lang="ru-RU" dirty="0" err="1" smtClean="0"/>
              <a:t>описувати</a:t>
            </a:r>
            <a:r>
              <a:rPr lang="ru-RU" dirty="0" smtClean="0"/>
              <a:t> систему </a:t>
            </a:r>
            <a:r>
              <a:rPr lang="ru-RU" dirty="0" err="1" smtClean="0"/>
              <a:t>судів</a:t>
            </a:r>
            <a:r>
              <a:rPr lang="ru-RU" dirty="0" smtClean="0"/>
              <a:t> </a:t>
            </a:r>
            <a:r>
              <a:rPr lang="ru-RU" dirty="0" err="1" smtClean="0"/>
              <a:t>загальної</a:t>
            </a:r>
            <a:r>
              <a:rPr lang="ru-RU" dirty="0" smtClean="0"/>
              <a:t> </a:t>
            </a:r>
            <a:r>
              <a:rPr lang="ru-RU" dirty="0" err="1" smtClean="0"/>
              <a:t>юрисдикції</a:t>
            </a:r>
            <a:r>
              <a:rPr lang="ru-RU" dirty="0" smtClean="0"/>
              <a:t>, </a:t>
            </a:r>
            <a:r>
              <a:rPr lang="ru-RU" dirty="0" err="1" smtClean="0"/>
              <a:t>повноваження</a:t>
            </a:r>
            <a:r>
              <a:rPr lang="ru-RU" dirty="0" smtClean="0"/>
              <a:t> </a:t>
            </a:r>
            <a:r>
              <a:rPr lang="ru-RU" dirty="0" err="1" smtClean="0"/>
              <a:t>Конституційного</a:t>
            </a:r>
            <a:r>
              <a:rPr lang="ru-RU" dirty="0" smtClean="0"/>
              <a:t> Суду </a:t>
            </a:r>
            <a:r>
              <a:rPr lang="ru-RU" dirty="0" err="1" smtClean="0"/>
              <a:t>України</a:t>
            </a:r>
            <a:r>
              <a:rPr lang="ru-RU" dirty="0" smtClean="0"/>
              <a:t>  </a:t>
            </a:r>
          </a:p>
          <a:p>
            <a:pPr>
              <a:buFont typeface="Wingdings" pitchFamily="2" charset="2"/>
              <a:buChar char="q"/>
            </a:pPr>
            <a:r>
              <a:rPr lang="ru-RU" dirty="0" err="1" smtClean="0"/>
              <a:t>аналізувати</a:t>
            </a:r>
            <a:r>
              <a:rPr lang="ru-RU" dirty="0" smtClean="0"/>
              <a:t> </a:t>
            </a:r>
            <a:r>
              <a:rPr lang="ru-RU" dirty="0" err="1" smtClean="0"/>
              <a:t>статті</a:t>
            </a:r>
            <a:r>
              <a:rPr lang="ru-RU" dirty="0" smtClean="0"/>
              <a:t> </a:t>
            </a:r>
            <a:r>
              <a:rPr lang="ru-RU" dirty="0" err="1" smtClean="0"/>
              <a:t>розділів</a:t>
            </a:r>
            <a:r>
              <a:rPr lang="ru-RU" dirty="0" smtClean="0"/>
              <a:t> VIII, XII </a:t>
            </a:r>
            <a:r>
              <a:rPr lang="ru-RU" dirty="0" err="1" smtClean="0"/>
              <a:t>Конституції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 </a:t>
            </a:r>
          </a:p>
          <a:p>
            <a:pPr>
              <a:buFont typeface="Wingdings" pitchFamily="2" charset="2"/>
              <a:buChar char="q"/>
            </a:pPr>
            <a:r>
              <a:rPr lang="ru-RU" dirty="0" err="1" smtClean="0"/>
              <a:t>розрізняти</a:t>
            </a:r>
            <a:r>
              <a:rPr lang="ru-RU" dirty="0" smtClean="0"/>
              <a:t> </a:t>
            </a:r>
            <a:r>
              <a:rPr lang="ru-RU" dirty="0" err="1" smtClean="0"/>
              <a:t>правосуддя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  </a:t>
            </a:r>
            <a:r>
              <a:rPr lang="ru-RU" dirty="0" err="1" smtClean="0"/>
              <a:t>судочинство</a:t>
            </a:r>
            <a:r>
              <a:rPr lang="ru-RU" dirty="0" smtClean="0"/>
              <a:t>; </a:t>
            </a:r>
            <a:r>
              <a:rPr lang="ru-RU" dirty="0" err="1" smtClean="0"/>
              <a:t>конституційне</a:t>
            </a:r>
            <a:r>
              <a:rPr lang="ru-RU" dirty="0" smtClean="0"/>
              <a:t> </a:t>
            </a:r>
            <a:r>
              <a:rPr lang="ru-RU" dirty="0" err="1" smtClean="0"/>
              <a:t>подання</a:t>
            </a:r>
            <a:r>
              <a:rPr lang="ru-RU" dirty="0" smtClean="0"/>
              <a:t>, </a:t>
            </a:r>
            <a:r>
              <a:rPr lang="ru-RU" dirty="0" err="1" smtClean="0"/>
              <a:t>конституційне</a:t>
            </a:r>
            <a:r>
              <a:rPr lang="ru-RU" dirty="0" smtClean="0"/>
              <a:t> </a:t>
            </a:r>
            <a:r>
              <a:rPr lang="ru-RU" dirty="0" err="1" smtClean="0"/>
              <a:t>звернення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  </a:t>
            </a:r>
            <a:r>
              <a:rPr lang="ru-RU" dirty="0" err="1" smtClean="0"/>
              <a:t>конституційну</a:t>
            </a:r>
            <a:r>
              <a:rPr lang="ru-RU" dirty="0" smtClean="0"/>
              <a:t> </a:t>
            </a:r>
            <a:r>
              <a:rPr lang="ru-RU" dirty="0" err="1" smtClean="0"/>
              <a:t>скаргу</a:t>
            </a:r>
            <a:r>
              <a:rPr lang="ru-RU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 </a:t>
            </a:r>
            <a:r>
              <a:rPr lang="ru-RU" dirty="0" err="1" smtClean="0"/>
              <a:t>характеризувати</a:t>
            </a:r>
            <a:r>
              <a:rPr lang="ru-RU" dirty="0" smtClean="0"/>
              <a:t> статус </a:t>
            </a:r>
            <a:r>
              <a:rPr lang="ru-RU" dirty="0" err="1" smtClean="0"/>
              <a:t>суддів</a:t>
            </a:r>
            <a:r>
              <a:rPr lang="ru-RU" dirty="0" smtClean="0"/>
              <a:t>, засади </a:t>
            </a:r>
            <a:r>
              <a:rPr lang="ru-RU" dirty="0" err="1" smtClean="0"/>
              <a:t>судочинства</a:t>
            </a:r>
            <a:r>
              <a:rPr lang="ru-RU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 </a:t>
            </a:r>
            <a:r>
              <a:rPr lang="ru-RU" dirty="0" err="1" smtClean="0"/>
              <a:t>оцінювати</a:t>
            </a:r>
            <a:r>
              <a:rPr lang="ru-RU" dirty="0" smtClean="0"/>
              <a:t> роль </a:t>
            </a:r>
            <a:r>
              <a:rPr lang="ru-RU" dirty="0" err="1" smtClean="0"/>
              <a:t>судової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 в  </a:t>
            </a:r>
            <a:r>
              <a:rPr lang="ru-RU" dirty="0" err="1" smtClean="0"/>
              <a:t>демократичній</a:t>
            </a:r>
            <a:r>
              <a:rPr lang="ru-RU" dirty="0" smtClean="0"/>
              <a:t> </a:t>
            </a:r>
            <a:r>
              <a:rPr lang="ru-RU" dirty="0" err="1" smtClean="0"/>
              <a:t>державі</a:t>
            </a:r>
            <a:endParaRPr lang="ru-RU" dirty="0"/>
          </a:p>
        </p:txBody>
      </p:sp>
      <p:pic>
        <p:nvPicPr>
          <p:cNvPr id="3" name="Picture 12" descr="http://zakarpatlis.gov.ua/wp-content/uploads/2016/06/2017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786190"/>
            <a:ext cx="3476313" cy="2843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Пользователь\Desktop\Конспекти уроків )))\image1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142984"/>
            <a:ext cx="6448455" cy="266701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3" y="857232"/>
            <a:ext cx="6429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/>
              <a:t>4</a:t>
            </a:r>
            <a:r>
              <a:rPr lang="uk-UA" b="1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Пользователь\Desktop\Screenshot_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32" cy="2661025"/>
          </a:xfrm>
          <a:prstGeom prst="rect">
            <a:avLst/>
          </a:prstGeom>
          <a:noFill/>
        </p:spPr>
      </p:pic>
      <p:pic>
        <p:nvPicPr>
          <p:cNvPr id="36867" name="Picture 3" descr="C:\Users\Пользователь\Desktop\Screenshot_1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9370" y="4214794"/>
            <a:ext cx="5434630" cy="264320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143504" y="714356"/>
            <a:ext cx="387901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Конституційне подання </a:t>
            </a:r>
            <a:r>
              <a:rPr lang="uk-UA" dirty="0" smtClean="0"/>
              <a:t>– це подане</a:t>
            </a:r>
          </a:p>
          <a:p>
            <a:r>
              <a:rPr lang="uk-UA" dirty="0" smtClean="0"/>
              <a:t>до Суду письмове клопотання  щодо </a:t>
            </a:r>
          </a:p>
          <a:p>
            <a:r>
              <a:rPr lang="uk-UA" dirty="0" smtClean="0"/>
              <a:t>визнання акта </a:t>
            </a:r>
          </a:p>
          <a:p>
            <a:r>
              <a:rPr lang="uk-UA" dirty="0" smtClean="0"/>
              <a:t>( його окремих положень </a:t>
            </a:r>
          </a:p>
          <a:p>
            <a:r>
              <a:rPr lang="uk-UA" dirty="0" smtClean="0"/>
              <a:t>неконституційним  та офіційного </a:t>
            </a:r>
          </a:p>
          <a:p>
            <a:r>
              <a:rPr lang="uk-UA" dirty="0" smtClean="0"/>
              <a:t>тлумачення  Конституції України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885828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Конституційне звернення </a:t>
            </a:r>
            <a:r>
              <a:rPr lang="uk-UA" dirty="0" smtClean="0"/>
              <a:t>– це подане</a:t>
            </a:r>
          </a:p>
          <a:p>
            <a:r>
              <a:rPr lang="uk-UA" dirty="0" smtClean="0"/>
              <a:t>до Суду письмове клопотання  про надання  висновку: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err="1" smtClean="0"/>
              <a:t>=Відповідності</a:t>
            </a:r>
            <a:r>
              <a:rPr lang="ru-RU" dirty="0" smtClean="0"/>
              <a:t> </a:t>
            </a:r>
            <a:r>
              <a:rPr lang="ru-RU" dirty="0" err="1" smtClean="0"/>
              <a:t>Конституції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чинного </a:t>
            </a:r>
            <a:r>
              <a:rPr lang="ru-RU" dirty="0" err="1" smtClean="0"/>
              <a:t>міжнародного</a:t>
            </a:r>
            <a:r>
              <a:rPr lang="ru-RU" dirty="0" smtClean="0"/>
              <a:t> договору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міжнародного</a:t>
            </a:r>
            <a:r>
              <a:rPr lang="ru-RU" dirty="0" smtClean="0"/>
              <a:t> </a:t>
            </a:r>
            <a:r>
              <a:rPr lang="ru-RU" dirty="0" err="1" smtClean="0"/>
              <a:t>договору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вноситься до </a:t>
            </a:r>
            <a:r>
              <a:rPr lang="ru-RU" dirty="0" err="1" smtClean="0"/>
              <a:t>Верховної</a:t>
            </a:r>
            <a:r>
              <a:rPr lang="ru-RU" dirty="0" smtClean="0"/>
              <a:t> Ради </a:t>
            </a:r>
            <a:r>
              <a:rPr lang="ru-RU" dirty="0" err="1" smtClean="0"/>
              <a:t>України</a:t>
            </a:r>
            <a:r>
              <a:rPr lang="ru-RU" dirty="0" smtClean="0"/>
              <a:t> для </a:t>
            </a:r>
            <a:r>
              <a:rPr lang="ru-RU" dirty="0" err="1" smtClean="0"/>
              <a:t>надання</a:t>
            </a:r>
            <a:r>
              <a:rPr lang="ru-RU" dirty="0" smtClean="0"/>
              <a:t> </a:t>
            </a:r>
            <a:r>
              <a:rPr lang="ru-RU" dirty="0" err="1" smtClean="0"/>
              <a:t>згоди</a:t>
            </a:r>
            <a:r>
              <a:rPr lang="ru-RU" dirty="0" smtClean="0"/>
              <a:t> на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обов’язковість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=Відповідності</a:t>
            </a:r>
            <a:r>
              <a:rPr lang="ru-RU" dirty="0" smtClean="0"/>
              <a:t> </a:t>
            </a:r>
            <a:r>
              <a:rPr lang="ru-RU" dirty="0" err="1" smtClean="0"/>
              <a:t>Конституції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(</a:t>
            </a:r>
            <a:r>
              <a:rPr lang="ru-RU" dirty="0" err="1" smtClean="0"/>
              <a:t>конституційності</a:t>
            </a:r>
            <a:r>
              <a:rPr lang="ru-RU" dirty="0" smtClean="0"/>
              <a:t>) </a:t>
            </a:r>
            <a:r>
              <a:rPr lang="ru-RU" dirty="0" err="1" smtClean="0"/>
              <a:t>питань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пропонуються</a:t>
            </a:r>
            <a:r>
              <a:rPr lang="ru-RU" dirty="0" smtClean="0"/>
              <a:t> для </a:t>
            </a:r>
            <a:r>
              <a:rPr lang="ru-RU" dirty="0" err="1" smtClean="0"/>
              <a:t>винесення</a:t>
            </a:r>
            <a:r>
              <a:rPr lang="ru-RU" dirty="0" smtClean="0"/>
              <a:t> на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dirty="0" err="1" smtClean="0">
                <a:solidFill>
                  <a:srgbClr val="FF0000"/>
                </a:solidFill>
              </a:rPr>
              <a:t>всеукраїнський</a:t>
            </a:r>
            <a:r>
              <a:rPr lang="ru-RU" dirty="0" smtClean="0">
                <a:solidFill>
                  <a:srgbClr val="FF0000"/>
                </a:solidFill>
              </a:rPr>
              <a:t> референдум</a:t>
            </a:r>
            <a:r>
              <a:rPr lang="ru-RU" dirty="0" smtClean="0"/>
              <a:t> за народною </a:t>
            </a:r>
            <a:r>
              <a:rPr lang="ru-RU" dirty="0" err="1" smtClean="0"/>
              <a:t>ініціативою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=Додержання</a:t>
            </a:r>
            <a:r>
              <a:rPr lang="ru-RU" dirty="0" smtClean="0"/>
              <a:t> </a:t>
            </a:r>
            <a:r>
              <a:rPr lang="ru-RU" dirty="0" err="1" smtClean="0"/>
              <a:t>конституційної</a:t>
            </a:r>
            <a:r>
              <a:rPr lang="ru-RU" dirty="0" smtClean="0"/>
              <a:t> </a:t>
            </a:r>
            <a:r>
              <a:rPr lang="ru-RU" dirty="0" err="1" smtClean="0"/>
              <a:t>процедури</a:t>
            </a:r>
            <a:r>
              <a:rPr lang="ru-RU" dirty="0" smtClean="0"/>
              <a:t> </a:t>
            </a:r>
            <a:r>
              <a:rPr lang="ru-RU" dirty="0" err="1" smtClean="0"/>
              <a:t>розслідування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розгляду</a:t>
            </a:r>
            <a:r>
              <a:rPr lang="ru-RU" dirty="0" smtClean="0"/>
              <a:t> </a:t>
            </a:r>
            <a:r>
              <a:rPr lang="ru-RU" dirty="0" err="1" smtClean="0"/>
              <a:t>справи</a:t>
            </a:r>
            <a:r>
              <a:rPr lang="ru-RU" dirty="0" smtClean="0"/>
              <a:t> про </a:t>
            </a:r>
            <a:r>
              <a:rPr lang="ru-RU" dirty="0" err="1" smtClean="0"/>
              <a:t>усунення</a:t>
            </a:r>
            <a:r>
              <a:rPr lang="ru-RU" dirty="0" smtClean="0"/>
              <a:t> Президента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поста в порядку </a:t>
            </a:r>
            <a:r>
              <a:rPr lang="ru-RU" dirty="0" err="1" smtClean="0"/>
              <a:t>імпічменту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=Відповідності</a:t>
            </a:r>
            <a:r>
              <a:rPr lang="ru-RU" dirty="0" smtClean="0"/>
              <a:t> законопроекту про </a:t>
            </a:r>
            <a:r>
              <a:rPr lang="ru-RU" dirty="0" err="1" smtClean="0"/>
              <a:t>внесення</a:t>
            </a:r>
            <a:r>
              <a:rPr lang="ru-RU" dirty="0" smtClean="0"/>
              <a:t> </a:t>
            </a:r>
            <a:r>
              <a:rPr lang="ru-RU" dirty="0" err="1" smtClean="0"/>
              <a:t>змін</a:t>
            </a:r>
            <a:r>
              <a:rPr lang="ru-RU" dirty="0" smtClean="0"/>
              <a:t> до </a:t>
            </a:r>
            <a:r>
              <a:rPr lang="ru-RU" dirty="0" err="1" smtClean="0"/>
              <a:t>Конституції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вимогам</a:t>
            </a:r>
            <a:r>
              <a:rPr lang="ru-RU" dirty="0" smtClean="0"/>
              <a:t> статей 157 </a:t>
            </a:r>
            <a:r>
              <a:rPr lang="ru-RU" dirty="0" err="1" smtClean="0"/>
              <a:t>і</a:t>
            </a:r>
            <a:r>
              <a:rPr lang="ru-RU" dirty="0" smtClean="0"/>
              <a:t> 158 </a:t>
            </a:r>
            <a:r>
              <a:rPr lang="ru-RU" dirty="0" err="1" smtClean="0"/>
              <a:t>Конституції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обов'язковим</a:t>
            </a:r>
            <a:r>
              <a:rPr lang="ru-RU" dirty="0" smtClean="0"/>
              <a:t> </a:t>
            </a:r>
            <a:r>
              <a:rPr lang="ru-RU" dirty="0" err="1" smtClean="0"/>
              <a:t>елементом</a:t>
            </a:r>
            <a:r>
              <a:rPr lang="ru-RU" dirty="0" smtClean="0"/>
              <a:t> у </a:t>
            </a:r>
            <a:r>
              <a:rPr lang="ru-RU" dirty="0" err="1" smtClean="0"/>
              <a:t>процедурі</a:t>
            </a:r>
            <a:r>
              <a:rPr lang="ru-RU" dirty="0" smtClean="0"/>
              <a:t> </a:t>
            </a:r>
            <a:r>
              <a:rPr lang="ru-RU" dirty="0" err="1" smtClean="0"/>
              <a:t>внесення</a:t>
            </a:r>
            <a:r>
              <a:rPr lang="ru-RU" dirty="0" smtClean="0"/>
              <a:t> </a:t>
            </a:r>
            <a:r>
              <a:rPr lang="ru-RU" dirty="0" err="1" smtClean="0"/>
              <a:t>змін</a:t>
            </a:r>
            <a:r>
              <a:rPr lang="ru-RU" dirty="0" smtClean="0"/>
              <a:t> до </a:t>
            </a:r>
            <a:r>
              <a:rPr lang="ru-RU" dirty="0" err="1" smtClean="0"/>
              <a:t>Конституції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=Порушення</a:t>
            </a:r>
            <a:r>
              <a:rPr lang="ru-RU" dirty="0" smtClean="0"/>
              <a:t> Верховною Радою </a:t>
            </a:r>
            <a:r>
              <a:rPr lang="ru-RU" dirty="0" err="1" smtClean="0"/>
              <a:t>Автономної</a:t>
            </a:r>
            <a:r>
              <a:rPr lang="ru-RU" dirty="0" smtClean="0"/>
              <a:t> </a:t>
            </a:r>
            <a:r>
              <a:rPr lang="ru-RU" dirty="0" err="1" smtClean="0"/>
              <a:t>Республіки</a:t>
            </a:r>
            <a:r>
              <a:rPr lang="ru-RU" dirty="0" smtClean="0"/>
              <a:t> </a:t>
            </a:r>
            <a:r>
              <a:rPr lang="ru-RU" dirty="0" err="1" smtClean="0"/>
              <a:t>Крим</a:t>
            </a:r>
            <a:r>
              <a:rPr lang="ru-RU" dirty="0" smtClean="0"/>
              <a:t> </a:t>
            </a:r>
            <a:r>
              <a:rPr lang="ru-RU" dirty="0" err="1" smtClean="0"/>
              <a:t>Конституції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законів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=Відповідності</a:t>
            </a:r>
            <a:r>
              <a:rPr lang="ru-RU" dirty="0" smtClean="0"/>
              <a:t> </a:t>
            </a:r>
            <a:r>
              <a:rPr lang="ru-RU" dirty="0" err="1" smtClean="0"/>
              <a:t>нормативно-правових</a:t>
            </a:r>
            <a:r>
              <a:rPr lang="ru-RU" dirty="0" smtClean="0"/>
              <a:t> </a:t>
            </a:r>
            <a:r>
              <a:rPr lang="ru-RU" dirty="0" err="1" smtClean="0"/>
              <a:t>актів</a:t>
            </a:r>
            <a:r>
              <a:rPr lang="ru-RU" dirty="0" smtClean="0"/>
              <a:t> </a:t>
            </a:r>
            <a:r>
              <a:rPr lang="ru-RU" dirty="0" err="1" smtClean="0"/>
              <a:t>Верховної</a:t>
            </a:r>
            <a:r>
              <a:rPr lang="ru-RU" dirty="0" smtClean="0"/>
              <a:t> Ради </a:t>
            </a:r>
            <a:r>
              <a:rPr lang="ru-RU" dirty="0" err="1" smtClean="0"/>
              <a:t>Автономної</a:t>
            </a:r>
            <a:r>
              <a:rPr lang="ru-RU" dirty="0" smtClean="0"/>
              <a:t> </a:t>
            </a:r>
            <a:r>
              <a:rPr lang="ru-RU" dirty="0" err="1" smtClean="0"/>
              <a:t>Республіки</a:t>
            </a:r>
            <a:r>
              <a:rPr lang="ru-RU" dirty="0" smtClean="0"/>
              <a:t> </a:t>
            </a:r>
            <a:r>
              <a:rPr lang="ru-RU" dirty="0" err="1" smtClean="0"/>
              <a:t>Крим</a:t>
            </a:r>
            <a:r>
              <a:rPr lang="ru-RU" dirty="0" smtClean="0"/>
              <a:t> </a:t>
            </a:r>
            <a:r>
              <a:rPr lang="ru-RU" dirty="0" err="1" smtClean="0"/>
              <a:t>Конституції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та законам </a:t>
            </a:r>
            <a:r>
              <a:rPr lang="ru-RU" dirty="0" err="1" smtClean="0"/>
              <a:t>України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9297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Згідно</a:t>
            </a:r>
            <a:r>
              <a:rPr lang="ru-RU" sz="2000" dirty="0" smtClean="0"/>
              <a:t> </a:t>
            </a:r>
            <a:r>
              <a:rPr lang="ru-RU" sz="2000" dirty="0" err="1" smtClean="0"/>
              <a:t>зі</a:t>
            </a:r>
            <a:r>
              <a:rPr lang="ru-RU" sz="2000" dirty="0" smtClean="0"/>
              <a:t> </a:t>
            </a:r>
            <a:r>
              <a:rPr lang="ru-RU" sz="2000" dirty="0" err="1" smtClean="0"/>
              <a:t>статтею</a:t>
            </a:r>
            <a:r>
              <a:rPr lang="ru-RU" sz="2000" dirty="0" smtClean="0"/>
              <a:t> 55 Закону</a:t>
            </a:r>
          </a:p>
          <a:p>
            <a:r>
              <a:rPr lang="ru-RU" sz="2000" dirty="0" smtClean="0"/>
              <a:t> </a:t>
            </a:r>
            <a:r>
              <a:rPr lang="ru-RU" sz="2000" b="1" dirty="0" err="1" smtClean="0"/>
              <a:t>конституційною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скаргою</a:t>
            </a:r>
            <a:r>
              <a:rPr lang="ru-RU" sz="2000" dirty="0" smtClean="0"/>
              <a:t> 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подане</a:t>
            </a:r>
            <a:r>
              <a:rPr lang="ru-RU" sz="2000" dirty="0" smtClean="0"/>
              <a:t> до Суду </a:t>
            </a:r>
            <a:r>
              <a:rPr lang="ru-RU" sz="2000" dirty="0" err="1" smtClean="0"/>
              <a:t>письмове</a:t>
            </a:r>
            <a:r>
              <a:rPr lang="ru-RU" sz="2000" dirty="0" smtClean="0"/>
              <a:t> </a:t>
            </a:r>
            <a:r>
              <a:rPr lang="ru-RU" sz="2000" dirty="0" err="1" smtClean="0"/>
              <a:t>клопотання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щодо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перевірки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відповідність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Конституції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 (</a:t>
            </a:r>
            <a:r>
              <a:rPr lang="ru-RU" sz="2000" b="1" dirty="0" err="1" smtClean="0"/>
              <a:t>конституційність</a:t>
            </a:r>
            <a:r>
              <a:rPr lang="ru-RU" sz="2000" dirty="0" smtClean="0"/>
              <a:t>) закону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 (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окремих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положень</a:t>
            </a:r>
            <a:r>
              <a:rPr lang="ru-RU" sz="2000" dirty="0" smtClean="0"/>
              <a:t>),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застосований</a:t>
            </a:r>
            <a:r>
              <a:rPr lang="ru-RU" sz="2000" dirty="0" smtClean="0"/>
              <a:t> в остаточному судовому </a:t>
            </a:r>
            <a:r>
              <a:rPr lang="ru-RU" sz="2000" dirty="0" err="1" smtClean="0"/>
              <a:t>рішенні</a:t>
            </a:r>
            <a:r>
              <a:rPr lang="ru-RU" sz="2000" dirty="0" smtClean="0"/>
              <a:t> у </a:t>
            </a:r>
            <a:r>
              <a:rPr lang="ru-RU" sz="2000" dirty="0" err="1" smtClean="0"/>
              <a:t>справі</a:t>
            </a:r>
            <a:r>
              <a:rPr lang="ru-RU" sz="2000" dirty="0" smtClean="0"/>
              <a:t> </a:t>
            </a:r>
            <a:r>
              <a:rPr lang="ru-RU" sz="2000" dirty="0" err="1" smtClean="0"/>
              <a:t>суб'єкта</a:t>
            </a:r>
            <a:r>
              <a:rPr lang="ru-RU" sz="2000" dirty="0" smtClean="0"/>
              <a:t> права на </a:t>
            </a:r>
            <a:r>
              <a:rPr lang="ru-RU" sz="2000" b="1" dirty="0" err="1" smtClean="0"/>
              <a:t>конституційну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скаргу</a:t>
            </a:r>
            <a:r>
              <a:rPr lang="ru-RU" sz="2000" dirty="0" smtClean="0"/>
              <a:t>. </a:t>
            </a:r>
          </a:p>
          <a:p>
            <a:r>
              <a:rPr lang="ru-RU" sz="2000" dirty="0" err="1" smtClean="0"/>
              <a:t>Фізичні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юридичні</a:t>
            </a:r>
            <a:r>
              <a:rPr lang="ru-RU" sz="2000" dirty="0" smtClean="0"/>
              <a:t> особи </a:t>
            </a:r>
            <a:r>
              <a:rPr lang="ru-RU" sz="2000" dirty="0" err="1" smtClean="0"/>
              <a:t>мають</a:t>
            </a:r>
            <a:r>
              <a:rPr lang="ru-RU" sz="2000" dirty="0" smtClean="0"/>
              <a:t> право </a:t>
            </a:r>
            <a:r>
              <a:rPr lang="ru-RU" sz="2000" dirty="0" err="1" smtClean="0"/>
              <a:t>звернутися</a:t>
            </a:r>
            <a:r>
              <a:rPr lang="ru-RU" sz="2000" dirty="0" smtClean="0"/>
              <a:t> до </a:t>
            </a:r>
            <a:r>
              <a:rPr lang="ru-RU" sz="2000" dirty="0" err="1" smtClean="0"/>
              <a:t>Конституційного</a:t>
            </a:r>
            <a:r>
              <a:rPr lang="ru-RU" sz="2000" dirty="0" smtClean="0"/>
              <a:t> Суду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 </a:t>
            </a:r>
            <a:r>
              <a:rPr lang="ru-RU" sz="2000" dirty="0" err="1" smtClean="0"/>
              <a:t>зі</a:t>
            </a:r>
            <a:r>
              <a:rPr lang="ru-RU" sz="2000" dirty="0" smtClean="0"/>
              <a:t> </a:t>
            </a:r>
            <a:r>
              <a:rPr lang="ru-RU" sz="2000" dirty="0" err="1" smtClean="0"/>
              <a:t>скаргою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перевірити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конституційність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застосованого</a:t>
            </a:r>
            <a:r>
              <a:rPr lang="ru-RU" sz="2000" dirty="0" smtClean="0"/>
              <a:t> закону.</a:t>
            </a:r>
            <a:endParaRPr lang="ru-RU" sz="2000" dirty="0"/>
          </a:p>
        </p:txBody>
      </p:sp>
      <p:pic>
        <p:nvPicPr>
          <p:cNvPr id="37891" name="Picture 3" descr="C:\Users\Пользователь\Desktop\Конспекти уроків )))\0003-2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500306"/>
            <a:ext cx="7490833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0"/>
            <a:ext cx="85725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                                                                          </a:t>
            </a:r>
            <a:r>
              <a:rPr lang="ru-RU" sz="1400" b="1" i="1" dirty="0" err="1" smtClean="0"/>
              <a:t>Зразок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конституційної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скарги</a:t>
            </a:r>
            <a:endParaRPr lang="ru-RU" sz="1400" b="1" dirty="0" smtClean="0"/>
          </a:p>
          <a:p>
            <a:r>
              <a:rPr lang="ru-RU" sz="1400" b="1" dirty="0" smtClean="0"/>
              <a:t>                                                                                                                                                  До </a:t>
            </a:r>
            <a:r>
              <a:rPr lang="ru-RU" sz="1400" b="1" dirty="0" err="1" smtClean="0"/>
              <a:t>Конституційного</a:t>
            </a:r>
            <a:r>
              <a:rPr lang="ru-RU" sz="1400" b="1" dirty="0" smtClean="0"/>
              <a:t> Суду </a:t>
            </a:r>
            <a:r>
              <a:rPr lang="ru-RU" sz="1400" b="1" dirty="0" err="1" smtClean="0"/>
              <a:t>України</a:t>
            </a:r>
            <a:endParaRPr lang="ru-RU" sz="1400" dirty="0" smtClean="0"/>
          </a:p>
          <a:p>
            <a:r>
              <a:rPr lang="ru-RU" sz="1400" b="1" dirty="0" smtClean="0"/>
              <a:t>                                                                                                                                                  </a:t>
            </a:r>
            <a:r>
              <a:rPr lang="ru-RU" sz="1400" b="1" dirty="0" err="1" smtClean="0"/>
              <a:t>Скаржник:_____</a:t>
            </a:r>
            <a:r>
              <a:rPr lang="ru-RU" sz="1400" b="1" dirty="0" smtClean="0"/>
              <a:t>(ПІБ)</a:t>
            </a:r>
            <a:endParaRPr lang="ru-RU" sz="1400" dirty="0" smtClean="0"/>
          </a:p>
          <a:p>
            <a:r>
              <a:rPr lang="ru-RU" sz="1400" b="1" dirty="0" smtClean="0"/>
              <a:t>                                                                                                                                                   </a:t>
            </a:r>
            <a:r>
              <a:rPr lang="ru-RU" sz="1400" b="1" dirty="0" err="1" smtClean="0"/>
              <a:t>Адреса:______</a:t>
            </a:r>
            <a:endParaRPr lang="ru-RU" sz="1400" dirty="0" smtClean="0"/>
          </a:p>
          <a:p>
            <a:r>
              <a:rPr lang="ru-RU" sz="1400" b="1" dirty="0" smtClean="0"/>
              <a:t>                                                                                                                                                   </a:t>
            </a:r>
            <a:r>
              <a:rPr lang="ru-RU" sz="1400" b="1" dirty="0" err="1" smtClean="0"/>
              <a:t>Тел.:_____</a:t>
            </a:r>
            <a:endParaRPr lang="ru-RU" sz="1400" dirty="0" smtClean="0"/>
          </a:p>
          <a:p>
            <a:r>
              <a:rPr lang="ru-RU" sz="1400" b="1" dirty="0" smtClean="0"/>
              <a:t>                                                                                                                                                    </a:t>
            </a:r>
            <a:r>
              <a:rPr lang="ru-RU" sz="1400" b="1" dirty="0" err="1" smtClean="0"/>
              <a:t>електронна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адреса:______</a:t>
            </a:r>
            <a:endParaRPr lang="ru-RU" sz="1400" dirty="0" smtClean="0"/>
          </a:p>
          <a:p>
            <a:r>
              <a:rPr lang="ru-RU" sz="1400" b="1" dirty="0" smtClean="0"/>
              <a:t> </a:t>
            </a:r>
            <a:endParaRPr lang="ru-RU" sz="1400" dirty="0" smtClean="0"/>
          </a:p>
          <a:p>
            <a:r>
              <a:rPr lang="ru-RU" sz="1400" b="1" dirty="0" smtClean="0"/>
              <a:t>                                                                            КОНСТИТУЦІЙНА СКАРГА</a:t>
            </a:r>
            <a:endParaRPr lang="ru-RU" sz="1400" dirty="0" smtClean="0"/>
          </a:p>
          <a:p>
            <a:r>
              <a:rPr lang="ru-RU" sz="1400" dirty="0" smtClean="0"/>
              <a:t>«_» ____ ____ року </a:t>
            </a:r>
            <a:r>
              <a:rPr lang="ru-RU" sz="1400" dirty="0" err="1" smtClean="0"/>
              <a:t>______суд</a:t>
            </a:r>
            <a:r>
              <a:rPr lang="ru-RU" sz="1400" dirty="0" smtClean="0"/>
              <a:t> </a:t>
            </a:r>
            <a:r>
              <a:rPr lang="ru-RU" sz="1400" dirty="0" err="1" smtClean="0"/>
              <a:t>ухвалив</a:t>
            </a:r>
            <a:r>
              <a:rPr lang="ru-RU" sz="1400" dirty="0" smtClean="0"/>
              <a:t> </a:t>
            </a:r>
            <a:r>
              <a:rPr lang="ru-RU" sz="1400" dirty="0" err="1" smtClean="0"/>
              <a:t>остаточне</a:t>
            </a:r>
            <a:r>
              <a:rPr lang="ru-RU" sz="1400" dirty="0" smtClean="0"/>
              <a:t> </a:t>
            </a:r>
            <a:r>
              <a:rPr lang="ru-RU" sz="1400" dirty="0" err="1" smtClean="0"/>
              <a:t>рішення</a:t>
            </a:r>
            <a:r>
              <a:rPr lang="ru-RU" sz="1400" dirty="0" smtClean="0"/>
              <a:t> у </a:t>
            </a:r>
            <a:r>
              <a:rPr lang="ru-RU" sz="1400" dirty="0" err="1" smtClean="0"/>
              <a:t>справі_____</a:t>
            </a:r>
            <a:r>
              <a:rPr lang="ru-RU" sz="1400" dirty="0" smtClean="0"/>
              <a:t>.</a:t>
            </a:r>
          </a:p>
          <a:p>
            <a:r>
              <a:rPr lang="ru-RU" sz="1400" dirty="0" err="1" smtClean="0"/>
              <a:t>Вважаю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Закон, </a:t>
            </a:r>
            <a:r>
              <a:rPr lang="ru-RU" sz="1400" dirty="0" err="1" smtClean="0"/>
              <a:t>який</a:t>
            </a:r>
            <a:r>
              <a:rPr lang="ru-RU" sz="1400" dirty="0" smtClean="0"/>
              <a:t> </a:t>
            </a:r>
            <a:r>
              <a:rPr lang="ru-RU" sz="1400" dirty="0" err="1" smtClean="0"/>
              <a:t>застосував</a:t>
            </a:r>
            <a:r>
              <a:rPr lang="ru-RU" sz="1400" dirty="0" smtClean="0"/>
              <a:t> суд при </a:t>
            </a:r>
            <a:r>
              <a:rPr lang="ru-RU" sz="1400" dirty="0" err="1" smtClean="0"/>
              <a:t>вирішенні</a:t>
            </a:r>
            <a:r>
              <a:rPr lang="ru-RU" sz="1400" dirty="0" smtClean="0"/>
              <a:t> </a:t>
            </a:r>
            <a:r>
              <a:rPr lang="ru-RU" sz="1400" dirty="0" err="1" smtClean="0"/>
              <a:t>справи</a:t>
            </a:r>
            <a:r>
              <a:rPr lang="ru-RU" sz="1400" dirty="0" smtClean="0"/>
              <a:t> </a:t>
            </a:r>
            <a:r>
              <a:rPr lang="ru-RU" sz="1400" dirty="0" err="1" smtClean="0"/>
              <a:t>є</a:t>
            </a:r>
            <a:r>
              <a:rPr lang="ru-RU" sz="1400" dirty="0" smtClean="0"/>
              <a:t> </a:t>
            </a:r>
            <a:r>
              <a:rPr lang="ru-RU" sz="1400" dirty="0" err="1" smtClean="0"/>
              <a:t>неконституційним</a:t>
            </a:r>
            <a:r>
              <a:rPr lang="ru-RU" sz="1400" dirty="0" smtClean="0"/>
              <a:t> (не </a:t>
            </a:r>
            <a:r>
              <a:rPr lang="ru-RU" sz="1400" dirty="0" err="1" smtClean="0"/>
              <a:t>відповідає</a:t>
            </a:r>
            <a:r>
              <a:rPr lang="ru-RU" sz="1400" dirty="0" smtClean="0"/>
              <a:t> </a:t>
            </a:r>
            <a:r>
              <a:rPr lang="ru-RU" sz="1400" dirty="0" err="1" smtClean="0"/>
              <a:t>Конституції</a:t>
            </a:r>
            <a:r>
              <a:rPr lang="ru-RU" sz="1400" dirty="0" smtClean="0"/>
              <a:t>), а </a:t>
            </a:r>
            <a:r>
              <a:rPr lang="ru-RU" sz="1400" dirty="0" err="1" smtClean="0"/>
              <a:t>саме</a:t>
            </a:r>
            <a:r>
              <a:rPr lang="ru-RU" sz="1400" dirty="0" smtClean="0"/>
              <a:t>: </a:t>
            </a:r>
            <a:r>
              <a:rPr lang="ru-RU" sz="1400" dirty="0" err="1" smtClean="0"/>
              <a:t>ст.ст</a:t>
            </a:r>
            <a:r>
              <a:rPr lang="ru-RU" sz="1400" dirty="0" smtClean="0"/>
              <a:t> Закону </a:t>
            </a:r>
            <a:r>
              <a:rPr lang="ru-RU" sz="1400" dirty="0" err="1" smtClean="0"/>
              <a:t>України</a:t>
            </a:r>
            <a:r>
              <a:rPr lang="ru-RU" sz="1400" dirty="0" smtClean="0"/>
              <a:t> «Про __» не </a:t>
            </a:r>
            <a:r>
              <a:rPr lang="ru-RU" sz="1400" dirty="0" err="1" smtClean="0"/>
              <a:t>відповідає</a:t>
            </a:r>
            <a:r>
              <a:rPr lang="ru-RU" sz="1400" dirty="0" smtClean="0"/>
              <a:t> </a:t>
            </a:r>
            <a:r>
              <a:rPr lang="ru-RU" sz="1400" dirty="0" err="1" smtClean="0"/>
              <a:t>____ст.ст</a:t>
            </a:r>
            <a:r>
              <a:rPr lang="ru-RU" sz="1400" dirty="0" smtClean="0"/>
              <a:t>. </a:t>
            </a:r>
            <a:r>
              <a:rPr lang="ru-RU" sz="1400" dirty="0" err="1" smtClean="0"/>
              <a:t>Конституції</a:t>
            </a:r>
            <a:r>
              <a:rPr lang="ru-RU" sz="1400" dirty="0" smtClean="0"/>
              <a:t> </a:t>
            </a:r>
            <a:r>
              <a:rPr lang="ru-RU" sz="1400" dirty="0" err="1" smtClean="0"/>
              <a:t>України</a:t>
            </a:r>
            <a:r>
              <a:rPr lang="ru-RU" sz="1400" dirty="0" smtClean="0"/>
              <a:t>.</a:t>
            </a:r>
          </a:p>
          <a:p>
            <a:r>
              <a:rPr lang="ru-RU" sz="1400" b="1" dirty="0" err="1" smtClean="0"/>
              <a:t>Рогзляд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справи</a:t>
            </a:r>
            <a:r>
              <a:rPr lang="ru-RU" sz="1400" b="1" dirty="0" smtClean="0"/>
              <a:t> судами</a:t>
            </a:r>
            <a:endParaRPr lang="ru-RU" sz="1400" dirty="0" smtClean="0"/>
          </a:p>
          <a:p>
            <a:r>
              <a:rPr lang="ru-RU" sz="1400" b="1" dirty="0" smtClean="0"/>
              <a:t>…….</a:t>
            </a:r>
            <a:endParaRPr lang="ru-RU" sz="1400" dirty="0" smtClean="0"/>
          </a:p>
          <a:p>
            <a:r>
              <a:rPr lang="ru-RU" sz="1400" b="1" dirty="0" smtClean="0"/>
              <a:t>Короткий </a:t>
            </a:r>
            <a:r>
              <a:rPr lang="ru-RU" sz="1400" b="1" dirty="0" err="1" smtClean="0"/>
              <a:t>зміст</a:t>
            </a:r>
            <a:r>
              <a:rPr lang="ru-RU" sz="1400" b="1" dirty="0" smtClean="0"/>
              <a:t> остаточного </a:t>
            </a:r>
            <a:r>
              <a:rPr lang="ru-RU" sz="1400" b="1" dirty="0" err="1" smtClean="0"/>
              <a:t>рішення</a:t>
            </a:r>
            <a:endParaRPr lang="ru-RU" sz="1400" dirty="0" smtClean="0"/>
          </a:p>
          <a:p>
            <a:r>
              <a:rPr lang="ru-RU" sz="1400" b="1" dirty="0" smtClean="0"/>
              <a:t>………</a:t>
            </a:r>
            <a:endParaRPr lang="ru-RU" sz="1400" dirty="0" smtClean="0"/>
          </a:p>
          <a:p>
            <a:r>
              <a:rPr lang="ru-RU" sz="1400" b="1" dirty="0" err="1" smtClean="0"/>
              <a:t>Обгрунтування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неконституційності</a:t>
            </a:r>
            <a:r>
              <a:rPr lang="ru-RU" sz="1400" b="1" dirty="0" smtClean="0"/>
              <a:t> закону</a:t>
            </a:r>
            <a:endParaRPr lang="ru-RU" sz="1400" dirty="0" smtClean="0"/>
          </a:p>
          <a:p>
            <a:r>
              <a:rPr lang="ru-RU" sz="1400" b="1" dirty="0" smtClean="0"/>
              <a:t>….</a:t>
            </a:r>
            <a:endParaRPr lang="ru-RU" sz="1400" dirty="0" smtClean="0"/>
          </a:p>
          <a:p>
            <a:r>
              <a:rPr lang="ru-RU" sz="1400" dirty="0" err="1" smtClean="0"/>
              <a:t>Враховуючи</a:t>
            </a:r>
            <a:r>
              <a:rPr lang="ru-RU" sz="1400" dirty="0" smtClean="0"/>
              <a:t> </a:t>
            </a:r>
            <a:r>
              <a:rPr lang="ru-RU" sz="1400" dirty="0" err="1" smtClean="0"/>
              <a:t>викладене</a:t>
            </a:r>
            <a:r>
              <a:rPr lang="ru-RU" sz="1400" dirty="0" smtClean="0"/>
              <a:t> </a:t>
            </a:r>
            <a:r>
              <a:rPr lang="ru-RU" sz="1400" dirty="0" err="1" smtClean="0"/>
              <a:t>вище</a:t>
            </a:r>
            <a:r>
              <a:rPr lang="ru-RU" sz="1400" dirty="0" smtClean="0"/>
              <a:t> та </a:t>
            </a:r>
            <a:r>
              <a:rPr lang="ru-RU" sz="1400" dirty="0" err="1" smtClean="0"/>
              <a:t>керуючись</a:t>
            </a:r>
            <a:r>
              <a:rPr lang="ru-RU" sz="1400" dirty="0" smtClean="0"/>
              <a:t> ст. ст. 55,56 Закону </a:t>
            </a:r>
            <a:r>
              <a:rPr lang="ru-RU" sz="1400" dirty="0" err="1" smtClean="0"/>
              <a:t>України</a:t>
            </a:r>
            <a:r>
              <a:rPr lang="ru-RU" sz="1400" dirty="0" smtClean="0"/>
              <a:t> «Про </a:t>
            </a:r>
            <a:r>
              <a:rPr lang="ru-RU" sz="1400" dirty="0" err="1" smtClean="0"/>
              <a:t>Конституційний</a:t>
            </a:r>
            <a:r>
              <a:rPr lang="ru-RU" sz="1400" dirty="0" smtClean="0"/>
              <a:t> Суд </a:t>
            </a:r>
            <a:r>
              <a:rPr lang="ru-RU" sz="1400" dirty="0" err="1" smtClean="0"/>
              <a:t>України</a:t>
            </a:r>
            <a:r>
              <a:rPr lang="ru-RU" sz="1400" dirty="0" smtClean="0"/>
              <a:t>», -</a:t>
            </a:r>
          </a:p>
          <a:p>
            <a:r>
              <a:rPr lang="ru-RU" sz="1400" dirty="0" smtClean="0"/>
              <a:t>Прошу:</a:t>
            </a:r>
          </a:p>
          <a:p>
            <a:r>
              <a:rPr lang="ru-RU" sz="1400" dirty="0" err="1" smtClean="0"/>
              <a:t>Перевірити</a:t>
            </a:r>
            <a:r>
              <a:rPr lang="ru-RU" sz="1400" dirty="0" smtClean="0"/>
              <a:t> на </a:t>
            </a:r>
            <a:r>
              <a:rPr lang="ru-RU" sz="1400" dirty="0" err="1" smtClean="0"/>
              <a:t>відповідність</a:t>
            </a:r>
            <a:r>
              <a:rPr lang="ru-RU" sz="1400" dirty="0" smtClean="0"/>
              <a:t> ст.ст. ____ </a:t>
            </a:r>
            <a:r>
              <a:rPr lang="ru-RU" sz="1400" dirty="0" err="1" smtClean="0"/>
              <a:t>Конституції</a:t>
            </a:r>
            <a:r>
              <a:rPr lang="ru-RU" sz="1400" dirty="0" smtClean="0"/>
              <a:t> (</a:t>
            </a:r>
            <a:r>
              <a:rPr lang="ru-RU" sz="1400" dirty="0" err="1" smtClean="0"/>
              <a:t>конституційність</a:t>
            </a:r>
            <a:r>
              <a:rPr lang="ru-RU" sz="1400" dirty="0" smtClean="0"/>
              <a:t>) </a:t>
            </a:r>
            <a:r>
              <a:rPr lang="ru-RU" sz="1400" dirty="0" err="1" smtClean="0"/>
              <a:t>положення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ст.ст.____</a:t>
            </a:r>
            <a:r>
              <a:rPr lang="ru-RU" sz="1400" dirty="0" smtClean="0"/>
              <a:t> Закону </a:t>
            </a:r>
            <a:r>
              <a:rPr lang="ru-RU" sz="1400" dirty="0" err="1" smtClean="0"/>
              <a:t>України</a:t>
            </a:r>
            <a:r>
              <a:rPr lang="ru-RU" sz="1400" dirty="0" smtClean="0"/>
              <a:t> «Про ___».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dirty="0" err="1" smtClean="0"/>
              <a:t>Додатки</a:t>
            </a:r>
            <a:r>
              <a:rPr lang="ru-RU" sz="1400" dirty="0" smtClean="0"/>
              <a:t>:</a:t>
            </a:r>
          </a:p>
          <a:p>
            <a:r>
              <a:rPr lang="ru-RU" sz="1400" dirty="0" smtClean="0"/>
              <a:t>1.</a:t>
            </a:r>
          </a:p>
          <a:p>
            <a:r>
              <a:rPr lang="ru-RU" sz="1400" dirty="0" smtClean="0"/>
              <a:t>2.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dirty="0" smtClean="0"/>
              <a:t>Дата                                                                                                               </a:t>
            </a:r>
            <a:r>
              <a:rPr lang="ru-RU" sz="1400" dirty="0" err="1" smtClean="0"/>
              <a:t>підпис</a:t>
            </a:r>
            <a:endParaRPr lang="ru-RU" sz="1400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714356"/>
            <a:ext cx="68580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b="1" dirty="0" smtClean="0"/>
              <a:t>Д/З</a:t>
            </a:r>
          </a:p>
          <a:p>
            <a:endParaRPr lang="ru-RU" b="1" dirty="0" smtClean="0"/>
          </a:p>
          <a:p>
            <a:r>
              <a:rPr lang="ru-RU" b="1" dirty="0" smtClean="0"/>
              <a:t>§ 60. </a:t>
            </a:r>
            <a:r>
              <a:rPr lang="ru-RU" b="1" dirty="0" err="1" smtClean="0"/>
              <a:t>Судова</a:t>
            </a:r>
            <a:r>
              <a:rPr lang="ru-RU" b="1" dirty="0" smtClean="0"/>
              <a:t> </a:t>
            </a:r>
            <a:r>
              <a:rPr lang="ru-RU" b="1" dirty="0" err="1" smtClean="0"/>
              <a:t>влада</a:t>
            </a:r>
            <a:r>
              <a:rPr lang="ru-RU" b="1" dirty="0" smtClean="0"/>
              <a:t> в </a:t>
            </a:r>
            <a:r>
              <a:rPr lang="ru-RU" b="1" dirty="0" err="1" smtClean="0"/>
              <a:t>Україні</a:t>
            </a:r>
            <a:r>
              <a:rPr lang="ru-RU" b="1" dirty="0" smtClean="0"/>
              <a:t>. </a:t>
            </a:r>
            <a:r>
              <a:rPr lang="ru-RU" b="1" dirty="0" err="1" smtClean="0"/>
              <a:t>Конституційний</a:t>
            </a:r>
            <a:r>
              <a:rPr lang="ru-RU" b="1" dirty="0" smtClean="0"/>
              <a:t> Суд </a:t>
            </a:r>
            <a:r>
              <a:rPr lang="ru-RU" b="1" dirty="0" err="1" smtClean="0"/>
              <a:t>України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b="1" dirty="0" err="1" smtClean="0"/>
              <a:t>Запам’ятайте</a:t>
            </a:r>
            <a:r>
              <a:rPr lang="ru-RU" b="1" dirty="0" smtClean="0"/>
              <a:t>:</a:t>
            </a:r>
            <a:r>
              <a:rPr lang="ru-RU" dirty="0" smtClean="0"/>
              <a:t> </a:t>
            </a:r>
            <a:r>
              <a:rPr lang="ru-RU" dirty="0" err="1" smtClean="0"/>
              <a:t>принципи</a:t>
            </a:r>
            <a:r>
              <a:rPr lang="ru-RU" dirty="0" smtClean="0"/>
              <a:t> </a:t>
            </a:r>
            <a:r>
              <a:rPr lang="ru-RU" dirty="0" err="1" smtClean="0"/>
              <a:t>судоустрою</a:t>
            </a:r>
            <a:r>
              <a:rPr lang="ru-RU" dirty="0" smtClean="0"/>
              <a:t>, </a:t>
            </a:r>
            <a:r>
              <a:rPr lang="ru-RU" dirty="0" err="1" smtClean="0"/>
              <a:t>Конституційний</a:t>
            </a:r>
            <a:r>
              <a:rPr lang="ru-RU" dirty="0" smtClean="0"/>
              <a:t> Суд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конституційне</a:t>
            </a:r>
            <a:r>
              <a:rPr lang="ru-RU" dirty="0" smtClean="0"/>
              <a:t> </a:t>
            </a:r>
            <a:r>
              <a:rPr lang="ru-RU" dirty="0" err="1" smtClean="0"/>
              <a:t>подання</a:t>
            </a:r>
            <a:r>
              <a:rPr lang="ru-RU" dirty="0" smtClean="0"/>
              <a:t>, </a:t>
            </a:r>
            <a:r>
              <a:rPr lang="ru-RU" dirty="0" err="1" smtClean="0"/>
              <a:t>конституційне</a:t>
            </a:r>
            <a:r>
              <a:rPr lang="ru-RU" dirty="0" smtClean="0"/>
              <a:t> </a:t>
            </a:r>
            <a:r>
              <a:rPr lang="ru-RU" dirty="0" err="1" smtClean="0"/>
              <a:t>звернення</a:t>
            </a:r>
            <a:r>
              <a:rPr lang="ru-RU" dirty="0" smtClean="0"/>
              <a:t>, </a:t>
            </a:r>
            <a:r>
              <a:rPr lang="ru-RU" dirty="0" err="1" smtClean="0"/>
              <a:t>конституційна</a:t>
            </a:r>
            <a:r>
              <a:rPr lang="ru-RU" dirty="0" smtClean="0"/>
              <a:t> </a:t>
            </a:r>
            <a:r>
              <a:rPr lang="ru-RU" dirty="0" err="1" smtClean="0"/>
              <a:t>скарга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dirty="0" err="1" smtClean="0"/>
              <a:t>Подивіться</a:t>
            </a:r>
            <a:r>
              <a:rPr lang="ru-RU" b="1" dirty="0" smtClean="0"/>
              <a:t> в </a:t>
            </a:r>
            <a:r>
              <a:rPr lang="ru-RU" b="1" dirty="0" err="1" smtClean="0"/>
              <a:t>Інтернеті</a:t>
            </a:r>
            <a:r>
              <a:rPr lang="ru-RU" b="1" dirty="0" smtClean="0"/>
              <a:t>:</a:t>
            </a:r>
            <a:endParaRPr lang="ru-RU" dirty="0" smtClean="0"/>
          </a:p>
          <a:p>
            <a:r>
              <a:rPr lang="ru-RU" dirty="0" smtClean="0"/>
              <a:t>http://www.ccu.gov.ua/ — </a:t>
            </a:r>
            <a:r>
              <a:rPr lang="ru-RU" dirty="0" err="1" smtClean="0"/>
              <a:t>офіційний</a:t>
            </a:r>
            <a:r>
              <a:rPr lang="ru-RU" dirty="0" smtClean="0"/>
              <a:t> сайт </a:t>
            </a:r>
            <a:r>
              <a:rPr lang="ru-RU" dirty="0" err="1" smtClean="0"/>
              <a:t>Конституційного</a:t>
            </a:r>
            <a:r>
              <a:rPr lang="ru-RU" dirty="0" smtClean="0"/>
              <a:t> Суду </a:t>
            </a:r>
            <a:r>
              <a:rPr lang="ru-RU" dirty="0" err="1" smtClean="0"/>
              <a:t>України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14818"/>
            <a:ext cx="80010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3200" b="1" dirty="0" smtClean="0"/>
              <a:t>    ПЛАН</a:t>
            </a:r>
          </a:p>
          <a:p>
            <a:pPr marL="342900" indent="-342900">
              <a:buAutoNum type="arabicPeriod"/>
            </a:pPr>
            <a:r>
              <a:rPr lang="ru-RU" sz="2800" b="1" dirty="0" err="1" smtClean="0"/>
              <a:t>Основні</a:t>
            </a:r>
            <a:r>
              <a:rPr lang="ru-RU" sz="2800" b="1" dirty="0" smtClean="0"/>
              <a:t> засади </a:t>
            </a:r>
            <a:r>
              <a:rPr lang="ru-RU" sz="2800" b="1" dirty="0" err="1" smtClean="0"/>
              <a:t>судочинства</a:t>
            </a:r>
            <a:endParaRPr lang="ru-RU" sz="2800" b="1" dirty="0" smtClean="0"/>
          </a:p>
          <a:p>
            <a:pPr marL="342900" indent="-342900">
              <a:buAutoNum type="arabicPeriod"/>
            </a:pPr>
            <a:r>
              <a:rPr lang="ru-RU" sz="2800" b="1" dirty="0" err="1" smtClean="0"/>
              <a:t>Поняття</a:t>
            </a:r>
            <a:r>
              <a:rPr lang="ru-RU" sz="2800" b="1" dirty="0" smtClean="0"/>
              <a:t> «</a:t>
            </a:r>
            <a:r>
              <a:rPr lang="ru-RU" sz="2800" b="1" dirty="0" err="1" smtClean="0"/>
              <a:t>судова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влада</a:t>
            </a:r>
            <a:r>
              <a:rPr lang="ru-RU" sz="2800" b="1" dirty="0" smtClean="0"/>
              <a:t>»</a:t>
            </a:r>
          </a:p>
          <a:p>
            <a:pPr marL="342900" indent="-342900">
              <a:buAutoNum type="arabicPeriod"/>
            </a:pPr>
            <a:r>
              <a:rPr lang="ru-RU" sz="2800" b="1" dirty="0" smtClean="0"/>
              <a:t> </a:t>
            </a:r>
            <a:r>
              <a:rPr lang="ru-RU" sz="2800" b="1" dirty="0" err="1" smtClean="0"/>
              <a:t>Конституційний</a:t>
            </a:r>
            <a:r>
              <a:rPr lang="ru-RU" sz="2800" b="1" dirty="0" smtClean="0"/>
              <a:t> Суд </a:t>
            </a:r>
            <a:r>
              <a:rPr lang="ru-RU" sz="2800" b="1" dirty="0" err="1" smtClean="0"/>
              <a:t>України</a:t>
            </a:r>
            <a:r>
              <a:rPr lang="ru-RU" sz="2800" b="1" dirty="0" smtClean="0"/>
              <a:t> </a:t>
            </a:r>
          </a:p>
          <a:p>
            <a:pPr marL="342900" indent="-342900">
              <a:buAutoNum type="arabicPeriod"/>
            </a:pPr>
            <a:r>
              <a:rPr lang="ru-RU" sz="2800" b="1" dirty="0" err="1" smtClean="0"/>
              <a:t>Звернення</a:t>
            </a:r>
            <a:r>
              <a:rPr lang="ru-RU" sz="2800" b="1" dirty="0" smtClean="0"/>
              <a:t> до </a:t>
            </a:r>
            <a:r>
              <a:rPr lang="ru-RU" sz="2800" b="1" dirty="0" err="1" smtClean="0"/>
              <a:t>Конституційного</a:t>
            </a:r>
            <a:r>
              <a:rPr lang="ru-RU" sz="2800" b="1" dirty="0" smtClean="0"/>
              <a:t> Суду </a:t>
            </a:r>
            <a:r>
              <a:rPr lang="ru-RU" sz="2800" b="1" dirty="0" err="1" smtClean="0"/>
              <a:t>України</a:t>
            </a:r>
            <a:endParaRPr lang="ru-RU" sz="2800" dirty="0"/>
          </a:p>
        </p:txBody>
      </p:sp>
      <p:pic>
        <p:nvPicPr>
          <p:cNvPr id="5" name="Picture 2" descr="C:\Users\Пользователь\Desktop\Screenshot_13.png"/>
          <p:cNvPicPr>
            <a:picLocks noChangeAspect="1" noChangeArrowheads="1"/>
          </p:cNvPicPr>
          <p:nvPr/>
        </p:nvPicPr>
        <p:blipFill>
          <a:blip r:embed="rId2"/>
          <a:srcRect t="2941"/>
          <a:stretch>
            <a:fillRect/>
          </a:stretch>
        </p:blipFill>
        <p:spPr bwMode="auto">
          <a:xfrm>
            <a:off x="857224" y="357166"/>
            <a:ext cx="6785236" cy="2357454"/>
          </a:xfrm>
          <a:prstGeom prst="rect">
            <a:avLst/>
          </a:prstGeom>
          <a:noFill/>
        </p:spPr>
      </p:pic>
      <p:pic>
        <p:nvPicPr>
          <p:cNvPr id="2050" name="Picture 2" descr="C:\Users\Пользователь\Downloads\Без назван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00042"/>
            <a:ext cx="1312888" cy="203981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5786" y="2786058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Александер</a:t>
            </a:r>
            <a:r>
              <a:rPr lang="ru-RU" b="1" dirty="0" smtClean="0"/>
              <a:t> </a:t>
            </a:r>
            <a:r>
              <a:rPr lang="ru-RU" b="1" dirty="0" err="1" smtClean="0"/>
              <a:t>Гамільтон</a:t>
            </a:r>
            <a:r>
              <a:rPr lang="ru-RU" dirty="0" smtClean="0"/>
              <a:t> (</a:t>
            </a:r>
            <a:r>
              <a:rPr lang="en-US" dirty="0" smtClean="0"/>
              <a:t> </a:t>
            </a:r>
            <a:r>
              <a:rPr lang="ru-RU" dirty="0" smtClean="0"/>
              <a:t> 1755, </a:t>
            </a:r>
            <a:r>
              <a:rPr lang="ru-RU" dirty="0" err="1" smtClean="0"/>
              <a:t>Невіс</a:t>
            </a:r>
            <a:r>
              <a:rPr lang="ru-RU" dirty="0" smtClean="0"/>
              <a:t> —  1804, Нью-Йорк) — </a:t>
            </a:r>
            <a:r>
              <a:rPr lang="ru-RU" dirty="0" err="1" smtClean="0"/>
              <a:t>американський</a:t>
            </a:r>
            <a:r>
              <a:rPr lang="ru-RU" dirty="0" smtClean="0"/>
              <a:t> </a:t>
            </a:r>
            <a:r>
              <a:rPr lang="ru-RU" dirty="0" err="1" smtClean="0"/>
              <a:t>політик</a:t>
            </a:r>
            <a:r>
              <a:rPr lang="ru-RU" dirty="0" smtClean="0"/>
              <a:t> </a:t>
            </a:r>
            <a:r>
              <a:rPr lang="ru-RU" dirty="0" err="1" smtClean="0"/>
              <a:t>часів</a:t>
            </a:r>
            <a:r>
              <a:rPr lang="ru-RU" dirty="0" smtClean="0"/>
              <a:t> </a:t>
            </a:r>
            <a:r>
              <a:rPr lang="ru-RU" dirty="0" err="1" smtClean="0"/>
              <a:t>революції</a:t>
            </a:r>
            <a:r>
              <a:rPr lang="ru-RU" dirty="0" smtClean="0"/>
              <a:t>, 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найвидатніших</a:t>
            </a:r>
            <a:r>
              <a:rPr lang="ru-RU" dirty="0" smtClean="0"/>
              <a:t> </a:t>
            </a:r>
            <a:r>
              <a:rPr lang="ru-RU" dirty="0" err="1" smtClean="0"/>
              <a:t>мислителів</a:t>
            </a:r>
            <a:r>
              <a:rPr lang="ru-RU" dirty="0" smtClean="0"/>
              <a:t> .</a:t>
            </a:r>
            <a:r>
              <a:rPr lang="ru-RU" dirty="0" err="1" smtClean="0"/>
              <a:t>Секретар</a:t>
            </a:r>
            <a:r>
              <a:rPr lang="ru-RU" dirty="0" smtClean="0"/>
              <a:t> Джорджа Вашингтона 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Війни</a:t>
            </a:r>
            <a:r>
              <a:rPr lang="ru-RU" dirty="0" smtClean="0"/>
              <a:t> за </a:t>
            </a:r>
            <a:r>
              <a:rPr lang="ru-RU" dirty="0" err="1" smtClean="0"/>
              <a:t>незалежність</a:t>
            </a:r>
            <a:r>
              <a:rPr lang="ru-RU" dirty="0" smtClean="0"/>
              <a:t>. </a:t>
            </a:r>
            <a:r>
              <a:rPr lang="ru-RU" dirty="0" err="1" smtClean="0"/>
              <a:t>Обіймав</a:t>
            </a:r>
            <a:r>
              <a:rPr lang="ru-RU" dirty="0" smtClean="0"/>
              <a:t> в </a:t>
            </a:r>
            <a:r>
              <a:rPr lang="ru-RU" dirty="0" err="1" smtClean="0"/>
              <a:t>уряді</a:t>
            </a:r>
            <a:r>
              <a:rPr lang="ru-RU" dirty="0" smtClean="0"/>
              <a:t> Дж. Вашингтона посаду </a:t>
            </a:r>
            <a:r>
              <a:rPr lang="ru-RU" dirty="0" err="1" smtClean="0"/>
              <a:t>міністра</a:t>
            </a:r>
            <a:r>
              <a:rPr lang="ru-RU" dirty="0" smtClean="0"/>
              <a:t> </a:t>
            </a:r>
            <a:r>
              <a:rPr lang="ru-RU" dirty="0" err="1" smtClean="0"/>
              <a:t>фінансів</a:t>
            </a:r>
            <a:r>
              <a:rPr lang="ru-RU" dirty="0" smtClean="0"/>
              <a:t> та </a:t>
            </a:r>
            <a:r>
              <a:rPr lang="ru-RU" dirty="0" err="1" smtClean="0"/>
              <a:t>очолював</a:t>
            </a:r>
            <a:r>
              <a:rPr lang="ru-RU" dirty="0" smtClean="0"/>
              <a:t> </a:t>
            </a:r>
            <a:r>
              <a:rPr lang="ru-RU" dirty="0" err="1" smtClean="0"/>
              <a:t>партію</a:t>
            </a:r>
            <a:r>
              <a:rPr lang="ru-RU" dirty="0" smtClean="0"/>
              <a:t> </a:t>
            </a:r>
            <a:r>
              <a:rPr lang="ru-RU" dirty="0" err="1" smtClean="0"/>
              <a:t>федералістів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2071678"/>
            <a:ext cx="8137525" cy="36004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uk-UA" sz="2400" smtClean="0"/>
              <a:t>Юрисдикція судів поширюється на всі правовідносини, що виникають у державі</a:t>
            </a:r>
            <a:br>
              <a:rPr lang="uk-UA" sz="2400" smtClean="0"/>
            </a:br>
            <a:r>
              <a:rPr lang="uk-UA" sz="2400" smtClean="0"/>
              <a:t>ч.2 ст. 124 Конституції України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mtClean="0"/>
              <a:t>Юрисдикція – це компетентність органів судової влади :</a:t>
            </a:r>
          </a:p>
          <a:p>
            <a:pPr lvl="1" eaLnBrk="1" hangingPunct="1">
              <a:defRPr/>
            </a:pPr>
            <a:r>
              <a:rPr lang="uk-UA" smtClean="0"/>
              <a:t>1) розглядати цивільні кримінальні та інші справи;</a:t>
            </a:r>
          </a:p>
          <a:p>
            <a:pPr lvl="1" eaLnBrk="1" hangingPunct="1">
              <a:defRPr/>
            </a:pPr>
            <a:r>
              <a:rPr lang="uk-UA" smtClean="0"/>
              <a:t>2) вирішувати правові спори, питання (проблеми);</a:t>
            </a:r>
          </a:p>
          <a:p>
            <a:pPr lvl="1" eaLnBrk="1" hangingPunct="1">
              <a:defRPr/>
            </a:pPr>
            <a:r>
              <a:rPr lang="uk-UA" smtClean="0"/>
              <a:t>3) давати правову оцінку фактам;</a:t>
            </a:r>
          </a:p>
          <a:p>
            <a:pPr lvl="1" eaLnBrk="1" hangingPunct="1">
              <a:defRPr/>
            </a:pPr>
            <a:r>
              <a:rPr lang="uk-UA" smtClean="0"/>
              <a:t>4) застосовувати передбачені законом санкції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28662" y="1643050"/>
            <a:ext cx="7855270" cy="3871906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smtClean="0"/>
              <a:t>Це означає, що кожен із суб'єктів правовідносин у разі виникнення спору може звернутися до суду за його вирішенням, і що право особи на звернення до суду за вирішенням спору не може бути обмежене законом, іншими нормативно-правовими актами</a:t>
            </a:r>
          </a:p>
        </p:txBody>
      </p:sp>
      <p:pic>
        <p:nvPicPr>
          <p:cNvPr id="4" name="Picture 4" descr="b12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86116" y="4429132"/>
            <a:ext cx="2238679" cy="2241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uahistory.co/pidruchniki/narovlyanskii-science-of-law-10-class-2018-profil-level/narovlyanskii-science-of-law-10-class-2018-profil-level.files/image133.jpg"/>
          <p:cNvSpPr>
            <a:spLocks noChangeAspect="1" noChangeArrowheads="1"/>
          </p:cNvSpPr>
          <p:nvPr/>
        </p:nvSpPr>
        <p:spPr bwMode="auto">
          <a:xfrm>
            <a:off x="130175" y="-696913"/>
            <a:ext cx="352425" cy="238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42852"/>
            <a:ext cx="8572528" cy="6913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/>
              <a:t>Ознайомтеся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витягом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Конституції</a:t>
            </a:r>
            <a:r>
              <a:rPr lang="ru-RU" i="1" dirty="0" smtClean="0"/>
              <a:t> </a:t>
            </a:r>
            <a:r>
              <a:rPr lang="ru-RU" i="1" dirty="0" err="1" smtClean="0"/>
              <a:t>України</a:t>
            </a:r>
            <a:r>
              <a:rPr lang="ru-RU" i="1" dirty="0" smtClean="0"/>
              <a:t> та </a:t>
            </a:r>
            <a:r>
              <a:rPr lang="ru-RU" i="1" dirty="0" err="1" smtClean="0"/>
              <a:t>пригадайте</a:t>
            </a:r>
            <a:r>
              <a:rPr lang="ru-RU" i="1" dirty="0" smtClean="0"/>
              <a:t> </a:t>
            </a:r>
            <a:r>
              <a:rPr lang="ru-RU" i="1" dirty="0" err="1" smtClean="0"/>
              <a:t>або</a:t>
            </a:r>
            <a:r>
              <a:rPr lang="ru-RU" i="1" dirty="0" smtClean="0"/>
              <a:t> </a:t>
            </a:r>
            <a:r>
              <a:rPr lang="ru-RU" i="1" dirty="0" err="1" smtClean="0"/>
              <a:t>висловте</a:t>
            </a:r>
            <a:r>
              <a:rPr lang="ru-RU" i="1" dirty="0" smtClean="0"/>
              <a:t> </a:t>
            </a:r>
            <a:r>
              <a:rPr lang="ru-RU" i="1" dirty="0" err="1" smtClean="0"/>
              <a:t>припущення</a:t>
            </a:r>
            <a:r>
              <a:rPr lang="ru-RU" i="1" dirty="0" smtClean="0"/>
              <a:t>, </a:t>
            </a: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r>
              <a:rPr lang="ru-RU" i="1" dirty="0" err="1" smtClean="0"/>
              <a:t>означають</a:t>
            </a:r>
            <a:r>
              <a:rPr lang="ru-RU" i="1" dirty="0" smtClean="0"/>
              <a:t> </a:t>
            </a:r>
            <a:r>
              <a:rPr lang="ru-RU" i="1" dirty="0" err="1" smtClean="0"/>
              <a:t>подані</a:t>
            </a:r>
            <a:r>
              <a:rPr lang="ru-RU" i="1" dirty="0" smtClean="0"/>
              <a:t> засади.</a:t>
            </a:r>
          </a:p>
          <a:p>
            <a:endParaRPr lang="ru-RU" b="1" i="1" dirty="0" smtClean="0"/>
          </a:p>
          <a:p>
            <a:r>
              <a:rPr lang="ru-RU" sz="2000" b="1" i="1" dirty="0" err="1" smtClean="0">
                <a:latin typeface="Arial Black" pitchFamily="34" charset="0"/>
              </a:rPr>
              <a:t>Стаття</a:t>
            </a:r>
            <a:r>
              <a:rPr lang="ru-RU" sz="2000" b="1" i="1" dirty="0" smtClean="0">
                <a:latin typeface="Arial Black" pitchFamily="34" charset="0"/>
              </a:rPr>
              <a:t> 129.</a:t>
            </a:r>
            <a:r>
              <a:rPr lang="ru-RU" sz="2000" i="1" dirty="0" smtClean="0">
                <a:latin typeface="Arial Black" pitchFamily="34" charset="0"/>
              </a:rPr>
              <a:t> Судя, </a:t>
            </a:r>
            <a:r>
              <a:rPr lang="ru-RU" sz="2000" i="1" dirty="0" err="1" smtClean="0">
                <a:latin typeface="Arial Black" pitchFamily="34" charset="0"/>
              </a:rPr>
              <a:t>здійснюючи</a:t>
            </a:r>
            <a:r>
              <a:rPr lang="ru-RU" sz="2000" i="1" dirty="0" smtClean="0">
                <a:latin typeface="Arial Black" pitchFamily="34" charset="0"/>
              </a:rPr>
              <a:t> </a:t>
            </a:r>
            <a:r>
              <a:rPr lang="ru-RU" sz="2000" i="1" dirty="0" err="1" smtClean="0">
                <a:latin typeface="Arial Black" pitchFamily="34" charset="0"/>
              </a:rPr>
              <a:t>правосудця</a:t>
            </a:r>
            <a:r>
              <a:rPr lang="ru-RU" sz="2000" i="1" dirty="0" smtClean="0">
                <a:latin typeface="Arial Black" pitchFamily="34" charset="0"/>
              </a:rPr>
              <a:t>, </a:t>
            </a:r>
            <a:r>
              <a:rPr lang="ru-RU" sz="2000" i="1" dirty="0" err="1" smtClean="0">
                <a:latin typeface="Arial Black" pitchFamily="34" charset="0"/>
              </a:rPr>
              <a:t>є</a:t>
            </a:r>
            <a:r>
              <a:rPr lang="ru-RU" sz="2000" i="1" dirty="0" smtClean="0">
                <a:latin typeface="Arial Black" pitchFamily="34" charset="0"/>
              </a:rPr>
              <a:t> </a:t>
            </a:r>
            <a:r>
              <a:rPr lang="ru-RU" sz="2000" i="1" dirty="0" err="1" smtClean="0">
                <a:latin typeface="Arial Black" pitchFamily="34" charset="0"/>
              </a:rPr>
              <a:t>незалежним</a:t>
            </a:r>
            <a:r>
              <a:rPr lang="ru-RU" sz="2000" i="1" dirty="0" smtClean="0">
                <a:latin typeface="Arial Black" pitchFamily="34" charset="0"/>
              </a:rPr>
              <a:t> та </a:t>
            </a:r>
            <a:r>
              <a:rPr lang="ru-RU" sz="2000" i="1" dirty="0" err="1" smtClean="0">
                <a:latin typeface="Arial Black" pitchFamily="34" charset="0"/>
              </a:rPr>
              <a:t>керується</a:t>
            </a:r>
            <a:r>
              <a:rPr lang="ru-RU" sz="2000" i="1" dirty="0" smtClean="0">
                <a:latin typeface="Arial Black" pitchFamily="34" charset="0"/>
              </a:rPr>
              <a:t> верховенством права.</a:t>
            </a:r>
            <a:endParaRPr lang="ru-RU" sz="2000" dirty="0" smtClean="0">
              <a:latin typeface="Arial Black" pitchFamily="34" charset="0"/>
            </a:endParaRPr>
          </a:p>
          <a:p>
            <a:r>
              <a:rPr lang="ru-RU" sz="2000" i="1" dirty="0" err="1" smtClean="0">
                <a:latin typeface="Arial Black" pitchFamily="34" charset="0"/>
              </a:rPr>
              <a:t>Основними</a:t>
            </a:r>
            <a:r>
              <a:rPr lang="ru-RU" sz="2000" i="1" dirty="0" smtClean="0">
                <a:latin typeface="Arial Black" pitchFamily="34" charset="0"/>
              </a:rPr>
              <a:t> засадами </a:t>
            </a:r>
            <a:r>
              <a:rPr lang="ru-RU" sz="2000" i="1" dirty="0" err="1" smtClean="0">
                <a:latin typeface="Arial Black" pitchFamily="34" charset="0"/>
              </a:rPr>
              <a:t>судочинства</a:t>
            </a:r>
            <a:r>
              <a:rPr lang="ru-RU" sz="2000" i="1" dirty="0" smtClean="0">
                <a:latin typeface="Arial Black" pitchFamily="34" charset="0"/>
              </a:rPr>
              <a:t> є:</a:t>
            </a:r>
            <a:endParaRPr lang="ru-RU" sz="2000" dirty="0" smtClean="0">
              <a:latin typeface="Arial Black" pitchFamily="34" charset="0"/>
            </a:endParaRPr>
          </a:p>
          <a:p>
            <a:r>
              <a:rPr lang="ru-RU" sz="2000" i="1" dirty="0" smtClean="0">
                <a:latin typeface="Arial Black" pitchFamily="34" charset="0"/>
              </a:rPr>
              <a:t>1) </a:t>
            </a:r>
            <a:r>
              <a:rPr lang="ru-RU" sz="2000" i="1" dirty="0" err="1" smtClean="0">
                <a:latin typeface="Arial Black" pitchFamily="34" charset="0"/>
              </a:rPr>
              <a:t>рівність</a:t>
            </a:r>
            <a:r>
              <a:rPr lang="ru-RU" sz="2000" i="1" dirty="0" smtClean="0">
                <a:latin typeface="Arial Black" pitchFamily="34" charset="0"/>
              </a:rPr>
              <a:t> </a:t>
            </a:r>
            <a:r>
              <a:rPr lang="ru-RU" sz="2000" i="1" dirty="0" err="1" smtClean="0">
                <a:latin typeface="Arial Black" pitchFamily="34" charset="0"/>
              </a:rPr>
              <a:t>усіх</a:t>
            </a:r>
            <a:r>
              <a:rPr lang="ru-RU" sz="2000" i="1" dirty="0" smtClean="0">
                <a:latin typeface="Arial Black" pitchFamily="34" charset="0"/>
              </a:rPr>
              <a:t> </a:t>
            </a:r>
            <a:r>
              <a:rPr lang="ru-RU" sz="2000" i="1" dirty="0" err="1" smtClean="0">
                <a:latin typeface="Arial Black" pitchFamily="34" charset="0"/>
              </a:rPr>
              <a:t>учасників</a:t>
            </a:r>
            <a:r>
              <a:rPr lang="ru-RU" sz="2000" i="1" dirty="0" smtClean="0">
                <a:latin typeface="Arial Black" pitchFamily="34" charset="0"/>
              </a:rPr>
              <a:t> судового </a:t>
            </a:r>
            <a:r>
              <a:rPr lang="ru-RU" sz="2000" i="1" dirty="0" err="1" smtClean="0">
                <a:latin typeface="Arial Black" pitchFamily="34" charset="0"/>
              </a:rPr>
              <a:t>процесу</a:t>
            </a:r>
            <a:r>
              <a:rPr lang="ru-RU" sz="2000" i="1" dirty="0" smtClean="0">
                <a:latin typeface="Arial Black" pitchFamily="34" charset="0"/>
              </a:rPr>
              <a:t> перед законом </a:t>
            </a:r>
            <a:r>
              <a:rPr lang="ru-RU" sz="2000" i="1" dirty="0" err="1" smtClean="0">
                <a:latin typeface="Arial Black" pitchFamily="34" charset="0"/>
              </a:rPr>
              <a:t>і</a:t>
            </a:r>
            <a:r>
              <a:rPr lang="ru-RU" sz="2000" i="1" dirty="0" smtClean="0">
                <a:latin typeface="Arial Black" pitchFamily="34" charset="0"/>
              </a:rPr>
              <a:t> судом;</a:t>
            </a:r>
            <a:endParaRPr lang="ru-RU" sz="2000" dirty="0" smtClean="0">
              <a:latin typeface="Arial Black" pitchFamily="34" charset="0"/>
            </a:endParaRPr>
          </a:p>
          <a:p>
            <a:r>
              <a:rPr lang="ru-RU" sz="2000" i="1" dirty="0" smtClean="0">
                <a:latin typeface="Arial Black" pitchFamily="34" charset="0"/>
              </a:rPr>
              <a:t>2) </a:t>
            </a:r>
            <a:r>
              <a:rPr lang="ru-RU" sz="2000" i="1" dirty="0" err="1" smtClean="0">
                <a:latin typeface="Arial Black" pitchFamily="34" charset="0"/>
              </a:rPr>
              <a:t>забезпечення</a:t>
            </a:r>
            <a:r>
              <a:rPr lang="ru-RU" sz="2000" i="1" dirty="0" smtClean="0">
                <a:latin typeface="Arial Black" pitchFamily="34" charset="0"/>
              </a:rPr>
              <a:t> </a:t>
            </a:r>
            <a:r>
              <a:rPr lang="ru-RU" sz="2000" i="1" dirty="0" err="1" smtClean="0">
                <a:latin typeface="Arial Black" pitchFamily="34" charset="0"/>
              </a:rPr>
              <a:t>доведеності</a:t>
            </a:r>
            <a:r>
              <a:rPr lang="ru-RU" sz="2000" i="1" dirty="0" smtClean="0">
                <a:latin typeface="Arial Black" pitchFamily="34" charset="0"/>
              </a:rPr>
              <a:t> вини;</a:t>
            </a:r>
            <a:endParaRPr lang="ru-RU" sz="2000" dirty="0" smtClean="0">
              <a:latin typeface="Arial Black" pitchFamily="34" charset="0"/>
            </a:endParaRPr>
          </a:p>
          <a:p>
            <a:r>
              <a:rPr lang="ru-RU" sz="2000" i="1" dirty="0" smtClean="0">
                <a:latin typeface="Arial Black" pitchFamily="34" charset="0"/>
              </a:rPr>
              <a:t>3) </a:t>
            </a:r>
            <a:r>
              <a:rPr lang="ru-RU" sz="2000" i="1" dirty="0" err="1" smtClean="0">
                <a:latin typeface="Arial Black" pitchFamily="34" charset="0"/>
              </a:rPr>
              <a:t>змагальність</a:t>
            </a:r>
            <a:r>
              <a:rPr lang="ru-RU" sz="2000" i="1" dirty="0" smtClean="0">
                <a:latin typeface="Arial Black" pitchFamily="34" charset="0"/>
              </a:rPr>
              <a:t> </a:t>
            </a:r>
            <a:r>
              <a:rPr lang="ru-RU" sz="2000" i="1" dirty="0" err="1" smtClean="0">
                <a:latin typeface="Arial Black" pitchFamily="34" charset="0"/>
              </a:rPr>
              <a:t>сторін</a:t>
            </a:r>
            <a:r>
              <a:rPr lang="ru-RU" sz="2000" i="1" dirty="0" smtClean="0">
                <a:latin typeface="Arial Black" pitchFamily="34" charset="0"/>
              </a:rPr>
              <a:t> </a:t>
            </a:r>
            <a:r>
              <a:rPr lang="ru-RU" sz="2000" i="1" dirty="0" err="1" smtClean="0">
                <a:latin typeface="Arial Black" pitchFamily="34" charset="0"/>
              </a:rPr>
              <a:t>і</a:t>
            </a:r>
            <a:r>
              <a:rPr lang="ru-RU" sz="2000" i="1" dirty="0" smtClean="0">
                <a:latin typeface="Arial Black" pitchFamily="34" charset="0"/>
              </a:rPr>
              <a:t> свобода в </a:t>
            </a:r>
            <a:r>
              <a:rPr lang="ru-RU" sz="2000" i="1" dirty="0" err="1" smtClean="0">
                <a:latin typeface="Arial Black" pitchFamily="34" charset="0"/>
              </a:rPr>
              <a:t>наданні</a:t>
            </a:r>
            <a:r>
              <a:rPr lang="ru-RU" sz="2000" i="1" dirty="0" smtClean="0">
                <a:latin typeface="Arial Black" pitchFamily="34" charset="0"/>
              </a:rPr>
              <a:t> ними суду </a:t>
            </a:r>
            <a:r>
              <a:rPr lang="ru-RU" sz="2000" i="1" dirty="0" err="1" smtClean="0">
                <a:latin typeface="Arial Black" pitchFamily="34" charset="0"/>
              </a:rPr>
              <a:t>своїх</a:t>
            </a:r>
            <a:r>
              <a:rPr lang="ru-RU" sz="2000" i="1" dirty="0" smtClean="0">
                <a:latin typeface="Arial Black" pitchFamily="34" charset="0"/>
              </a:rPr>
              <a:t> </a:t>
            </a:r>
            <a:r>
              <a:rPr lang="ru-RU" sz="2000" i="1" dirty="0" err="1" smtClean="0">
                <a:latin typeface="Arial Black" pitchFamily="34" charset="0"/>
              </a:rPr>
              <a:t>доказів</a:t>
            </a:r>
            <a:r>
              <a:rPr lang="ru-RU" sz="2000" i="1" dirty="0" smtClean="0">
                <a:latin typeface="Arial Black" pitchFamily="34" charset="0"/>
              </a:rPr>
              <a:t> </a:t>
            </a:r>
            <a:r>
              <a:rPr lang="ru-RU" sz="2000" i="1" dirty="0" err="1" smtClean="0">
                <a:latin typeface="Arial Black" pitchFamily="34" charset="0"/>
              </a:rPr>
              <a:t>і</a:t>
            </a:r>
            <a:r>
              <a:rPr lang="ru-RU" sz="2000" i="1" dirty="0" smtClean="0">
                <a:latin typeface="Arial Black" pitchFamily="34" charset="0"/>
              </a:rPr>
              <a:t> у </a:t>
            </a:r>
            <a:r>
              <a:rPr lang="ru-RU" sz="2000" i="1" dirty="0" err="1" smtClean="0">
                <a:latin typeface="Arial Black" pitchFamily="34" charset="0"/>
              </a:rPr>
              <a:t>доведенні</a:t>
            </a:r>
            <a:r>
              <a:rPr lang="ru-RU" sz="2000" i="1" dirty="0" smtClean="0">
                <a:latin typeface="Arial Black" pitchFamily="34" charset="0"/>
              </a:rPr>
              <a:t> перед судом </a:t>
            </a:r>
            <a:r>
              <a:rPr lang="ru-RU" sz="2000" i="1" dirty="0" err="1" smtClean="0">
                <a:latin typeface="Arial Black" pitchFamily="34" charset="0"/>
              </a:rPr>
              <a:t>їх</a:t>
            </a:r>
            <a:r>
              <a:rPr lang="ru-RU" sz="2000" i="1" dirty="0" smtClean="0">
                <a:latin typeface="Arial Black" pitchFamily="34" charset="0"/>
              </a:rPr>
              <a:t> </a:t>
            </a:r>
            <a:r>
              <a:rPr lang="ru-RU" sz="2000" i="1" dirty="0" err="1" smtClean="0">
                <a:latin typeface="Arial Black" pitchFamily="34" charset="0"/>
              </a:rPr>
              <a:t>переконливості</a:t>
            </a:r>
            <a:r>
              <a:rPr lang="ru-RU" sz="2000" i="1" dirty="0" smtClean="0">
                <a:latin typeface="Arial Black" pitchFamily="34" charset="0"/>
              </a:rPr>
              <a:t>;</a:t>
            </a:r>
            <a:endParaRPr lang="ru-RU" sz="2000" dirty="0" smtClean="0">
              <a:latin typeface="Arial Black" pitchFamily="34" charset="0"/>
            </a:endParaRPr>
          </a:p>
          <a:p>
            <a:r>
              <a:rPr lang="ru-RU" sz="2000" i="1" dirty="0" smtClean="0">
                <a:latin typeface="Arial Black" pitchFamily="34" charset="0"/>
              </a:rPr>
              <a:t>4) </a:t>
            </a:r>
            <a:r>
              <a:rPr lang="ru-RU" sz="2000" i="1" dirty="0" err="1" smtClean="0">
                <a:latin typeface="Arial Black" pitchFamily="34" charset="0"/>
              </a:rPr>
              <a:t>підтримання</a:t>
            </a:r>
            <a:r>
              <a:rPr lang="ru-RU" sz="2000" i="1" dirty="0" smtClean="0">
                <a:latin typeface="Arial Black" pitchFamily="34" charset="0"/>
              </a:rPr>
              <a:t> </a:t>
            </a:r>
            <a:r>
              <a:rPr lang="ru-RU" sz="2000" i="1" dirty="0" err="1" smtClean="0">
                <a:latin typeface="Arial Black" pitchFamily="34" charset="0"/>
              </a:rPr>
              <a:t>публічного</a:t>
            </a:r>
            <a:r>
              <a:rPr lang="ru-RU" sz="2000" i="1" dirty="0" smtClean="0">
                <a:latin typeface="Arial Black" pitchFamily="34" charset="0"/>
              </a:rPr>
              <a:t> </a:t>
            </a:r>
            <a:r>
              <a:rPr lang="ru-RU" sz="2000" i="1" dirty="0" err="1" smtClean="0">
                <a:latin typeface="Arial Black" pitchFamily="34" charset="0"/>
              </a:rPr>
              <a:t>обвинувачення</a:t>
            </a:r>
            <a:r>
              <a:rPr lang="ru-RU" sz="2000" i="1" dirty="0" smtClean="0">
                <a:latin typeface="Arial Black" pitchFamily="34" charset="0"/>
              </a:rPr>
              <a:t> в </a:t>
            </a:r>
            <a:r>
              <a:rPr lang="ru-RU" sz="2000" i="1" dirty="0" err="1" smtClean="0">
                <a:latin typeface="Arial Black" pitchFamily="34" charset="0"/>
              </a:rPr>
              <a:t>суді</a:t>
            </a:r>
            <a:r>
              <a:rPr lang="ru-RU" sz="2000" i="1" dirty="0" smtClean="0">
                <a:latin typeface="Arial Black" pitchFamily="34" charset="0"/>
              </a:rPr>
              <a:t> прокурором;</a:t>
            </a:r>
            <a:endParaRPr lang="ru-RU" sz="2000" dirty="0" smtClean="0">
              <a:latin typeface="Arial Black" pitchFamily="34" charset="0"/>
            </a:endParaRPr>
          </a:p>
          <a:p>
            <a:r>
              <a:rPr lang="ru-RU" sz="2000" i="1" dirty="0" smtClean="0">
                <a:latin typeface="Arial Black" pitchFamily="34" charset="0"/>
              </a:rPr>
              <a:t>5) </a:t>
            </a:r>
            <a:r>
              <a:rPr lang="ru-RU" sz="2000" i="1" dirty="0" err="1" smtClean="0">
                <a:latin typeface="Arial Black" pitchFamily="34" charset="0"/>
              </a:rPr>
              <a:t>забезпечення</a:t>
            </a:r>
            <a:r>
              <a:rPr lang="ru-RU" sz="2000" i="1" dirty="0" smtClean="0">
                <a:latin typeface="Arial Black" pitchFamily="34" charset="0"/>
              </a:rPr>
              <a:t> </a:t>
            </a:r>
            <a:r>
              <a:rPr lang="ru-RU" sz="2000" i="1" dirty="0" err="1" smtClean="0">
                <a:latin typeface="Arial Black" pitchFamily="34" charset="0"/>
              </a:rPr>
              <a:t>обвинуваченому</a:t>
            </a:r>
            <a:r>
              <a:rPr lang="ru-RU" sz="2000" i="1" dirty="0" smtClean="0">
                <a:latin typeface="Arial Black" pitchFamily="34" charset="0"/>
              </a:rPr>
              <a:t> права на </a:t>
            </a:r>
            <a:r>
              <a:rPr lang="ru-RU" sz="2000" i="1" dirty="0" err="1" smtClean="0">
                <a:latin typeface="Arial Black" pitchFamily="34" charset="0"/>
              </a:rPr>
              <a:t>захист</a:t>
            </a:r>
            <a:r>
              <a:rPr lang="ru-RU" sz="2000" i="1" dirty="0" smtClean="0">
                <a:latin typeface="Arial Black" pitchFamily="34" charset="0"/>
              </a:rPr>
              <a:t>;</a:t>
            </a:r>
            <a:endParaRPr lang="ru-RU" sz="2000" dirty="0" smtClean="0">
              <a:latin typeface="Arial Black" pitchFamily="34" charset="0"/>
            </a:endParaRPr>
          </a:p>
          <a:p>
            <a:r>
              <a:rPr lang="ru-RU" sz="2000" i="1" dirty="0" smtClean="0">
                <a:latin typeface="Arial Black" pitchFamily="34" charset="0"/>
              </a:rPr>
              <a:t>6) </a:t>
            </a:r>
            <a:r>
              <a:rPr lang="ru-RU" sz="2000" i="1" dirty="0" err="1" smtClean="0">
                <a:latin typeface="Arial Black" pitchFamily="34" charset="0"/>
              </a:rPr>
              <a:t>гласність</a:t>
            </a:r>
            <a:r>
              <a:rPr lang="ru-RU" sz="2000" i="1" dirty="0" smtClean="0">
                <a:latin typeface="Arial Black" pitchFamily="34" charset="0"/>
              </a:rPr>
              <a:t> судового </a:t>
            </a:r>
            <a:r>
              <a:rPr lang="ru-RU" sz="2000" i="1" dirty="0" err="1" smtClean="0">
                <a:latin typeface="Arial Black" pitchFamily="34" charset="0"/>
              </a:rPr>
              <a:t>процесу</a:t>
            </a:r>
            <a:r>
              <a:rPr lang="ru-RU" sz="2000" i="1" dirty="0" smtClean="0">
                <a:latin typeface="Arial Black" pitchFamily="34" charset="0"/>
              </a:rPr>
              <a:t> та </a:t>
            </a:r>
            <a:r>
              <a:rPr lang="ru-RU" sz="2000" i="1" dirty="0" err="1" smtClean="0">
                <a:latin typeface="Arial Black" pitchFamily="34" charset="0"/>
              </a:rPr>
              <a:t>його</a:t>
            </a:r>
            <a:r>
              <a:rPr lang="ru-RU" sz="2000" i="1" dirty="0" smtClean="0">
                <a:latin typeface="Arial Black" pitchFamily="34" charset="0"/>
              </a:rPr>
              <a:t> </a:t>
            </a:r>
            <a:r>
              <a:rPr lang="ru-RU" sz="2000" i="1" dirty="0" err="1" smtClean="0">
                <a:latin typeface="Arial Black" pitchFamily="34" charset="0"/>
              </a:rPr>
              <a:t>повне</a:t>
            </a:r>
            <a:r>
              <a:rPr lang="ru-RU" sz="2000" i="1" dirty="0" smtClean="0">
                <a:latin typeface="Arial Black" pitchFamily="34" charset="0"/>
              </a:rPr>
              <a:t> </a:t>
            </a:r>
            <a:r>
              <a:rPr lang="ru-RU" sz="2000" i="1" dirty="0" err="1" smtClean="0">
                <a:latin typeface="Arial Black" pitchFamily="34" charset="0"/>
              </a:rPr>
              <a:t>фіксування</a:t>
            </a:r>
            <a:r>
              <a:rPr lang="ru-RU" sz="2000" i="1" dirty="0" smtClean="0">
                <a:latin typeface="Arial Black" pitchFamily="34" charset="0"/>
              </a:rPr>
              <a:t> </a:t>
            </a:r>
            <a:r>
              <a:rPr lang="ru-RU" sz="2000" i="1" dirty="0" err="1" smtClean="0">
                <a:latin typeface="Arial Black" pitchFamily="34" charset="0"/>
              </a:rPr>
              <a:t>технічними</a:t>
            </a:r>
            <a:r>
              <a:rPr lang="ru-RU" sz="2000" i="1" dirty="0" smtClean="0">
                <a:latin typeface="Arial Black" pitchFamily="34" charset="0"/>
              </a:rPr>
              <a:t> </a:t>
            </a:r>
            <a:r>
              <a:rPr lang="ru-RU" sz="2000" i="1" dirty="0" err="1" smtClean="0">
                <a:latin typeface="Arial Black" pitchFamily="34" charset="0"/>
              </a:rPr>
              <a:t>засобами</a:t>
            </a:r>
            <a:r>
              <a:rPr lang="ru-RU" sz="2000" i="1" dirty="0" smtClean="0">
                <a:latin typeface="Arial Black" pitchFamily="34" charset="0"/>
              </a:rPr>
              <a:t>;</a:t>
            </a:r>
            <a:endParaRPr lang="ru-RU" sz="2000" dirty="0" smtClean="0">
              <a:latin typeface="Arial Black" pitchFamily="34" charset="0"/>
            </a:endParaRPr>
          </a:p>
          <a:p>
            <a:r>
              <a:rPr lang="ru-RU" sz="2000" i="1" dirty="0" smtClean="0">
                <a:latin typeface="Arial Black" pitchFamily="34" charset="0"/>
              </a:rPr>
              <a:t>7) </a:t>
            </a:r>
            <a:r>
              <a:rPr lang="ru-RU" sz="2000" i="1" dirty="0" err="1" smtClean="0">
                <a:latin typeface="Arial Black" pitchFamily="34" charset="0"/>
              </a:rPr>
              <a:t>розумні</a:t>
            </a:r>
            <a:r>
              <a:rPr lang="ru-RU" sz="2000" i="1" dirty="0" smtClean="0">
                <a:latin typeface="Arial Black" pitchFamily="34" charset="0"/>
              </a:rPr>
              <a:t> строки </a:t>
            </a:r>
            <a:r>
              <a:rPr lang="ru-RU" sz="2000" i="1" dirty="0" err="1" smtClean="0">
                <a:latin typeface="Arial Black" pitchFamily="34" charset="0"/>
              </a:rPr>
              <a:t>розгляду</a:t>
            </a:r>
            <a:r>
              <a:rPr lang="ru-RU" sz="2000" i="1" dirty="0" smtClean="0">
                <a:latin typeface="Arial Black" pitchFamily="34" charset="0"/>
              </a:rPr>
              <a:t> </a:t>
            </a:r>
            <a:r>
              <a:rPr lang="ru-RU" sz="2000" i="1" dirty="0" err="1" smtClean="0">
                <a:latin typeface="Arial Black" pitchFamily="34" charset="0"/>
              </a:rPr>
              <a:t>справи</a:t>
            </a:r>
            <a:r>
              <a:rPr lang="ru-RU" sz="2000" i="1" dirty="0" smtClean="0">
                <a:latin typeface="Arial Black" pitchFamily="34" charset="0"/>
              </a:rPr>
              <a:t> судом;</a:t>
            </a:r>
            <a:endParaRPr lang="ru-RU" sz="2000" dirty="0" smtClean="0">
              <a:latin typeface="Arial Black" pitchFamily="34" charset="0"/>
            </a:endParaRPr>
          </a:p>
          <a:p>
            <a:r>
              <a:rPr lang="ru-RU" sz="2000" i="1" dirty="0" smtClean="0">
                <a:latin typeface="Arial Black" pitchFamily="34" charset="0"/>
              </a:rPr>
              <a:t>8) </a:t>
            </a:r>
            <a:r>
              <a:rPr lang="ru-RU" sz="2000" i="1" dirty="0" err="1" smtClean="0">
                <a:latin typeface="Arial Black" pitchFamily="34" charset="0"/>
              </a:rPr>
              <a:t>забезпечення</a:t>
            </a:r>
            <a:r>
              <a:rPr lang="ru-RU" sz="2000" i="1" dirty="0" smtClean="0">
                <a:latin typeface="Arial Black" pitchFamily="34" charset="0"/>
              </a:rPr>
              <a:t> права на </a:t>
            </a:r>
            <a:r>
              <a:rPr lang="ru-RU" sz="2000" i="1" dirty="0" err="1" smtClean="0">
                <a:latin typeface="Arial Black" pitchFamily="34" charset="0"/>
              </a:rPr>
              <a:t>апеляційний</a:t>
            </a:r>
            <a:r>
              <a:rPr lang="ru-RU" sz="2000" i="1" dirty="0" smtClean="0">
                <a:latin typeface="Arial Black" pitchFamily="34" charset="0"/>
              </a:rPr>
              <a:t> перегляд </a:t>
            </a:r>
            <a:r>
              <a:rPr lang="ru-RU" sz="2000" i="1" dirty="0" err="1" smtClean="0">
                <a:latin typeface="Arial Black" pitchFamily="34" charset="0"/>
              </a:rPr>
              <a:t>справи</a:t>
            </a:r>
            <a:r>
              <a:rPr lang="ru-RU" sz="2000" i="1" dirty="0" smtClean="0">
                <a:latin typeface="Arial Black" pitchFamily="34" charset="0"/>
              </a:rPr>
              <a:t> та у </a:t>
            </a:r>
            <a:r>
              <a:rPr lang="ru-RU" sz="2000" i="1" dirty="0" err="1" smtClean="0">
                <a:latin typeface="Arial Black" pitchFamily="34" charset="0"/>
              </a:rPr>
              <a:t>визначених</a:t>
            </a:r>
            <a:r>
              <a:rPr lang="ru-RU" sz="2000" i="1" dirty="0" smtClean="0">
                <a:latin typeface="Arial Black" pitchFamily="34" charset="0"/>
              </a:rPr>
              <a:t> законом </a:t>
            </a:r>
            <a:r>
              <a:rPr lang="ru-RU" sz="2000" i="1" dirty="0" err="1" smtClean="0">
                <a:latin typeface="Arial Black" pitchFamily="34" charset="0"/>
              </a:rPr>
              <a:t>випадках</a:t>
            </a:r>
            <a:r>
              <a:rPr lang="ru-RU" sz="2000" i="1" dirty="0" smtClean="0">
                <a:latin typeface="Arial Black" pitchFamily="34" charset="0"/>
              </a:rPr>
              <a:t> — на </a:t>
            </a:r>
            <a:r>
              <a:rPr lang="ru-RU" sz="2000" i="1" dirty="0" err="1" smtClean="0">
                <a:latin typeface="Arial Black" pitchFamily="34" charset="0"/>
              </a:rPr>
              <a:t>касаційне</a:t>
            </a:r>
            <a:r>
              <a:rPr lang="ru-RU" sz="2000" i="1" dirty="0" smtClean="0">
                <a:latin typeface="Arial Black" pitchFamily="34" charset="0"/>
              </a:rPr>
              <a:t> </a:t>
            </a:r>
            <a:r>
              <a:rPr lang="ru-RU" sz="2000" i="1" dirty="0" err="1" smtClean="0">
                <a:latin typeface="Arial Black" pitchFamily="34" charset="0"/>
              </a:rPr>
              <a:t>оскарження</a:t>
            </a:r>
            <a:r>
              <a:rPr lang="ru-RU" sz="2000" i="1" dirty="0" smtClean="0">
                <a:latin typeface="Arial Black" pitchFamily="34" charset="0"/>
              </a:rPr>
              <a:t> судового </a:t>
            </a:r>
            <a:r>
              <a:rPr lang="ru-RU" sz="2000" i="1" dirty="0" err="1" smtClean="0">
                <a:latin typeface="Arial Black" pitchFamily="34" charset="0"/>
              </a:rPr>
              <a:t>рішення</a:t>
            </a:r>
            <a:r>
              <a:rPr lang="ru-RU" sz="2000" i="1" dirty="0" smtClean="0">
                <a:latin typeface="Arial Black" pitchFamily="34" charset="0"/>
              </a:rPr>
              <a:t>;</a:t>
            </a:r>
            <a:endParaRPr lang="ru-RU" sz="2000" dirty="0" smtClean="0">
              <a:latin typeface="Arial Black" pitchFamily="34" charset="0"/>
            </a:endParaRPr>
          </a:p>
          <a:p>
            <a:r>
              <a:rPr lang="ru-RU" sz="2000" i="1" dirty="0" smtClean="0">
                <a:latin typeface="Arial Black" pitchFamily="34" charset="0"/>
              </a:rPr>
              <a:t>9) </a:t>
            </a:r>
            <a:r>
              <a:rPr lang="ru-RU" sz="2000" i="1" dirty="0" err="1" smtClean="0">
                <a:latin typeface="Arial Black" pitchFamily="34" charset="0"/>
              </a:rPr>
              <a:t>обов'язковість</a:t>
            </a:r>
            <a:r>
              <a:rPr lang="ru-RU" sz="2000" i="1" dirty="0" smtClean="0">
                <a:latin typeface="Arial Black" pitchFamily="34" charset="0"/>
              </a:rPr>
              <a:t> судового </a:t>
            </a:r>
            <a:r>
              <a:rPr lang="ru-RU" sz="2000" i="1" dirty="0" err="1" smtClean="0">
                <a:latin typeface="Arial Black" pitchFamily="34" charset="0"/>
              </a:rPr>
              <a:t>рішення</a:t>
            </a:r>
            <a:r>
              <a:rPr lang="ru-RU" sz="2000" i="1" dirty="0" smtClean="0">
                <a:latin typeface="Arial Black" pitchFamily="34" charset="0"/>
              </a:rPr>
              <a:t>.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82868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 </a:t>
            </a:r>
            <a:r>
              <a:rPr lang="ru-RU" sz="3200" dirty="0" err="1" smtClean="0">
                <a:solidFill>
                  <a:srgbClr val="FF0000"/>
                </a:solidFill>
              </a:rPr>
              <a:t>Важливо</a:t>
            </a:r>
            <a:r>
              <a:rPr lang="ru-RU" sz="3200" dirty="0" smtClean="0">
                <a:solidFill>
                  <a:srgbClr val="FF0000"/>
                </a:solidFill>
              </a:rPr>
              <a:t>!</a:t>
            </a:r>
            <a:r>
              <a:rPr lang="ru-RU" sz="32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ru-RU" sz="3200" dirty="0" err="1" smtClean="0"/>
              <a:t>Принципи</a:t>
            </a:r>
            <a:r>
              <a:rPr lang="ru-RU" sz="3200" dirty="0" smtClean="0"/>
              <a:t> </a:t>
            </a:r>
            <a:r>
              <a:rPr lang="ru-RU" sz="3200" dirty="0" err="1" smtClean="0"/>
              <a:t>здійснення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правосуддя</a:t>
            </a:r>
            <a:r>
              <a:rPr lang="ru-RU" sz="3200" dirty="0" smtClean="0"/>
              <a:t> в  </a:t>
            </a:r>
            <a:r>
              <a:rPr lang="ru-RU" sz="3200" dirty="0" err="1" smtClean="0"/>
              <a:t>Україні</a:t>
            </a:r>
            <a:r>
              <a:rPr lang="ru-RU" sz="3200" dirty="0" smtClean="0"/>
              <a:t> </a:t>
            </a:r>
            <a:r>
              <a:rPr lang="ru-RU" sz="3200" dirty="0" err="1" smtClean="0"/>
              <a:t>отримали</a:t>
            </a:r>
            <a:r>
              <a:rPr lang="ru-RU" sz="3200" dirty="0" smtClean="0"/>
              <a:t> </a:t>
            </a:r>
            <a:r>
              <a:rPr lang="ru-RU" sz="3200" dirty="0" err="1" smtClean="0"/>
              <a:t>нормативне</a:t>
            </a:r>
            <a:r>
              <a:rPr lang="ru-RU" sz="3200" dirty="0" smtClean="0"/>
              <a:t> </a:t>
            </a:r>
            <a:r>
              <a:rPr lang="ru-RU" sz="3200" dirty="0" err="1" smtClean="0"/>
              <a:t>закріплення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в</a:t>
            </a:r>
            <a:r>
              <a:rPr lang="ru-RU" sz="3200" dirty="0" smtClean="0"/>
              <a:t>  </a:t>
            </a:r>
            <a:r>
              <a:rPr lang="ru-RU" sz="3200" dirty="0" err="1" smtClean="0"/>
              <a:t>статті</a:t>
            </a:r>
            <a:r>
              <a:rPr lang="ru-RU" sz="3200" dirty="0" smtClean="0"/>
              <a:t>  129 </a:t>
            </a:r>
            <a:r>
              <a:rPr lang="ru-RU" sz="3200" dirty="0" err="1" smtClean="0"/>
              <a:t>Конституції</a:t>
            </a:r>
            <a:r>
              <a:rPr lang="ru-RU" sz="3200" dirty="0" smtClean="0"/>
              <a:t> </a:t>
            </a:r>
            <a:r>
              <a:rPr lang="ru-RU" sz="3200" dirty="0" err="1" smtClean="0"/>
              <a:t>України</a:t>
            </a:r>
            <a:r>
              <a:rPr lang="ru-RU" sz="3200" dirty="0" smtClean="0"/>
              <a:t>, </a:t>
            </a:r>
            <a:r>
              <a:rPr lang="ru-RU" sz="3200" dirty="0" err="1" smtClean="0"/>
              <a:t>розділі</a:t>
            </a:r>
            <a:r>
              <a:rPr lang="ru-RU" sz="3200" dirty="0" smtClean="0"/>
              <a:t> І «Засади </a:t>
            </a:r>
            <a:r>
              <a:rPr lang="ru-RU" sz="3200" dirty="0" err="1" smtClean="0"/>
              <a:t>організації</a:t>
            </a:r>
            <a:r>
              <a:rPr lang="ru-RU" sz="3200" dirty="0" smtClean="0"/>
              <a:t> </a:t>
            </a:r>
            <a:r>
              <a:rPr lang="ru-RU" sz="3200" dirty="0" err="1" smtClean="0"/>
              <a:t>судової</a:t>
            </a:r>
            <a:r>
              <a:rPr lang="ru-RU" sz="3200" dirty="0" smtClean="0"/>
              <a:t> </a:t>
            </a:r>
            <a:r>
              <a:rPr lang="ru-RU" sz="3200" dirty="0" err="1" smtClean="0"/>
              <a:t>влади</a:t>
            </a:r>
            <a:r>
              <a:rPr lang="ru-RU" sz="3200" dirty="0" smtClean="0"/>
              <a:t>» Закону </a:t>
            </a:r>
            <a:r>
              <a:rPr lang="ru-RU" sz="3200" dirty="0" err="1" smtClean="0"/>
              <a:t>України</a:t>
            </a:r>
            <a:r>
              <a:rPr lang="ru-RU" sz="3200" dirty="0" smtClean="0"/>
              <a:t> «Про </a:t>
            </a:r>
            <a:r>
              <a:rPr lang="ru-RU" sz="3200" dirty="0" err="1" smtClean="0"/>
              <a:t>судоустрій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  статус </a:t>
            </a:r>
            <a:r>
              <a:rPr lang="ru-RU" sz="3200" dirty="0" err="1" smtClean="0"/>
              <a:t>суддів</a:t>
            </a:r>
            <a:r>
              <a:rPr lang="ru-RU" sz="3200" dirty="0" smtClean="0"/>
              <a:t>» та </a:t>
            </a:r>
            <a:r>
              <a:rPr lang="ru-RU" sz="3200" dirty="0" err="1" smtClean="0"/>
              <a:t>інших</a:t>
            </a:r>
            <a:r>
              <a:rPr lang="ru-RU" sz="3200" dirty="0" smtClean="0"/>
              <a:t> </a:t>
            </a:r>
            <a:r>
              <a:rPr lang="ru-RU" sz="3200" dirty="0" err="1" smtClean="0"/>
              <a:t>нормативно-правових</a:t>
            </a:r>
            <a:r>
              <a:rPr lang="ru-RU" sz="3200" dirty="0" smtClean="0"/>
              <a:t> актах.</a:t>
            </a:r>
            <a:endParaRPr lang="ru-RU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642918"/>
            <a:ext cx="74295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стаття</a:t>
            </a:r>
            <a:r>
              <a:rPr lang="ru-RU" sz="2800" dirty="0" smtClean="0"/>
              <a:t> 8 </a:t>
            </a:r>
            <a:r>
              <a:rPr lang="ru-RU" sz="2800" dirty="0" err="1" smtClean="0"/>
              <a:t>Конституції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України</a:t>
            </a:r>
            <a:r>
              <a:rPr lang="ru-RU" sz="2800" dirty="0" smtClean="0"/>
              <a:t> </a:t>
            </a:r>
            <a:r>
              <a:rPr lang="ru-RU" sz="2800" dirty="0" err="1" smtClean="0"/>
              <a:t>декларує</a:t>
            </a:r>
            <a:r>
              <a:rPr lang="ru-RU" sz="2800" dirty="0" smtClean="0"/>
              <a:t>:</a:t>
            </a:r>
          </a:p>
          <a:p>
            <a:endParaRPr lang="ru-RU" sz="2800" dirty="0" smtClean="0"/>
          </a:p>
          <a:p>
            <a:r>
              <a:rPr lang="ru-RU" sz="2800" dirty="0" smtClean="0"/>
              <a:t> «</a:t>
            </a:r>
            <a:r>
              <a:rPr lang="ru-RU" sz="2800" dirty="0" err="1" smtClean="0"/>
              <a:t>Звернення</a:t>
            </a:r>
            <a:r>
              <a:rPr lang="ru-RU" sz="2800" dirty="0" smtClean="0"/>
              <a:t> до суду для </a:t>
            </a:r>
            <a:r>
              <a:rPr lang="ru-RU" sz="2800" dirty="0" err="1" smtClean="0"/>
              <a:t>захисту</a:t>
            </a:r>
            <a:r>
              <a:rPr lang="ru-RU" sz="2800" dirty="0" smtClean="0"/>
              <a:t> </a:t>
            </a:r>
            <a:r>
              <a:rPr lang="ru-RU" sz="2800" dirty="0" err="1" smtClean="0"/>
              <a:t>конституційних</a:t>
            </a:r>
            <a:r>
              <a:rPr lang="ru-RU" sz="2800" dirty="0" smtClean="0"/>
              <a:t> прав </a:t>
            </a:r>
            <a:r>
              <a:rPr lang="ru-RU" sz="2800" dirty="0" err="1" smtClean="0"/>
              <a:t>і</a:t>
            </a:r>
            <a:r>
              <a:rPr lang="ru-RU" sz="2800" dirty="0" smtClean="0"/>
              <a:t> свобод </a:t>
            </a:r>
            <a:r>
              <a:rPr lang="ru-RU" sz="2800" dirty="0" err="1" smtClean="0"/>
              <a:t>людини</a:t>
            </a:r>
            <a:r>
              <a:rPr lang="ru-RU" sz="2800" dirty="0" smtClean="0"/>
              <a:t> </a:t>
            </a:r>
            <a:r>
              <a:rPr lang="ru-RU" sz="2800" dirty="0" err="1" smtClean="0"/>
              <a:t>й</a:t>
            </a:r>
            <a:r>
              <a:rPr lang="ru-RU" sz="2800" dirty="0" smtClean="0"/>
              <a:t> </a:t>
            </a:r>
            <a:r>
              <a:rPr lang="ru-RU" sz="2800" dirty="0" err="1" smtClean="0"/>
              <a:t>громадянина</a:t>
            </a:r>
            <a:r>
              <a:rPr lang="ru-RU" sz="2800" dirty="0" smtClean="0"/>
              <a:t> </a:t>
            </a:r>
            <a:r>
              <a:rPr lang="ru-RU" sz="2800" dirty="0" err="1" smtClean="0"/>
              <a:t>безпосередньо</a:t>
            </a:r>
            <a:r>
              <a:rPr lang="ru-RU" sz="2800" dirty="0" smtClean="0"/>
              <a:t> на </a:t>
            </a:r>
            <a:r>
              <a:rPr lang="ru-RU" sz="2800" dirty="0" err="1" smtClean="0"/>
              <a:t>підставі</a:t>
            </a:r>
            <a:r>
              <a:rPr lang="ru-RU" sz="2800" dirty="0" smtClean="0"/>
              <a:t> </a:t>
            </a:r>
            <a:r>
              <a:rPr lang="ru-RU" sz="2800" dirty="0" err="1" smtClean="0"/>
              <a:t>Конституції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України</a:t>
            </a:r>
            <a:r>
              <a:rPr lang="ru-RU" sz="2800" dirty="0" smtClean="0"/>
              <a:t> </a:t>
            </a:r>
            <a:r>
              <a:rPr lang="ru-RU" sz="2800" dirty="0" err="1" smtClean="0"/>
              <a:t>гарантується</a:t>
            </a:r>
            <a:r>
              <a:rPr lang="ru-RU" sz="2800" dirty="0" smtClean="0"/>
              <a:t>»</a:t>
            </a:r>
          </a:p>
          <a:p>
            <a:endParaRPr lang="ru-RU" sz="2800" dirty="0" smtClean="0"/>
          </a:p>
          <a:p>
            <a:r>
              <a:rPr lang="ru-RU" sz="2800" dirty="0" smtClean="0"/>
              <a:t>  </a:t>
            </a:r>
            <a:r>
              <a:rPr lang="ru-RU" sz="2800" dirty="0" err="1" smtClean="0"/>
              <a:t>стаття</a:t>
            </a:r>
            <a:r>
              <a:rPr lang="ru-RU" sz="2800" dirty="0" smtClean="0"/>
              <a:t> 55 </a:t>
            </a:r>
            <a:r>
              <a:rPr lang="ru-RU" sz="2800" dirty="0" err="1" smtClean="0"/>
              <a:t>гарантує</a:t>
            </a:r>
            <a:r>
              <a:rPr lang="ru-RU" sz="2800" dirty="0" smtClean="0"/>
              <a:t> кожному право на </a:t>
            </a:r>
            <a:r>
              <a:rPr lang="ru-RU" sz="2800" dirty="0" err="1" smtClean="0"/>
              <a:t>оскарження</a:t>
            </a:r>
            <a:r>
              <a:rPr lang="ru-RU" sz="2800" dirty="0" smtClean="0"/>
              <a:t> в  </a:t>
            </a:r>
            <a:r>
              <a:rPr lang="ru-RU" sz="2800" dirty="0" err="1" smtClean="0"/>
              <a:t>суді</a:t>
            </a:r>
            <a:r>
              <a:rPr lang="ru-RU" sz="2800" dirty="0" smtClean="0"/>
              <a:t> </a:t>
            </a:r>
            <a:r>
              <a:rPr lang="ru-RU" sz="2800" dirty="0" err="1" smtClean="0"/>
              <a:t>рішень</a:t>
            </a:r>
            <a:r>
              <a:rPr lang="ru-RU" sz="2800" dirty="0" smtClean="0"/>
              <a:t>, </a:t>
            </a:r>
            <a:r>
              <a:rPr lang="ru-RU" sz="2800" dirty="0" err="1" smtClean="0"/>
              <a:t>дій</a:t>
            </a:r>
            <a:r>
              <a:rPr lang="ru-RU" sz="2800" dirty="0" smtClean="0"/>
              <a:t> </a:t>
            </a:r>
            <a:r>
              <a:rPr lang="ru-RU" sz="2800" dirty="0" err="1" smtClean="0"/>
              <a:t>чи</a:t>
            </a:r>
            <a:r>
              <a:rPr lang="ru-RU" sz="2800" dirty="0" smtClean="0"/>
              <a:t> </a:t>
            </a:r>
            <a:r>
              <a:rPr lang="ru-RU" sz="2800" dirty="0" err="1" smtClean="0"/>
              <a:t>бездіяльності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органів</a:t>
            </a:r>
            <a:r>
              <a:rPr lang="ru-RU" sz="2800" dirty="0" smtClean="0"/>
              <a:t> </a:t>
            </a:r>
            <a:r>
              <a:rPr lang="ru-RU" sz="2800" dirty="0" err="1" smtClean="0"/>
              <a:t>державної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влади</a:t>
            </a:r>
            <a:r>
              <a:rPr lang="ru-RU" sz="2800" dirty="0" smtClean="0"/>
              <a:t>, </a:t>
            </a:r>
            <a:r>
              <a:rPr lang="ru-RU" sz="2800" dirty="0" err="1" smtClean="0"/>
              <a:t>органів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місцевого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самоврядування</a:t>
            </a:r>
            <a:r>
              <a:rPr lang="ru-RU" sz="2800" dirty="0" smtClean="0"/>
              <a:t>, </a:t>
            </a:r>
            <a:r>
              <a:rPr lang="ru-RU" sz="2800" dirty="0" err="1" smtClean="0"/>
              <a:t>посадових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 </a:t>
            </a:r>
            <a:r>
              <a:rPr lang="ru-RU" sz="2800" dirty="0" err="1" smtClean="0"/>
              <a:t>службових</a:t>
            </a:r>
            <a:r>
              <a:rPr lang="ru-RU" sz="2800" dirty="0" smtClean="0"/>
              <a:t> </a:t>
            </a:r>
            <a:r>
              <a:rPr lang="ru-RU" sz="2800" dirty="0" err="1" smtClean="0"/>
              <a:t>осіб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138</TotalTime>
  <Words>492</Words>
  <PresentationFormat>Экран (4:3)</PresentationFormat>
  <Paragraphs>153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Обычная</vt:lpstr>
      <vt:lpstr>Слайд 1</vt:lpstr>
      <vt:lpstr>Слайд 2</vt:lpstr>
      <vt:lpstr>Слайд 3</vt:lpstr>
      <vt:lpstr>Слайд 4</vt:lpstr>
      <vt:lpstr>Юрисдикція судів поширюється на всі правовідносини, що виникають у державі ч.2 ст. 124 Конституції України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17</cp:revision>
  <dcterms:created xsi:type="dcterms:W3CDTF">2022-05-04T15:36:06Z</dcterms:created>
  <dcterms:modified xsi:type="dcterms:W3CDTF">2022-05-10T16:49:41Z</dcterms:modified>
</cp:coreProperties>
</file>