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6"/>
  </p:notesMasterIdLst>
  <p:sldIdLst>
    <p:sldId id="256" r:id="rId2"/>
    <p:sldId id="257" r:id="rId3"/>
    <p:sldId id="260" r:id="rId4"/>
    <p:sldId id="261" r:id="rId5"/>
    <p:sldId id="258" r:id="rId6"/>
    <p:sldId id="259" r:id="rId7"/>
    <p:sldId id="279" r:id="rId8"/>
    <p:sldId id="263" r:id="rId9"/>
    <p:sldId id="264" r:id="rId10"/>
    <p:sldId id="278" r:id="rId11"/>
    <p:sldId id="265" r:id="rId12"/>
    <p:sldId id="266" r:id="rId13"/>
    <p:sldId id="267" r:id="rId14"/>
    <p:sldId id="268" r:id="rId15"/>
    <p:sldId id="269" r:id="rId16"/>
    <p:sldId id="281" r:id="rId17"/>
    <p:sldId id="271" r:id="rId18"/>
    <p:sldId id="272" r:id="rId19"/>
    <p:sldId id="283" r:id="rId20"/>
    <p:sldId id="273" r:id="rId21"/>
    <p:sldId id="282" r:id="rId22"/>
    <p:sldId id="275" r:id="rId23"/>
    <p:sldId id="277" r:id="rId24"/>
    <p:sldId id="28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8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A6E20-340E-4990-AA91-3B8D84C2161C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70374-1E40-4B23-A6E7-E1637AEE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7BFD6C-851C-4F57-ACC9-77793DB96A10}" type="slidenum">
              <a:rPr lang="uk-UA" altLang="ru-RU"/>
              <a:pPr/>
              <a:t>3</a:t>
            </a:fld>
            <a:endParaRPr lang="uk-UA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AB8936-7DC4-4FAB-9030-47954504BB69}" type="slidenum">
              <a:rPr lang="uk-UA" altLang="ru-RU"/>
              <a:pPr/>
              <a:t>9</a:t>
            </a:fld>
            <a:endParaRPr lang="uk-UA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60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1A1AC0-F6C5-47F0-90DD-032198CCDF07}" type="slidenum">
              <a:rPr lang="uk-UA" altLang="ru-RU"/>
              <a:pPr/>
              <a:t>17</a:t>
            </a:fld>
            <a:endParaRPr lang="uk-UA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70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5A404E-2538-4414-B740-8AEDEF82086E}" type="slidenum">
              <a:rPr lang="uk-UA" altLang="ru-RU"/>
              <a:pPr/>
              <a:t>18</a:t>
            </a:fld>
            <a:endParaRPr lang="uk-UA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2%D0%B5%D1%80%D1%85%D0%BE%D0%B2%D0%BD%D0%B8%D0%B9_%D0%A1%D1%83%D0%B4_(%D0%A3%D0%BA%D1%80%D0%B0%D1%97%D0%BD%D0%B0)" TargetMode="External"/><Relationship Id="rId4" Type="http://schemas.openxmlformats.org/officeDocument/2006/relationships/hyperlink" Target="https://uk.wikipedia.org/wiki/%D0%9A%D0%BB%D0%BE%D0%B2%D1%81%D1%8C%D0%BA%D0%B8%D0%B9_%D0%BF%D0%B0%D0%BB%D0%B0%D1%86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1142984"/>
            <a:ext cx="6600844" cy="2428892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002060"/>
                </a:solidFill>
              </a:rPr>
              <a:t/>
            </a:r>
            <a:br>
              <a:rPr lang="uk-UA" sz="5400" dirty="0" smtClean="0">
                <a:solidFill>
                  <a:srgbClr val="002060"/>
                </a:solidFill>
              </a:rPr>
            </a:br>
            <a:r>
              <a:rPr lang="uk-UA" sz="5400" dirty="0" smtClean="0">
                <a:solidFill>
                  <a:srgbClr val="002060"/>
                </a:solidFill>
              </a:rPr>
              <a:t>Система судів загальної юрисдикції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634442" cy="586583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Таким чином,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"</a:t>
            </a:r>
            <a:r>
              <a:rPr lang="ru-RU" b="1" dirty="0" err="1" smtClean="0">
                <a:solidFill>
                  <a:srgbClr val="7030A0"/>
                </a:solidFill>
              </a:rPr>
              <a:t>судова</a:t>
            </a:r>
            <a:r>
              <a:rPr lang="ru-RU" b="1" dirty="0" smtClean="0">
                <a:solidFill>
                  <a:srgbClr val="7030A0"/>
                </a:solidFill>
              </a:rPr>
              <a:t> ланка</a:t>
            </a:r>
            <a:r>
              <a:rPr lang="ru-RU" dirty="0" smtClean="0">
                <a:solidFill>
                  <a:srgbClr val="7030A0"/>
                </a:solidFill>
              </a:rPr>
              <a:t>"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"</a:t>
            </a:r>
            <a:r>
              <a:rPr lang="ru-RU" b="1" dirty="0" err="1" smtClean="0">
                <a:solidFill>
                  <a:srgbClr val="7030A0"/>
                </a:solidFill>
              </a:rPr>
              <a:t>судова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інстанція</a:t>
            </a:r>
            <a:r>
              <a:rPr lang="ru-RU" dirty="0" smtClean="0">
                <a:solidFill>
                  <a:srgbClr val="7030A0"/>
                </a:solidFill>
              </a:rPr>
              <a:t>" </a:t>
            </a:r>
            <a:r>
              <a:rPr lang="ru-RU" dirty="0" smtClean="0"/>
              <a:t>за </a:t>
            </a:r>
            <a:r>
              <a:rPr lang="ru-RU" dirty="0" err="1" smtClean="0"/>
              <a:t>змістом</a:t>
            </a:r>
            <a:r>
              <a:rPr lang="ru-RU" dirty="0" smtClean="0"/>
              <a:t> не </a:t>
            </a:r>
            <a:r>
              <a:rPr lang="ru-RU" dirty="0" err="1" smtClean="0"/>
              <a:t>тотожні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err="1" smtClean="0"/>
              <a:t>Судова</a:t>
            </a:r>
            <a:r>
              <a:rPr lang="ru-RU" b="1" dirty="0" smtClean="0"/>
              <a:t> ланка</a:t>
            </a:r>
            <a:r>
              <a:rPr lang="ru-RU" dirty="0" smtClean="0"/>
              <a:t> – </a:t>
            </a:r>
            <a:r>
              <a:rPr lang="ru-RU" dirty="0" err="1" smtClean="0">
                <a:solidFill>
                  <a:srgbClr val="0070C0"/>
                </a:solidFill>
              </a:rPr>
              <a:t>це</a:t>
            </a:r>
            <a:r>
              <a:rPr lang="ru-RU" dirty="0" smtClean="0">
                <a:solidFill>
                  <a:srgbClr val="0070C0"/>
                </a:solidFill>
              </a:rPr>
              <a:t> суди одного </a:t>
            </a:r>
            <a:r>
              <a:rPr lang="ru-RU" dirty="0" err="1" smtClean="0">
                <a:solidFill>
                  <a:srgbClr val="0070C0"/>
                </a:solidFill>
              </a:rPr>
              <a:t>організаційного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рівня</a:t>
            </a:r>
            <a:r>
              <a:rPr lang="ru-RU" dirty="0" smtClean="0">
                <a:solidFill>
                  <a:srgbClr val="0070C0"/>
                </a:solidFill>
              </a:rPr>
              <a:t> у </a:t>
            </a:r>
            <a:r>
              <a:rPr lang="ru-RU" dirty="0" err="1" smtClean="0">
                <a:solidFill>
                  <a:srgbClr val="0070C0"/>
                </a:solidFill>
              </a:rPr>
              <a:t>структурі</a:t>
            </a:r>
            <a:r>
              <a:rPr lang="uk-UA" dirty="0" smtClean="0">
                <a:solidFill>
                  <a:srgbClr val="0070C0"/>
                </a:solidFill>
              </a:rPr>
              <a:t>  </a:t>
            </a:r>
            <a:r>
              <a:rPr lang="ru-RU" dirty="0" err="1" smtClean="0">
                <a:solidFill>
                  <a:srgbClr val="0070C0"/>
                </a:solidFill>
              </a:rPr>
              <a:t>судоустрою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</a:p>
          <a:p>
            <a:endParaRPr lang="ru-RU" dirty="0" smtClean="0"/>
          </a:p>
          <a:p>
            <a:r>
              <a:rPr lang="ru-RU" b="1" dirty="0" err="1" smtClean="0"/>
              <a:t>Судова</a:t>
            </a:r>
            <a:r>
              <a:rPr lang="uk-UA" b="1" dirty="0" smtClean="0"/>
              <a:t>  </a:t>
            </a:r>
            <a:r>
              <a:rPr lang="ru-RU" b="1" dirty="0" err="1" smtClean="0"/>
              <a:t>інстанція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суди, </a:t>
            </a:r>
            <a:r>
              <a:rPr lang="ru-RU" dirty="0" err="1" smtClean="0"/>
              <a:t>які</a:t>
            </a:r>
            <a:r>
              <a:rPr lang="uk-UA" dirty="0" smtClean="0"/>
              <a:t>   </a:t>
            </a:r>
            <a:r>
              <a:rPr lang="ru-RU" dirty="0" err="1" smtClean="0"/>
              <a:t>здійснюють</a:t>
            </a:r>
            <a:r>
              <a:rPr lang="ru-RU" dirty="0" smtClean="0"/>
              <a:t>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uk-UA" dirty="0" smtClean="0"/>
              <a:t>  </a:t>
            </a:r>
            <a:r>
              <a:rPr lang="ru-RU" dirty="0" err="1" smtClean="0"/>
              <a:t>провадження</a:t>
            </a:r>
            <a:r>
              <a:rPr lang="ru-RU" dirty="0" smtClean="0"/>
              <a:t> – </a:t>
            </a:r>
            <a:r>
              <a:rPr lang="ru-RU" dirty="0" err="1" smtClean="0"/>
              <a:t>розгляд</a:t>
            </a:r>
            <a:r>
              <a:rPr lang="uk-UA" dirty="0" smtClean="0"/>
              <a:t>   </a:t>
            </a:r>
            <a:r>
              <a:rPr lang="ru-RU" dirty="0" err="1" smtClean="0"/>
              <a:t>справи</a:t>
            </a:r>
            <a:r>
              <a:rPr lang="ru-RU" dirty="0" smtClean="0"/>
              <a:t> по </a:t>
            </a:r>
            <a:r>
              <a:rPr lang="ru-RU" dirty="0" err="1" smtClean="0"/>
              <a:t>суті</a:t>
            </a:r>
            <a:r>
              <a:rPr lang="ru-RU" dirty="0" smtClean="0"/>
              <a:t>, </a:t>
            </a:r>
            <a:r>
              <a:rPr lang="ru-RU" dirty="0" err="1" smtClean="0"/>
              <a:t>апеляційне</a:t>
            </a:r>
            <a:r>
              <a:rPr lang="ru-RU" dirty="0" smtClean="0"/>
              <a:t> </a:t>
            </a:r>
            <a:r>
              <a:rPr lang="uk-UA" dirty="0" smtClean="0"/>
              <a:t>  </a:t>
            </a:r>
            <a:r>
              <a:rPr lang="ru-RU" dirty="0" err="1" smtClean="0"/>
              <a:t>провадження</a:t>
            </a:r>
            <a:r>
              <a:rPr lang="ru-RU" dirty="0" smtClean="0"/>
              <a:t>, </a:t>
            </a:r>
            <a:r>
              <a:rPr lang="ru-RU" dirty="0" err="1" smtClean="0"/>
              <a:t>касаційне</a:t>
            </a:r>
            <a:r>
              <a:rPr lang="uk-UA" dirty="0" smtClean="0"/>
              <a:t>   </a:t>
            </a:r>
            <a:r>
              <a:rPr lang="ru-RU" dirty="0" err="1" smtClean="0"/>
              <a:t>провадження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Незважаючи</a:t>
            </a:r>
            <a:r>
              <a:rPr lang="ru-RU" dirty="0" smtClean="0">
                <a:solidFill>
                  <a:srgbClr val="FF0000"/>
                </a:solidFill>
              </a:rPr>
              <a:t> на </a:t>
            </a:r>
            <a:r>
              <a:rPr lang="ru-RU" dirty="0" err="1" smtClean="0">
                <a:solidFill>
                  <a:srgbClr val="FF0000"/>
                </a:solidFill>
              </a:rPr>
              <a:t>наявністьрізних</a:t>
            </a:r>
            <a:r>
              <a:rPr lang="ru-RU" dirty="0" smtClean="0">
                <a:solidFill>
                  <a:srgbClr val="FF0000"/>
                </a:solidFill>
              </a:rPr>
              <a:t> ланок та </a:t>
            </a:r>
            <a:r>
              <a:rPr lang="ru-RU" dirty="0" err="1" smtClean="0">
                <a:solidFill>
                  <a:srgbClr val="FF0000"/>
                </a:solidFill>
              </a:rPr>
              <a:t>інстанцій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система </a:t>
            </a:r>
            <a:r>
              <a:rPr lang="ru-RU" b="1" dirty="0" err="1" smtClean="0">
                <a:solidFill>
                  <a:srgbClr val="FF0000"/>
                </a:solidFill>
              </a:rPr>
              <a:t>судівзагальної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err="1" smtClean="0">
                <a:solidFill>
                  <a:srgbClr val="FF0000"/>
                </a:solidFill>
              </a:rPr>
              <a:t>юрисдикції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є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цілісною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Прямоугольник 3"/>
          <p:cNvSpPr>
            <a:spLocks noChangeArrowheads="1"/>
          </p:cNvSpPr>
          <p:nvPr/>
        </p:nvSpPr>
        <p:spPr bwMode="auto">
          <a:xfrm>
            <a:off x="250825" y="404813"/>
            <a:ext cx="8785225" cy="491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715963" algn="just" eaLnBrk="1" hangingPunct="1">
              <a:lnSpc>
                <a:spcPct val="80000"/>
              </a:lnSpc>
            </a:pPr>
            <a:r>
              <a:rPr lang="uk-UA" altLang="ru-RU" sz="2800" b="1" i="1" u="sng">
                <a:solidFill>
                  <a:srgbClr val="FFC000"/>
                </a:solidFill>
              </a:rPr>
              <a:t>Судами першого рівня</a:t>
            </a:r>
            <a:r>
              <a:rPr lang="uk-UA" altLang="ru-RU" sz="2800">
                <a:solidFill>
                  <a:srgbClr val="FFC000"/>
                </a:solidFill>
              </a:rPr>
              <a:t> </a:t>
            </a:r>
            <a:r>
              <a:rPr lang="uk-UA" altLang="ru-RU" sz="2800">
                <a:solidFill>
                  <a:srgbClr val="002060"/>
                </a:solidFill>
              </a:rPr>
              <a:t>є </a:t>
            </a:r>
            <a:r>
              <a:rPr lang="uk-UA" altLang="ru-RU" sz="2800" i="1">
                <a:solidFill>
                  <a:srgbClr val="002060"/>
                </a:solidFill>
              </a:rPr>
              <a:t>місцеві суди,</a:t>
            </a:r>
            <a:r>
              <a:rPr lang="uk-UA" altLang="ru-RU" sz="2800">
                <a:solidFill>
                  <a:srgbClr val="002060"/>
                </a:solidFill>
              </a:rPr>
              <a:t> які розглядають справу по суті. </a:t>
            </a:r>
          </a:p>
          <a:p>
            <a:pPr indent="715963" algn="just" eaLnBrk="1" hangingPunct="1">
              <a:lnSpc>
                <a:spcPct val="80000"/>
              </a:lnSpc>
            </a:pPr>
            <a:endParaRPr lang="uk-UA" altLang="ru-RU" sz="2800">
              <a:solidFill>
                <a:srgbClr val="002060"/>
              </a:solidFill>
            </a:endParaRPr>
          </a:p>
          <a:p>
            <a:pPr indent="715963" algn="just" eaLnBrk="1" hangingPunct="1">
              <a:lnSpc>
                <a:spcPct val="80000"/>
              </a:lnSpc>
            </a:pPr>
            <a:r>
              <a:rPr lang="uk-UA" altLang="ru-RU" sz="2800" b="1" i="1">
                <a:solidFill>
                  <a:srgbClr val="002060"/>
                </a:solidFill>
              </a:rPr>
              <a:t>Місцевими загальними судами </a:t>
            </a:r>
            <a:r>
              <a:rPr lang="uk-UA" altLang="ru-RU" sz="2800" b="1" i="1">
                <a:solidFill>
                  <a:srgbClr val="7030A0"/>
                </a:solidFill>
              </a:rPr>
              <a:t>є</a:t>
            </a:r>
            <a:r>
              <a:rPr lang="uk-UA" altLang="ru-RU" sz="2800" b="1">
                <a:solidFill>
                  <a:srgbClr val="7030A0"/>
                </a:solidFill>
              </a:rPr>
              <a:t> </a:t>
            </a:r>
            <a:r>
              <a:rPr lang="uk-UA" altLang="ru-RU" sz="2800" b="1" i="1">
                <a:solidFill>
                  <a:srgbClr val="7030A0"/>
                </a:solidFill>
              </a:rPr>
              <a:t>окружні суди, які утворюються в одному або декількох районах чи районах у містах, або у місті, або у районі (районах) і місті (містах).</a:t>
            </a:r>
            <a:r>
              <a:rPr lang="uk-UA" altLang="ru-RU" sz="2800">
                <a:solidFill>
                  <a:srgbClr val="7030A0"/>
                </a:solidFill>
              </a:rPr>
              <a:t> </a:t>
            </a:r>
          </a:p>
          <a:p>
            <a:pPr indent="715963" algn="just" eaLnBrk="1" hangingPunct="1">
              <a:lnSpc>
                <a:spcPct val="80000"/>
              </a:lnSpc>
            </a:pPr>
            <a:endParaRPr lang="uk-UA" altLang="ru-RU" sz="2800" i="1">
              <a:solidFill>
                <a:srgbClr val="002060"/>
              </a:solidFill>
            </a:endParaRPr>
          </a:p>
          <a:p>
            <a:pPr indent="715963" algn="just" eaLnBrk="1" hangingPunct="1">
              <a:lnSpc>
                <a:spcPct val="80000"/>
              </a:lnSpc>
            </a:pPr>
            <a:r>
              <a:rPr lang="uk-UA" altLang="ru-RU" sz="2800" b="1" i="1">
                <a:solidFill>
                  <a:srgbClr val="002060"/>
                </a:solidFill>
              </a:rPr>
              <a:t>Місцевими господарськими судами</a:t>
            </a:r>
            <a:r>
              <a:rPr lang="uk-UA" altLang="ru-RU" sz="2800" b="1">
                <a:solidFill>
                  <a:srgbClr val="002060"/>
                </a:solidFill>
              </a:rPr>
              <a:t> </a:t>
            </a:r>
            <a:r>
              <a:rPr lang="uk-UA" altLang="ru-RU" sz="2800" b="1" i="1">
                <a:solidFill>
                  <a:srgbClr val="7030A0"/>
                </a:solidFill>
              </a:rPr>
              <a:t>є окружні господарські суди</a:t>
            </a:r>
            <a:r>
              <a:rPr lang="uk-UA" altLang="ru-RU" sz="2800">
                <a:solidFill>
                  <a:srgbClr val="7030A0"/>
                </a:solidFill>
              </a:rPr>
              <a:t>. </a:t>
            </a:r>
            <a:endParaRPr lang="ru-RU" altLang="ru-RU" sz="2800">
              <a:solidFill>
                <a:srgbClr val="7030A0"/>
              </a:solidFill>
            </a:endParaRPr>
          </a:p>
          <a:p>
            <a:pPr indent="715963" algn="just" eaLnBrk="1" hangingPunct="1">
              <a:lnSpc>
                <a:spcPct val="80000"/>
              </a:lnSpc>
            </a:pPr>
            <a:endParaRPr lang="uk-UA" altLang="ru-RU" sz="2800" b="1" i="1">
              <a:solidFill>
                <a:srgbClr val="002060"/>
              </a:solidFill>
            </a:endParaRPr>
          </a:p>
          <a:p>
            <a:pPr indent="715963" algn="just" eaLnBrk="1" hangingPunct="1">
              <a:lnSpc>
                <a:spcPct val="80000"/>
              </a:lnSpc>
            </a:pPr>
            <a:r>
              <a:rPr lang="uk-UA" altLang="ru-RU" sz="2800" b="1" i="1">
                <a:solidFill>
                  <a:srgbClr val="002060"/>
                </a:solidFill>
              </a:rPr>
              <a:t>Місцевими адміністративними судами</a:t>
            </a:r>
            <a:r>
              <a:rPr lang="uk-UA" altLang="ru-RU" sz="2800" b="1">
                <a:solidFill>
                  <a:srgbClr val="7030A0"/>
                </a:solidFill>
              </a:rPr>
              <a:t> </a:t>
            </a:r>
            <a:r>
              <a:rPr lang="uk-UA" altLang="ru-RU" sz="2800">
                <a:solidFill>
                  <a:srgbClr val="7030A0"/>
                </a:solidFill>
              </a:rPr>
              <a:t>є </a:t>
            </a:r>
            <a:r>
              <a:rPr lang="uk-UA" altLang="ru-RU" sz="2800" b="1" i="1">
                <a:solidFill>
                  <a:srgbClr val="7030A0"/>
                </a:solidFill>
              </a:rPr>
              <a:t> окружні адміністративні суди, а також інші суди, визначені процесуальним законом</a:t>
            </a:r>
            <a:r>
              <a:rPr lang="uk-UA" altLang="ru-RU" sz="2800">
                <a:solidFill>
                  <a:srgbClr val="7030A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Прямоугольник 3"/>
          <p:cNvSpPr>
            <a:spLocks noChangeArrowheads="1"/>
          </p:cNvSpPr>
          <p:nvPr/>
        </p:nvSpPr>
        <p:spPr bwMode="auto">
          <a:xfrm>
            <a:off x="296863" y="260350"/>
            <a:ext cx="8640762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625475" algn="just" eaLnBrk="1" hangingPunct="1">
              <a:lnSpc>
                <a:spcPct val="150000"/>
              </a:lnSpc>
            </a:pPr>
            <a:r>
              <a:rPr lang="uk-UA" altLang="ru-RU" sz="3200" b="1" i="1" u="sng">
                <a:solidFill>
                  <a:srgbClr val="FFC000"/>
                </a:solidFill>
              </a:rPr>
              <a:t>Другий рівень системи судоустрою</a:t>
            </a:r>
            <a:r>
              <a:rPr lang="uk-UA" altLang="ru-RU" sz="3200">
                <a:solidFill>
                  <a:srgbClr val="FFC000"/>
                </a:solidFill>
              </a:rPr>
              <a:t> </a:t>
            </a:r>
            <a:r>
              <a:rPr lang="uk-UA" altLang="ru-RU" sz="3200"/>
              <a:t>складають </a:t>
            </a:r>
            <a:r>
              <a:rPr lang="uk-UA" altLang="ru-RU" sz="3200" b="1">
                <a:solidFill>
                  <a:srgbClr val="00B050"/>
                </a:solidFill>
              </a:rPr>
              <a:t>апеляційні суди, </a:t>
            </a:r>
            <a:r>
              <a:rPr lang="uk-UA" altLang="ru-RU" sz="3200"/>
              <a:t>які діють </a:t>
            </a:r>
            <a:r>
              <a:rPr lang="uk-UA" altLang="ru-RU" sz="3200" i="1"/>
              <a:t>як суди </a:t>
            </a:r>
            <a:r>
              <a:rPr lang="uk-UA" altLang="ru-RU" sz="3200" b="1" i="1">
                <a:solidFill>
                  <a:srgbClr val="0070C0"/>
                </a:solidFill>
              </a:rPr>
              <a:t>апеляційної інстанції</a:t>
            </a:r>
            <a:r>
              <a:rPr lang="uk-UA" altLang="ru-RU" sz="3200" b="1">
                <a:solidFill>
                  <a:srgbClr val="0070C0"/>
                </a:solidFill>
              </a:rPr>
              <a:t>, </a:t>
            </a:r>
            <a:r>
              <a:rPr lang="uk-UA" altLang="ru-RU" sz="3200">
                <a:solidFill>
                  <a:srgbClr val="7030A0"/>
                </a:solidFill>
              </a:rPr>
              <a:t>а у випадках, визначених процесуальним законом, – </a:t>
            </a:r>
            <a:r>
              <a:rPr lang="uk-UA" altLang="ru-RU" sz="3200" i="1">
                <a:solidFill>
                  <a:srgbClr val="7030A0"/>
                </a:solidFill>
              </a:rPr>
              <a:t>як </a:t>
            </a:r>
            <a:r>
              <a:rPr lang="uk-UA" altLang="ru-RU" sz="3200" b="1" i="1">
                <a:solidFill>
                  <a:srgbClr val="0070C0"/>
                </a:solidFill>
              </a:rPr>
              <a:t>суди першої інстанції</a:t>
            </a:r>
            <a:endParaRPr lang="uk-UA" altLang="ru-RU" sz="3200" b="1"/>
          </a:p>
          <a:p>
            <a:pPr indent="625475" algn="just" eaLnBrk="1" hangingPunct="1">
              <a:lnSpc>
                <a:spcPct val="80000"/>
              </a:lnSpc>
            </a:pPr>
            <a:endParaRPr lang="uk-UA" altLang="ru-RU" sz="2800">
              <a:solidFill>
                <a:srgbClr val="7030A0"/>
              </a:solidFill>
            </a:endParaRPr>
          </a:p>
        </p:txBody>
      </p:sp>
      <p:pic>
        <p:nvPicPr>
          <p:cNvPr id="50179" name="Рисунок 4" descr="744ef007da_16645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7663" y="4149725"/>
            <a:ext cx="32893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Прямоугольник 3"/>
          <p:cNvSpPr>
            <a:spLocks noChangeArrowheads="1"/>
          </p:cNvSpPr>
          <p:nvPr/>
        </p:nvSpPr>
        <p:spPr bwMode="auto">
          <a:xfrm>
            <a:off x="863600" y="131763"/>
            <a:ext cx="8280400" cy="520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32038" indent="898525" algn="just" eaLnBrk="1" hangingPunct="1">
              <a:defRPr/>
            </a:pPr>
            <a:r>
              <a:rPr lang="uk-UA" sz="2800" b="1" i="1" u="sng" dirty="0">
                <a:solidFill>
                  <a:srgbClr val="7030A0"/>
                </a:solidFill>
              </a:rPr>
              <a:t>На третьому рівні</a:t>
            </a:r>
            <a:r>
              <a:rPr lang="uk-UA" sz="2800" dirty="0">
                <a:solidFill>
                  <a:srgbClr val="7030A0"/>
                </a:solidFill>
              </a:rPr>
              <a:t> </a:t>
            </a:r>
            <a:r>
              <a:rPr lang="uk-UA" sz="2800" dirty="0"/>
              <a:t> </a:t>
            </a:r>
            <a:r>
              <a:rPr lang="uk-UA" sz="2800" dirty="0">
                <a:solidFill>
                  <a:srgbClr val="002060"/>
                </a:solidFill>
              </a:rPr>
              <a:t>системи судоустрою виступає</a:t>
            </a:r>
            <a:r>
              <a:rPr lang="uk-UA" sz="2800" dirty="0"/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Верховний</a:t>
            </a:r>
            <a:r>
              <a:rPr lang="ru-RU" sz="2800" b="1" i="1" dirty="0">
                <a:solidFill>
                  <a:srgbClr val="FF0000"/>
                </a:solidFill>
              </a:rPr>
              <a:t> Суд,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який</a:t>
            </a:r>
            <a:r>
              <a:rPr lang="ru-RU" sz="2800" dirty="0">
                <a:solidFill>
                  <a:srgbClr val="002060"/>
                </a:solidFill>
              </a:rPr>
              <a:t> є</a:t>
            </a:r>
            <a:r>
              <a:rPr lang="ru-RU" sz="2800" dirty="0"/>
              <a:t> </a:t>
            </a:r>
            <a:r>
              <a:rPr lang="ru-RU" sz="2800" dirty="0" err="1">
                <a:solidFill>
                  <a:srgbClr val="002060"/>
                </a:solidFill>
              </a:rPr>
              <a:t>найвищим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судовим</a:t>
            </a:r>
            <a:r>
              <a:rPr lang="ru-RU" sz="2800" dirty="0">
                <a:solidFill>
                  <a:srgbClr val="002060"/>
                </a:solidFill>
              </a:rPr>
              <a:t> органом у </a:t>
            </a:r>
            <a:r>
              <a:rPr lang="ru-RU" sz="2800" dirty="0" err="1">
                <a:solidFill>
                  <a:srgbClr val="002060"/>
                </a:solidFill>
              </a:rPr>
              <a:t>системі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судоустрою</a:t>
            </a:r>
            <a:r>
              <a:rPr lang="uk-UA" sz="2800" dirty="0">
                <a:solidFill>
                  <a:srgbClr val="002060"/>
                </a:solidFill>
              </a:rPr>
              <a:t> України. </a:t>
            </a:r>
          </a:p>
          <a:p>
            <a:pPr indent="625475" algn="just" eaLnBrk="1" hangingPunct="1">
              <a:defRPr/>
            </a:pPr>
            <a:r>
              <a:rPr lang="uk-UA" sz="3200" dirty="0">
                <a:solidFill>
                  <a:srgbClr val="002060"/>
                </a:solidFill>
              </a:rPr>
              <a:t>Верховний Суд здійснює правосуддя як суд </a:t>
            </a:r>
            <a:r>
              <a:rPr lang="uk-UA" sz="3200" i="1" dirty="0">
                <a:solidFill>
                  <a:srgbClr val="0070C0"/>
                </a:solidFill>
              </a:rPr>
              <a:t>касаційної інстанції</a:t>
            </a:r>
            <a:r>
              <a:rPr lang="uk-UA" sz="3200" dirty="0">
                <a:solidFill>
                  <a:srgbClr val="0070C0"/>
                </a:solidFill>
              </a:rPr>
              <a:t>, </a:t>
            </a:r>
            <a:r>
              <a:rPr lang="uk-UA" sz="3200" dirty="0">
                <a:solidFill>
                  <a:srgbClr val="002060"/>
                </a:solidFill>
              </a:rPr>
              <a:t>а у випадках, визначених процесуальним законом, як </a:t>
            </a:r>
            <a:r>
              <a:rPr lang="uk-UA" sz="3200" i="1" dirty="0">
                <a:solidFill>
                  <a:srgbClr val="002060"/>
                </a:solidFill>
              </a:rPr>
              <a:t>суд </a:t>
            </a:r>
            <a:r>
              <a:rPr lang="uk-UA" sz="3200" i="1" dirty="0">
                <a:solidFill>
                  <a:srgbClr val="0070C0"/>
                </a:solidFill>
              </a:rPr>
              <a:t>першої</a:t>
            </a:r>
            <a:r>
              <a:rPr lang="uk-UA" sz="3200" dirty="0">
                <a:solidFill>
                  <a:srgbClr val="002060"/>
                </a:solidFill>
              </a:rPr>
              <a:t> або </a:t>
            </a:r>
            <a:r>
              <a:rPr lang="uk-UA" sz="3200" i="1" dirty="0">
                <a:solidFill>
                  <a:srgbClr val="0070C0"/>
                </a:solidFill>
              </a:rPr>
              <a:t>апеляційної інстанції</a:t>
            </a:r>
            <a:r>
              <a:rPr lang="uk-UA" sz="3200" i="1" dirty="0">
                <a:solidFill>
                  <a:srgbClr val="002060"/>
                </a:solidFill>
              </a:rPr>
              <a:t>, </a:t>
            </a:r>
            <a:r>
              <a:rPr lang="uk-UA" sz="3200" dirty="0">
                <a:solidFill>
                  <a:srgbClr val="002060"/>
                </a:solidFill>
              </a:rPr>
              <a:t>в порядку встановленому процесуальним законом 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51203" name="Рисунок 3" descr="DEC752AF-B60E-428D-84E9-BBDBF57CB744_mw800_mh600_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87338"/>
            <a:ext cx="2952750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Прямоугольник 3"/>
          <p:cNvSpPr>
            <a:spLocks noChangeArrowheads="1"/>
          </p:cNvSpPr>
          <p:nvPr/>
        </p:nvSpPr>
        <p:spPr bwMode="auto">
          <a:xfrm>
            <a:off x="539750" y="476250"/>
            <a:ext cx="792003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625475" algn="just" eaLnBrk="1" hangingPunct="1"/>
            <a:r>
              <a:rPr lang="uk-UA" altLang="ru-RU" sz="3600" b="1" i="1" u="sng" dirty="0">
                <a:solidFill>
                  <a:srgbClr val="002060"/>
                </a:solidFill>
              </a:rPr>
              <a:t>На особливому рівні</a:t>
            </a:r>
            <a:r>
              <a:rPr lang="uk-UA" altLang="ru-RU" sz="3600" dirty="0">
                <a:solidFill>
                  <a:srgbClr val="002060"/>
                </a:solidFill>
              </a:rPr>
              <a:t> системі судоустрою діють </a:t>
            </a:r>
            <a:r>
              <a:rPr lang="uk-UA" altLang="ru-RU" sz="3600" dirty="0">
                <a:solidFill>
                  <a:srgbClr val="7030A0"/>
                </a:solidFill>
              </a:rPr>
              <a:t>вищі спеціалізовані суди:</a:t>
            </a:r>
          </a:p>
          <a:p>
            <a:pPr indent="625475" algn="just" eaLnBrk="1" hangingPunct="1"/>
            <a:r>
              <a:rPr lang="uk-UA" altLang="ru-RU" sz="3600" dirty="0"/>
              <a:t> </a:t>
            </a:r>
            <a:r>
              <a:rPr lang="uk-UA" altLang="ru-RU" sz="3600" b="1" i="1" u="sng" dirty="0">
                <a:solidFill>
                  <a:srgbClr val="FFC000"/>
                </a:solidFill>
              </a:rPr>
              <a:t>1)</a:t>
            </a:r>
            <a:r>
              <a:rPr lang="uk-UA" altLang="ru-RU" sz="3600" b="1" u="sng" dirty="0">
                <a:solidFill>
                  <a:srgbClr val="FFC000"/>
                </a:solidFill>
              </a:rPr>
              <a:t> </a:t>
            </a:r>
            <a:r>
              <a:rPr lang="uk-UA" altLang="ru-RU" sz="3600" b="1" i="1" u="sng" dirty="0">
                <a:solidFill>
                  <a:srgbClr val="0070C0"/>
                </a:solidFill>
              </a:rPr>
              <a:t>Вищий суд України з питань інтелектуальної власності; </a:t>
            </a:r>
            <a:endParaRPr lang="uk-UA" altLang="ru-RU" sz="3600" b="1" i="1" u="sng" dirty="0" smtClean="0">
              <a:solidFill>
                <a:srgbClr val="0070C0"/>
              </a:solidFill>
            </a:endParaRPr>
          </a:p>
          <a:p>
            <a:pPr indent="625475" algn="just" eaLnBrk="1" hangingPunct="1"/>
            <a:endParaRPr lang="uk-UA" altLang="ru-RU" sz="3600" b="1" i="1" u="sng" dirty="0">
              <a:solidFill>
                <a:srgbClr val="0070C0"/>
              </a:solidFill>
            </a:endParaRPr>
          </a:p>
          <a:p>
            <a:pPr indent="625475" algn="just" eaLnBrk="1" hangingPunct="1"/>
            <a:r>
              <a:rPr lang="uk-UA" altLang="ru-RU" sz="3600" b="1" i="1" u="sng" dirty="0">
                <a:solidFill>
                  <a:srgbClr val="FFC000"/>
                </a:solidFill>
              </a:rPr>
              <a:t>2) </a:t>
            </a:r>
            <a:r>
              <a:rPr lang="uk-UA" altLang="ru-RU" sz="3600" b="1" i="1" u="sng" dirty="0">
                <a:solidFill>
                  <a:srgbClr val="0070C0"/>
                </a:solidFill>
              </a:rPr>
              <a:t>Вищий антикорупційний суд</a:t>
            </a:r>
            <a:r>
              <a:rPr lang="uk-UA" altLang="ru-RU" sz="3600" b="1" i="1" dirty="0">
                <a:solidFill>
                  <a:srgbClr val="0070C0"/>
                </a:solidFill>
              </a:rPr>
              <a:t>, </a:t>
            </a:r>
            <a:r>
              <a:rPr lang="uk-UA" altLang="ru-RU" sz="3600" dirty="0">
                <a:solidFill>
                  <a:srgbClr val="7030A0"/>
                </a:solidFill>
              </a:rPr>
              <a:t>як </a:t>
            </a:r>
            <a:r>
              <a:rPr lang="uk-UA" altLang="ru-RU" sz="3600" i="1" dirty="0">
                <a:solidFill>
                  <a:srgbClr val="7030A0"/>
                </a:solidFill>
              </a:rPr>
              <a:t>суди </a:t>
            </a:r>
            <a:r>
              <a:rPr lang="uk-UA" altLang="ru-RU" sz="3600" i="1" dirty="0">
                <a:solidFill>
                  <a:srgbClr val="0070C0"/>
                </a:solidFill>
              </a:rPr>
              <a:t>першої інстанції</a:t>
            </a:r>
            <a:r>
              <a:rPr lang="uk-UA" altLang="ru-RU" sz="3600" dirty="0">
                <a:solidFill>
                  <a:srgbClr val="0070C0"/>
                </a:solidFill>
              </a:rPr>
              <a:t>  </a:t>
            </a:r>
            <a:r>
              <a:rPr lang="uk-UA" altLang="ru-RU" sz="3600" dirty="0">
                <a:solidFill>
                  <a:srgbClr val="7030A0"/>
                </a:solidFill>
              </a:rPr>
              <a:t>та</a:t>
            </a:r>
            <a:r>
              <a:rPr lang="uk-UA" altLang="ru-RU" sz="3600" dirty="0">
                <a:solidFill>
                  <a:srgbClr val="0070C0"/>
                </a:solidFill>
              </a:rPr>
              <a:t> апеляційної інстанції </a:t>
            </a:r>
            <a:r>
              <a:rPr lang="uk-UA" altLang="ru-RU" sz="3600" dirty="0">
                <a:solidFill>
                  <a:srgbClr val="7030A0"/>
                </a:solidFill>
              </a:rPr>
              <a:t>з розгляду окремих категорій справ </a:t>
            </a:r>
            <a:endParaRPr lang="ru-RU" altLang="ru-RU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Прямоугольник 3"/>
          <p:cNvSpPr>
            <a:spLocks noChangeArrowheads="1"/>
          </p:cNvSpPr>
          <p:nvPr/>
        </p:nvSpPr>
        <p:spPr bwMode="auto">
          <a:xfrm>
            <a:off x="520710" y="228417"/>
            <a:ext cx="8299762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Місцеві суди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uk-UA" sz="2400" dirty="0"/>
              <a:t> </a:t>
            </a:r>
          </a:p>
          <a:p>
            <a:pPr marL="2606675" eaLnBrk="1" hangingPunct="1">
              <a:lnSpc>
                <a:spcPct val="150000"/>
              </a:lnSpc>
              <a:defRPr/>
            </a:pPr>
            <a:r>
              <a:rPr lang="uk-UA" sz="3200" b="1" dirty="0">
                <a:solidFill>
                  <a:srgbClr val="7030A0"/>
                </a:solidFill>
              </a:rPr>
              <a:t>Місцеві суди поділяються на три групи:</a:t>
            </a:r>
            <a:endParaRPr lang="ru-RU" sz="3200" b="1" dirty="0">
              <a:solidFill>
                <a:srgbClr val="7030A0"/>
              </a:solidFill>
            </a:endParaRPr>
          </a:p>
          <a:p>
            <a:pPr marL="715963" algn="just" eaLnBrk="1" hangingPunct="1">
              <a:lnSpc>
                <a:spcPct val="150000"/>
              </a:lnSpc>
              <a:defRPr/>
            </a:pPr>
            <a:r>
              <a:rPr lang="uk-UA" sz="3200" b="1" i="1" dirty="0">
                <a:solidFill>
                  <a:srgbClr val="FFC000"/>
                </a:solidFill>
              </a:rPr>
              <a:t>1) </a:t>
            </a:r>
            <a:r>
              <a:rPr lang="uk-UA" sz="3200" i="1" dirty="0">
                <a:solidFill>
                  <a:srgbClr val="0070C0"/>
                </a:solidFill>
              </a:rPr>
              <a:t>місцеві загальні суди;</a:t>
            </a:r>
            <a:endParaRPr lang="ru-RU" sz="3200" dirty="0">
              <a:solidFill>
                <a:srgbClr val="0070C0"/>
              </a:solidFill>
            </a:endParaRPr>
          </a:p>
          <a:p>
            <a:pPr marL="715963" algn="just" eaLnBrk="1" hangingPunct="1">
              <a:lnSpc>
                <a:spcPct val="150000"/>
              </a:lnSpc>
              <a:defRPr/>
            </a:pPr>
            <a:r>
              <a:rPr lang="uk-UA" sz="3200" b="1" i="1" dirty="0">
                <a:solidFill>
                  <a:srgbClr val="FFC000"/>
                </a:solidFill>
              </a:rPr>
              <a:t>2) </a:t>
            </a:r>
            <a:r>
              <a:rPr lang="uk-UA" sz="3200" i="1" dirty="0">
                <a:solidFill>
                  <a:srgbClr val="0070C0"/>
                </a:solidFill>
              </a:rPr>
              <a:t>місцеві господарські суди;</a:t>
            </a:r>
            <a:endParaRPr lang="ru-RU" sz="3200" dirty="0">
              <a:solidFill>
                <a:srgbClr val="0070C0"/>
              </a:solidFill>
            </a:endParaRPr>
          </a:p>
          <a:p>
            <a:pPr marL="715963" algn="just" eaLnBrk="1" hangingPunct="1">
              <a:lnSpc>
                <a:spcPct val="150000"/>
              </a:lnSpc>
              <a:defRPr/>
            </a:pPr>
            <a:r>
              <a:rPr lang="uk-UA" sz="3200" b="1" i="1" dirty="0">
                <a:solidFill>
                  <a:srgbClr val="FFC000"/>
                </a:solidFill>
              </a:rPr>
              <a:t>3) </a:t>
            </a:r>
            <a:r>
              <a:rPr lang="uk-UA" sz="3200" i="1" dirty="0">
                <a:solidFill>
                  <a:srgbClr val="0070C0"/>
                </a:solidFill>
              </a:rPr>
              <a:t>місцеві адміністративні суди</a:t>
            </a:r>
            <a:r>
              <a:rPr lang="uk-UA" sz="3200" dirty="0">
                <a:solidFill>
                  <a:srgbClr val="0070C0"/>
                </a:solidFill>
              </a:rPr>
              <a:t> </a:t>
            </a:r>
          </a:p>
          <a:p>
            <a:pPr marL="715963" algn="just" eaLnBrk="1" hangingPunct="1">
              <a:defRPr/>
            </a:pPr>
            <a:endParaRPr lang="uk-UA" sz="2800" dirty="0">
              <a:solidFill>
                <a:srgbClr val="0070C0"/>
              </a:solidFill>
            </a:endParaRPr>
          </a:p>
          <a:p>
            <a:pPr indent="715963" algn="just" eaLnBrk="1" hangingPunct="1">
              <a:defRPr/>
            </a:pPr>
            <a:endParaRPr lang="uk-UA" sz="2400" dirty="0">
              <a:solidFill>
                <a:srgbClr val="002060"/>
              </a:solidFill>
            </a:endParaRPr>
          </a:p>
          <a:p>
            <a:pPr indent="715963" algn="just" eaLnBrk="1" hangingPunct="1">
              <a:defRPr/>
            </a:pPr>
            <a:endParaRPr lang="uk-UA" sz="2400" dirty="0">
              <a:solidFill>
                <a:srgbClr val="002060"/>
              </a:solidFill>
            </a:endParaRPr>
          </a:p>
        </p:txBody>
      </p:sp>
      <p:pic>
        <p:nvPicPr>
          <p:cNvPr id="54275" name="Рисунок 5" descr="23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74638"/>
            <a:ext cx="25209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ользователь\Desktop\Screenshot_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0"/>
            <a:ext cx="4857784" cy="6745204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571868" y="1785926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428860" y="200024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>
            <a:off x="4643438" y="314324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357422" y="5143512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840435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endParaRPr lang="uk-UA" altLang="ru-RU" sz="2800" b="1" dirty="0" smtClean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80000"/>
              </a:lnSpc>
              <a:buNone/>
            </a:pPr>
            <a:r>
              <a:rPr lang="uk-UA" altLang="ru-RU" sz="2800" b="1" dirty="0" smtClean="0">
                <a:solidFill>
                  <a:srgbClr val="00B050"/>
                </a:solidFill>
              </a:rPr>
              <a:t> Апеляційні суди</a:t>
            </a:r>
            <a:endParaRPr lang="ru-RU" altLang="ru-RU" sz="2800" b="1" dirty="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uk-UA" altLang="ru-RU" sz="2000" dirty="0" smtClean="0"/>
          </a:p>
        </p:txBody>
      </p:sp>
      <p:pic>
        <p:nvPicPr>
          <p:cNvPr id="56323" name="Рисунок 2" descr="744ef007da_166450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2133600"/>
            <a:ext cx="633730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>
                <a:solidFill>
                  <a:srgbClr val="002060"/>
                </a:solidFill>
              </a:rPr>
              <a:t>Апеляційні суди становлять другий рівень </a:t>
            </a:r>
            <a:r>
              <a:rPr lang="uk-UA" sz="3200" dirty="0">
                <a:solidFill>
                  <a:srgbClr val="002060"/>
                </a:solidFill>
              </a:rPr>
              <a:t>(ланку) в системі судоустрою.</a:t>
            </a:r>
            <a:r>
              <a:rPr lang="uk-UA" sz="3200" dirty="0"/>
              <a:t> </a:t>
            </a:r>
            <a:r>
              <a:rPr lang="uk-UA" sz="3200" dirty="0" smtClean="0"/>
              <a:t> </a:t>
            </a:r>
          </a:p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endParaRPr lang="uk-UA" sz="3200" dirty="0" smtClean="0"/>
          </a:p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3200" dirty="0" smtClean="0">
                <a:solidFill>
                  <a:srgbClr val="002060"/>
                </a:solidFill>
              </a:rPr>
              <a:t>У </a:t>
            </a:r>
            <a:r>
              <a:rPr lang="uk-UA" sz="3200" dirty="0">
                <a:solidFill>
                  <a:srgbClr val="002060"/>
                </a:solidFill>
              </a:rPr>
              <a:t>системі судоустрою </a:t>
            </a:r>
            <a:r>
              <a:rPr lang="uk-UA" sz="3200" b="1" i="1" dirty="0">
                <a:solidFill>
                  <a:srgbClr val="0070C0"/>
                </a:solidFill>
              </a:rPr>
              <a:t>апеляційні суди</a:t>
            </a:r>
            <a:r>
              <a:rPr lang="uk-UA" sz="3200" dirty="0">
                <a:solidFill>
                  <a:srgbClr val="0070C0"/>
                </a:solidFill>
              </a:rPr>
              <a:t> діють як </a:t>
            </a:r>
            <a:r>
              <a:rPr lang="uk-UA" sz="3200" b="1" i="1" dirty="0">
                <a:solidFill>
                  <a:srgbClr val="0070C0"/>
                </a:solidFill>
              </a:rPr>
              <a:t>суди апеляційної інстанції</a:t>
            </a:r>
            <a:r>
              <a:rPr lang="uk-UA" sz="3200" i="1" dirty="0">
                <a:solidFill>
                  <a:srgbClr val="0070C0"/>
                </a:solidFill>
              </a:rPr>
              <a:t>,</a:t>
            </a:r>
            <a:r>
              <a:rPr lang="uk-UA" sz="3200" i="1" dirty="0"/>
              <a:t> </a:t>
            </a:r>
            <a:r>
              <a:rPr lang="uk-UA" sz="3200" i="1" dirty="0">
                <a:solidFill>
                  <a:srgbClr val="002060"/>
                </a:solidFill>
              </a:rPr>
              <a:t>а у випадках, визначених процесуальним законом</a:t>
            </a:r>
            <a:r>
              <a:rPr lang="uk-UA" sz="3200" i="1" dirty="0" smtClean="0"/>
              <a:t>,</a:t>
            </a:r>
          </a:p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3200" i="1" dirty="0" smtClean="0"/>
              <a:t> </a:t>
            </a:r>
            <a:r>
              <a:rPr lang="uk-UA" sz="3200" i="1" dirty="0">
                <a:solidFill>
                  <a:srgbClr val="0070C0"/>
                </a:solidFill>
              </a:rPr>
              <a:t>– </a:t>
            </a:r>
            <a:r>
              <a:rPr lang="uk-UA" sz="3200" b="1" i="1" dirty="0">
                <a:solidFill>
                  <a:srgbClr val="0070C0"/>
                </a:solidFill>
              </a:rPr>
              <a:t>як суди першої інстанції,</a:t>
            </a:r>
            <a:r>
              <a:rPr lang="uk-UA" sz="3200" i="1" dirty="0">
                <a:solidFill>
                  <a:srgbClr val="0070C0"/>
                </a:solidFill>
              </a:rPr>
              <a:t> </a:t>
            </a:r>
            <a:endParaRPr lang="uk-UA" sz="3200" i="1" dirty="0" smtClean="0">
              <a:solidFill>
                <a:srgbClr val="0070C0"/>
              </a:solidFill>
            </a:endParaRPr>
          </a:p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3200" b="1" i="1" dirty="0" smtClean="0">
                <a:solidFill>
                  <a:srgbClr val="00B050"/>
                </a:solidFill>
              </a:rPr>
              <a:t>з </a:t>
            </a:r>
            <a:r>
              <a:rPr lang="uk-UA" sz="3200" b="1" i="1" dirty="0">
                <a:solidFill>
                  <a:srgbClr val="00B050"/>
                </a:solidFill>
              </a:rPr>
              <a:t>розгляду цивільних</a:t>
            </a:r>
            <a:r>
              <a:rPr lang="uk-UA" sz="3200" i="1" dirty="0">
                <a:solidFill>
                  <a:srgbClr val="0070C0"/>
                </a:solidFill>
              </a:rPr>
              <a:t> і </a:t>
            </a:r>
            <a:r>
              <a:rPr lang="uk-UA" sz="3200" b="1" i="1" dirty="0">
                <a:solidFill>
                  <a:srgbClr val="00B050"/>
                </a:solidFill>
              </a:rPr>
              <a:t>кримінальних,</a:t>
            </a:r>
            <a:r>
              <a:rPr lang="uk-UA" sz="3200" i="1" dirty="0">
                <a:solidFill>
                  <a:srgbClr val="0070C0"/>
                </a:solidFill>
              </a:rPr>
              <a:t> </a:t>
            </a:r>
            <a:r>
              <a:rPr lang="uk-UA" sz="3200" b="1" i="1" dirty="0">
                <a:solidFill>
                  <a:srgbClr val="00B050"/>
                </a:solidFill>
              </a:rPr>
              <a:t>господарських</a:t>
            </a:r>
            <a:r>
              <a:rPr lang="uk-UA" sz="3200" i="1" dirty="0">
                <a:solidFill>
                  <a:srgbClr val="0070C0"/>
                </a:solidFill>
              </a:rPr>
              <a:t>, </a:t>
            </a:r>
            <a:endParaRPr lang="uk-UA" sz="3200" i="1" dirty="0" smtClean="0">
              <a:solidFill>
                <a:srgbClr val="0070C0"/>
              </a:solidFill>
            </a:endParaRPr>
          </a:p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3200" b="1" i="1" dirty="0" smtClean="0">
                <a:solidFill>
                  <a:srgbClr val="00B050"/>
                </a:solidFill>
              </a:rPr>
              <a:t>адміністративних </a:t>
            </a:r>
            <a:r>
              <a:rPr lang="uk-UA" sz="3200" b="1" i="1" dirty="0">
                <a:solidFill>
                  <a:srgbClr val="00B050"/>
                </a:solidFill>
              </a:rPr>
              <a:t>справ</a:t>
            </a:r>
            <a:r>
              <a:rPr lang="uk-UA" sz="3200" i="1" dirty="0">
                <a:solidFill>
                  <a:srgbClr val="00B050"/>
                </a:solidFill>
              </a:rPr>
              <a:t>, </a:t>
            </a:r>
            <a:endParaRPr lang="uk-UA" sz="3200" i="1" dirty="0" smtClean="0">
              <a:solidFill>
                <a:srgbClr val="00B050"/>
              </a:solidFill>
            </a:endParaRPr>
          </a:p>
          <a:p>
            <a:pPr marL="0" indent="715963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3200" b="1" i="1" dirty="0" smtClean="0">
                <a:solidFill>
                  <a:srgbClr val="00B050"/>
                </a:solidFill>
              </a:rPr>
              <a:t>справ </a:t>
            </a:r>
            <a:r>
              <a:rPr lang="uk-UA" sz="3200" b="1" i="1" dirty="0">
                <a:solidFill>
                  <a:srgbClr val="00B050"/>
                </a:solidFill>
              </a:rPr>
              <a:t>про адміністративні правопорушення </a:t>
            </a:r>
            <a:r>
              <a:rPr lang="uk-UA" sz="3200" i="1" dirty="0">
                <a:solidFill>
                  <a:srgbClr val="002060"/>
                </a:solidFill>
              </a:rPr>
              <a:t>(ч</a:t>
            </a:r>
            <a:r>
              <a:rPr lang="uk-UA" sz="3200" i="1" dirty="0" smtClean="0">
                <a:solidFill>
                  <a:srgbClr val="002060"/>
                </a:solidFill>
              </a:rPr>
              <a:t>. 1 ст. </a:t>
            </a:r>
            <a:r>
              <a:rPr lang="uk-UA" sz="3200" i="1" dirty="0">
                <a:solidFill>
                  <a:srgbClr val="002060"/>
                </a:solidFill>
              </a:rPr>
              <a:t>26 </a:t>
            </a:r>
            <a:r>
              <a:rPr lang="uk-UA" sz="3200" i="1" dirty="0" smtClean="0">
                <a:solidFill>
                  <a:srgbClr val="002060"/>
                </a:solidFill>
              </a:rPr>
              <a:t>Закону)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Пользователь\Desktop\Screenshot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429552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350"/>
            <a:ext cx="903605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</a:p>
          <a:p>
            <a:pPr>
              <a:defRPr/>
            </a:pP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Судова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uk-UA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50" y="2643182"/>
            <a:ext cx="903605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нашій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представлена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Конституційним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Судом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України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судами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ru-RU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Правосуддя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справ. </a:t>
            </a:r>
            <a:r>
              <a:rPr lang="ru-RU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судочинство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Прямоугольник 3"/>
          <p:cNvSpPr>
            <a:spLocks noChangeArrowheads="1"/>
          </p:cNvSpPr>
          <p:nvPr/>
        </p:nvSpPr>
        <p:spPr bwMode="auto">
          <a:xfrm>
            <a:off x="500034" y="0"/>
            <a:ext cx="646430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uk-UA" altLang="ru-RU" sz="2800" b="1" dirty="0" smtClean="0">
                <a:solidFill>
                  <a:srgbClr val="FF0000"/>
                </a:solidFill>
              </a:rPr>
              <a:t> </a:t>
            </a:r>
            <a:r>
              <a:rPr lang="uk-UA" altLang="ru-RU" sz="2800" b="1" dirty="0">
                <a:solidFill>
                  <a:srgbClr val="FF0000"/>
                </a:solidFill>
              </a:rPr>
              <a:t>Вищі спеціалізовані суди</a:t>
            </a:r>
          </a:p>
          <a:p>
            <a:pPr eaLnBrk="1" hangingPunct="1"/>
            <a:endParaRPr lang="uk-UA" altLang="ru-RU" sz="2800" b="1" dirty="0">
              <a:solidFill>
                <a:srgbClr val="FF0000"/>
              </a:solidFill>
            </a:endParaRPr>
          </a:p>
          <a:p>
            <a:pPr eaLnBrk="1" hangingPunct="1"/>
            <a:endParaRPr lang="ru-RU" altLang="ru-RU" sz="2800" dirty="0">
              <a:solidFill>
                <a:srgbClr val="FF0000"/>
              </a:solidFill>
            </a:endParaRPr>
          </a:p>
        </p:txBody>
      </p:sp>
      <p:pic>
        <p:nvPicPr>
          <p:cNvPr id="67587" name="Рисунок 3" descr="373503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1225" y="0"/>
            <a:ext cx="31527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285720" y="3071810"/>
            <a:ext cx="842486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3200" dirty="0">
                <a:solidFill>
                  <a:srgbClr val="7030A0"/>
                </a:solidFill>
              </a:rPr>
              <a:t> </a:t>
            </a:r>
            <a:r>
              <a:rPr lang="uk-UA" altLang="ru-RU" sz="3200" b="1" i="1" dirty="0">
                <a:solidFill>
                  <a:srgbClr val="7030A0"/>
                </a:solidFill>
              </a:rPr>
              <a:t>Вищими спеціалізованими судами є:</a:t>
            </a:r>
            <a:r>
              <a:rPr lang="uk-UA" altLang="ru-RU" sz="3200" dirty="0">
                <a:solidFill>
                  <a:srgbClr val="7030A0"/>
                </a:solidFill>
              </a:rPr>
              <a:t> </a:t>
            </a:r>
          </a:p>
          <a:p>
            <a:pPr eaLnBrk="1" hangingPunct="1"/>
            <a:endParaRPr lang="uk-UA" altLang="ru-RU" sz="3200" dirty="0">
              <a:solidFill>
                <a:srgbClr val="7030A0"/>
              </a:solidFill>
            </a:endParaRPr>
          </a:p>
          <a:p>
            <a:pPr algn="just" eaLnBrk="1" hangingPunct="1"/>
            <a:r>
              <a:rPr lang="uk-UA" altLang="ru-RU" sz="3200" b="1" i="1" dirty="0">
                <a:solidFill>
                  <a:srgbClr val="FF0000"/>
                </a:solidFill>
              </a:rPr>
              <a:t>1)</a:t>
            </a:r>
            <a:r>
              <a:rPr lang="uk-UA" altLang="ru-RU" sz="3200" b="1" i="1" dirty="0">
                <a:solidFill>
                  <a:srgbClr val="00B050"/>
                </a:solidFill>
              </a:rPr>
              <a:t>Вищий суд з питань інтелектуальної власності;</a:t>
            </a:r>
          </a:p>
          <a:p>
            <a:pPr algn="just" eaLnBrk="1" hangingPunct="1"/>
            <a:endParaRPr lang="ru-RU" altLang="ru-RU" sz="3200" b="1" dirty="0">
              <a:solidFill>
                <a:srgbClr val="00B050"/>
              </a:solidFill>
            </a:endParaRPr>
          </a:p>
          <a:p>
            <a:pPr algn="just" eaLnBrk="1" hangingPunct="1"/>
            <a:r>
              <a:rPr lang="uk-UA" altLang="ru-RU" sz="3200" b="1" i="1" dirty="0">
                <a:solidFill>
                  <a:srgbClr val="FF0000"/>
                </a:solidFill>
              </a:rPr>
              <a:t>2) </a:t>
            </a:r>
            <a:r>
              <a:rPr lang="uk-UA" altLang="ru-RU" sz="3200" b="1" i="1" dirty="0">
                <a:solidFill>
                  <a:srgbClr val="00B050"/>
                </a:solidFill>
              </a:rPr>
              <a:t>Вищий антикорупційний суд </a:t>
            </a:r>
          </a:p>
          <a:p>
            <a:pPr algn="just" eaLnBrk="1" hangingPunct="1"/>
            <a:r>
              <a:rPr lang="uk-UA" altLang="ru-RU" sz="3200" i="1" dirty="0">
                <a:solidFill>
                  <a:srgbClr val="00B050"/>
                </a:solidFill>
              </a:rPr>
              <a:t>(ст. 31 Закону)</a:t>
            </a:r>
            <a:r>
              <a:rPr lang="uk-UA" altLang="ru-RU" sz="3200" dirty="0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льзователь\Desktop\Screenshot_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85728"/>
            <a:ext cx="7286676" cy="5603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Прямоугольник 3"/>
          <p:cNvSpPr>
            <a:spLocks noChangeArrowheads="1"/>
          </p:cNvSpPr>
          <p:nvPr/>
        </p:nvSpPr>
        <p:spPr bwMode="auto">
          <a:xfrm>
            <a:off x="2786050" y="0"/>
            <a:ext cx="32312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ru-RU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Верховний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Суд </a:t>
            </a:r>
          </a:p>
        </p:txBody>
      </p:sp>
      <p:pic>
        <p:nvPicPr>
          <p:cNvPr id="70659" name="Рисунок 3" descr="DEC752AF-B60E-428D-84E9-BBDBF57CB744_mw800_mh600_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295275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0" name="Рисунок 4" descr="12161420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0" y="642918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2928933"/>
            <a:ext cx="8301038" cy="3571901"/>
          </a:xfrm>
          <a:prstGeom prst="rect">
            <a:avLst/>
          </a:prstGeom>
        </p:spPr>
        <p:txBody>
          <a:bodyPr/>
          <a:lstStyle/>
          <a:p>
            <a:pPr marL="0" indent="441325" algn="just" eaLnBrk="1" hangingPunct="1">
              <a:lnSpc>
                <a:spcPct val="80000"/>
              </a:lnSpc>
            </a:pPr>
            <a:endParaRPr lang="uk-UA" altLang="ru-RU" sz="3200" dirty="0" smtClean="0"/>
          </a:p>
          <a:p>
            <a:pPr marL="0" indent="441325" algn="just" eaLnBrk="1" hangingPunct="1">
              <a:lnSpc>
                <a:spcPct val="80000"/>
              </a:lnSpc>
            </a:pPr>
            <a:r>
              <a:rPr lang="uk-UA" altLang="ru-RU" sz="3200" dirty="0" smtClean="0">
                <a:solidFill>
                  <a:srgbClr val="002060"/>
                </a:solidFill>
              </a:rPr>
              <a:t>Місце Верховного Суду України в судовій системі України закріплене на конституційному рівні: </a:t>
            </a:r>
          </a:p>
          <a:p>
            <a:pPr marL="0" indent="441325" algn="just" eaLnBrk="1" hangingPunct="1">
              <a:lnSpc>
                <a:spcPct val="80000"/>
              </a:lnSpc>
            </a:pPr>
            <a:r>
              <a:rPr lang="uk-UA" altLang="ru-RU" sz="3200" dirty="0" smtClean="0">
                <a:solidFill>
                  <a:srgbClr val="7030A0"/>
                </a:solidFill>
              </a:rPr>
              <a:t>«Верховний Суд  є найвищим судом у системі судоустрою»     (ч. 2 ст. 125 Конституції України)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1142984"/>
            <a:ext cx="24288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 algn="just">
              <a:spcAft>
                <a:spcPct val="0"/>
              </a:spcAft>
              <a:buFont typeface="Arial" charset="0"/>
              <a:buChar char="•"/>
            </a:pPr>
            <a:r>
              <a:rPr lang="uk-UA" altLang="ru-RU" sz="1600" b="1" i="1" dirty="0" smtClean="0"/>
              <a:t>До </a:t>
            </a:r>
            <a:r>
              <a:rPr lang="uk-UA" altLang="ru-RU" b="1" i="1" dirty="0" smtClean="0">
                <a:solidFill>
                  <a:srgbClr val="002060"/>
                </a:solidFill>
              </a:rPr>
              <a:t>складу Верховного Суду України</a:t>
            </a:r>
            <a:r>
              <a:rPr lang="uk-UA" altLang="ru-RU" b="1" dirty="0" smtClean="0">
                <a:solidFill>
                  <a:srgbClr val="002060"/>
                </a:solidFill>
              </a:rPr>
              <a:t> </a:t>
            </a:r>
            <a:r>
              <a:rPr lang="uk-UA" altLang="ru-RU" dirty="0" smtClean="0">
                <a:solidFill>
                  <a:srgbClr val="002060"/>
                </a:solidFill>
              </a:rPr>
              <a:t>входять судді у кількості </a:t>
            </a:r>
            <a:r>
              <a:rPr lang="uk-UA" altLang="ru-RU" i="1" dirty="0" smtClean="0">
                <a:solidFill>
                  <a:srgbClr val="7030A0"/>
                </a:solidFill>
              </a:rPr>
              <a:t>не більше двохсот</a:t>
            </a:r>
            <a:r>
              <a:rPr lang="uk-UA" altLang="ru-RU" i="1" dirty="0" smtClean="0"/>
              <a:t>.</a:t>
            </a:r>
            <a:r>
              <a:rPr lang="uk-UA" altLang="ru-RU" dirty="0" smtClean="0"/>
              <a:t> </a:t>
            </a:r>
            <a:endParaRPr lang="uk-UA" altLang="ru-RU" dirty="0" smtClean="0">
              <a:solidFill>
                <a:srgbClr val="7030A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2857496"/>
            <a:ext cx="2857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err="1" smtClean="0">
                <a:hlinkClick r:id="rId4"/>
              </a:rPr>
              <a:t>Кловський</a:t>
            </a:r>
            <a:r>
              <a:rPr lang="ru-RU" u="sng" dirty="0" smtClean="0">
                <a:hlinkClick r:id="rId4"/>
              </a:rPr>
              <a:t> палац</a:t>
            </a:r>
            <a:r>
              <a:rPr lang="ru-RU" dirty="0" smtClean="0"/>
              <a:t> — одна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будівель</a:t>
            </a:r>
            <a:r>
              <a:rPr lang="ru-RU" dirty="0" smtClean="0"/>
              <a:t> </a:t>
            </a:r>
            <a:r>
              <a:rPr lang="ru-RU" dirty="0" smtClean="0">
                <a:hlinkClick r:id="rId5" tooltip="Верховний Суд (Україна)"/>
              </a:rPr>
              <a:t>Верховного Суду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Прямоугольник 3"/>
          <p:cNvSpPr>
            <a:spLocks noChangeArrowheads="1"/>
          </p:cNvSpPr>
          <p:nvPr/>
        </p:nvSpPr>
        <p:spPr bwMode="auto">
          <a:xfrm>
            <a:off x="323850" y="260350"/>
            <a:ext cx="8569325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uk-UA" altLang="ru-RU" sz="3200" b="1" i="1">
                <a:solidFill>
                  <a:srgbClr val="002060"/>
                </a:solidFill>
              </a:rPr>
              <a:t>У складі </a:t>
            </a:r>
            <a:r>
              <a:rPr lang="uk-UA" altLang="ru-RU" sz="3200" b="1" i="1">
                <a:solidFill>
                  <a:srgbClr val="FF0000"/>
                </a:solidFill>
              </a:rPr>
              <a:t>Верховного Суду </a:t>
            </a:r>
            <a:r>
              <a:rPr lang="uk-UA" altLang="ru-RU" sz="3200" b="1" i="1">
                <a:solidFill>
                  <a:srgbClr val="002060"/>
                </a:solidFill>
              </a:rPr>
              <a:t>діють:</a:t>
            </a:r>
          </a:p>
          <a:p>
            <a:pPr algn="ctr" eaLnBrk="1" hangingPunct="1"/>
            <a:endParaRPr lang="ru-RU" altLang="ru-RU" sz="3200"/>
          </a:p>
          <a:p>
            <a:pPr algn="ctr" eaLnBrk="1" hangingPunct="1"/>
            <a:r>
              <a:rPr lang="ru-RU" altLang="ru-RU" sz="3200" b="1" i="1">
                <a:solidFill>
                  <a:srgbClr val="FFC000"/>
                </a:solidFill>
              </a:rPr>
              <a:t>1) </a:t>
            </a:r>
            <a:r>
              <a:rPr lang="ru-RU" altLang="ru-RU" sz="3200" i="1">
                <a:solidFill>
                  <a:srgbClr val="7030A0"/>
                </a:solidFill>
              </a:rPr>
              <a:t>Велика Палата Верховного Суду;</a:t>
            </a:r>
            <a:endParaRPr lang="ru-RU" altLang="ru-RU" sz="3200">
              <a:solidFill>
                <a:srgbClr val="7030A0"/>
              </a:solidFill>
            </a:endParaRPr>
          </a:p>
          <a:p>
            <a:pPr algn="ctr" eaLnBrk="1" hangingPunct="1"/>
            <a:endParaRPr lang="ru-RU" altLang="ru-RU" sz="3200" b="1" i="1">
              <a:solidFill>
                <a:srgbClr val="FFC000"/>
              </a:solidFill>
            </a:endParaRPr>
          </a:p>
          <a:p>
            <a:pPr algn="ctr" eaLnBrk="1" hangingPunct="1"/>
            <a:r>
              <a:rPr lang="ru-RU" altLang="ru-RU" sz="3200" b="1" i="1">
                <a:solidFill>
                  <a:srgbClr val="FFC000"/>
                </a:solidFill>
              </a:rPr>
              <a:t>2) </a:t>
            </a:r>
            <a:r>
              <a:rPr lang="ru-RU" altLang="ru-RU" sz="3200" i="1">
                <a:solidFill>
                  <a:srgbClr val="7030A0"/>
                </a:solidFill>
              </a:rPr>
              <a:t>Касаційний адміністративний суд;</a:t>
            </a:r>
            <a:endParaRPr lang="ru-RU" altLang="ru-RU" sz="3200">
              <a:solidFill>
                <a:srgbClr val="7030A0"/>
              </a:solidFill>
            </a:endParaRPr>
          </a:p>
          <a:p>
            <a:pPr algn="ctr" eaLnBrk="1" hangingPunct="1"/>
            <a:endParaRPr lang="ru-RU" altLang="ru-RU" sz="3200" b="1" i="1">
              <a:solidFill>
                <a:srgbClr val="FFC000"/>
              </a:solidFill>
            </a:endParaRPr>
          </a:p>
          <a:p>
            <a:pPr algn="ctr" eaLnBrk="1" hangingPunct="1"/>
            <a:r>
              <a:rPr lang="ru-RU" altLang="ru-RU" sz="3200" b="1" i="1">
                <a:solidFill>
                  <a:srgbClr val="FFC000"/>
                </a:solidFill>
              </a:rPr>
              <a:t>3) </a:t>
            </a:r>
            <a:r>
              <a:rPr lang="ru-RU" altLang="ru-RU" sz="3200" i="1">
                <a:solidFill>
                  <a:srgbClr val="7030A0"/>
                </a:solidFill>
              </a:rPr>
              <a:t>Касаційний господарський суд;</a:t>
            </a:r>
            <a:endParaRPr lang="ru-RU" altLang="ru-RU" sz="3200">
              <a:solidFill>
                <a:srgbClr val="7030A0"/>
              </a:solidFill>
            </a:endParaRPr>
          </a:p>
          <a:p>
            <a:pPr algn="ctr" eaLnBrk="1" hangingPunct="1"/>
            <a:endParaRPr lang="ru-RU" altLang="ru-RU" sz="3200" b="1" i="1">
              <a:solidFill>
                <a:srgbClr val="FFC000"/>
              </a:solidFill>
            </a:endParaRPr>
          </a:p>
          <a:p>
            <a:pPr algn="ctr" eaLnBrk="1" hangingPunct="1"/>
            <a:r>
              <a:rPr lang="ru-RU" altLang="ru-RU" sz="3200" b="1" i="1">
                <a:solidFill>
                  <a:srgbClr val="FFC000"/>
                </a:solidFill>
              </a:rPr>
              <a:t>4) </a:t>
            </a:r>
            <a:r>
              <a:rPr lang="ru-RU" altLang="ru-RU" sz="3200" i="1">
                <a:solidFill>
                  <a:srgbClr val="7030A0"/>
                </a:solidFill>
              </a:rPr>
              <a:t>Касаційний кримінальний суд;</a:t>
            </a:r>
            <a:endParaRPr lang="ru-RU" altLang="ru-RU" sz="3200">
              <a:solidFill>
                <a:srgbClr val="7030A0"/>
              </a:solidFill>
            </a:endParaRPr>
          </a:p>
          <a:p>
            <a:pPr algn="ctr" eaLnBrk="1" hangingPunct="1"/>
            <a:endParaRPr lang="ru-RU" altLang="ru-RU" sz="3200" b="1" i="1">
              <a:solidFill>
                <a:srgbClr val="FFC000"/>
              </a:solidFill>
            </a:endParaRPr>
          </a:p>
          <a:p>
            <a:pPr algn="ctr" eaLnBrk="1" hangingPunct="1"/>
            <a:r>
              <a:rPr lang="ru-RU" altLang="ru-RU" sz="3200" b="1" i="1">
                <a:solidFill>
                  <a:srgbClr val="FFC000"/>
                </a:solidFill>
              </a:rPr>
              <a:t>5) </a:t>
            </a:r>
            <a:r>
              <a:rPr lang="ru-RU" altLang="ru-RU" sz="3200" i="1">
                <a:solidFill>
                  <a:srgbClr val="7030A0"/>
                </a:solidFill>
              </a:rPr>
              <a:t>Касаційний цивільний суд</a:t>
            </a:r>
            <a:r>
              <a:rPr lang="uk-UA" altLang="ru-RU" sz="3200" i="1">
                <a:solidFill>
                  <a:srgbClr val="7030A0"/>
                </a:solidFill>
              </a:rPr>
              <a:t> </a:t>
            </a:r>
            <a:endParaRPr lang="ru-RU" altLang="ru-RU" sz="320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ЗАПИТАННЯ ТА ЗАВДАННЯ ДЛЯ САМОПЕРЕВІРКИ</a:t>
            </a:r>
            <a:endParaRPr lang="ru-RU" dirty="0" smtClean="0"/>
          </a:p>
          <a:p>
            <a:r>
              <a:rPr lang="ru-RU" dirty="0" smtClean="0"/>
              <a:t>1.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метою система </a:t>
            </a:r>
            <a:r>
              <a:rPr lang="ru-RU" dirty="0" err="1" smtClean="0"/>
              <a:t>судів</a:t>
            </a:r>
            <a:r>
              <a:rPr lang="ru-RU" dirty="0" smtClean="0"/>
              <a:t> </a:t>
            </a:r>
            <a:r>
              <a:rPr lang="ru-RU" dirty="0" err="1" smtClean="0"/>
              <a:t>поділяється</a:t>
            </a:r>
            <a:r>
              <a:rPr lang="ru-RU" dirty="0" smtClean="0"/>
              <a:t> на </a:t>
            </a:r>
            <a:r>
              <a:rPr lang="ru-RU" dirty="0" err="1" smtClean="0"/>
              <a:t>місцеві</a:t>
            </a:r>
            <a:r>
              <a:rPr lang="ru-RU" dirty="0" smtClean="0"/>
              <a:t>, </a:t>
            </a:r>
            <a:r>
              <a:rPr lang="ru-RU" dirty="0" err="1" smtClean="0"/>
              <a:t>апеляційні</a:t>
            </a:r>
            <a:r>
              <a:rPr lang="ru-RU" dirty="0" smtClean="0"/>
              <a:t> та </a:t>
            </a:r>
            <a:r>
              <a:rPr lang="ru-RU" dirty="0" err="1" smtClean="0"/>
              <a:t>касаційні</a:t>
            </a:r>
            <a:r>
              <a:rPr lang="ru-RU" dirty="0" smtClean="0"/>
              <a:t> суди?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. </a:t>
            </a:r>
            <a:r>
              <a:rPr lang="ru-RU" dirty="0" err="1" smtClean="0"/>
              <a:t>Визначте</a:t>
            </a:r>
            <a:r>
              <a:rPr lang="ru-RU" dirty="0" smtClean="0"/>
              <a:t> </a:t>
            </a:r>
            <a:r>
              <a:rPr lang="ru-RU" dirty="0" err="1" smtClean="0"/>
              <a:t>повноваження</a:t>
            </a:r>
            <a:r>
              <a:rPr lang="ru-RU" dirty="0" smtClean="0"/>
              <a:t> кожного </a:t>
            </a:r>
            <a:r>
              <a:rPr lang="ru-RU" dirty="0" err="1" smtClean="0"/>
              <a:t>з</a:t>
            </a:r>
            <a:r>
              <a:rPr lang="ru-RU" dirty="0" smtClean="0"/>
              <a:t> них. </a:t>
            </a:r>
            <a:endParaRPr lang="ru-RU" smtClean="0"/>
          </a:p>
          <a:p>
            <a:r>
              <a:rPr lang="ru-RU" smtClean="0"/>
              <a:t>3</a:t>
            </a:r>
            <a:r>
              <a:rPr lang="ru-RU" dirty="0" smtClean="0"/>
              <a:t>. Чим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розгляд</a:t>
            </a:r>
            <a:r>
              <a:rPr lang="ru-RU" dirty="0" smtClean="0"/>
              <a:t> справ у </a:t>
            </a:r>
            <a:r>
              <a:rPr lang="ru-RU" dirty="0" err="1" smtClean="0"/>
              <a:t>Конституційному</a:t>
            </a:r>
            <a:r>
              <a:rPr lang="ru-RU" dirty="0" smtClean="0"/>
              <a:t> </a:t>
            </a:r>
            <a:r>
              <a:rPr lang="ru-RU" dirty="0" err="1" smtClean="0"/>
              <a:t>Суді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справ у </a:t>
            </a:r>
            <a:r>
              <a:rPr lang="ru-RU" dirty="0" err="1" smtClean="0"/>
              <a:t>місцевих</a:t>
            </a:r>
            <a:r>
              <a:rPr lang="ru-RU" dirty="0" smtClean="0"/>
              <a:t> судах, </a:t>
            </a:r>
            <a:r>
              <a:rPr lang="ru-RU" dirty="0" err="1" smtClean="0"/>
              <a:t>апеляційних</a:t>
            </a:r>
            <a:r>
              <a:rPr lang="ru-RU" dirty="0" smtClean="0"/>
              <a:t> судах та Верховному </a:t>
            </a:r>
            <a:r>
              <a:rPr lang="ru-RU" dirty="0" err="1" smtClean="0"/>
              <a:t>Суді</a:t>
            </a:r>
            <a:r>
              <a:rPr lang="ru-RU" dirty="0" smtClean="0"/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Содержимое 2"/>
          <p:cNvSpPr>
            <a:spLocks noGrp="1"/>
          </p:cNvSpPr>
          <p:nvPr>
            <p:ph idx="1"/>
          </p:nvPr>
        </p:nvSpPr>
        <p:spPr>
          <a:xfrm>
            <a:off x="107950" y="31750"/>
            <a:ext cx="8856663" cy="65659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indent="-182880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tabLst>
                <a:tab pos="1616075" algn="l"/>
              </a:tabLst>
              <a:defRPr/>
            </a:pPr>
            <a:r>
              <a:rPr lang="uk-UA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Суд: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першому значенні  </a:t>
            </a:r>
            <a:r>
              <a:rPr lang="uk-UA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здебільшого </a:t>
            </a:r>
            <a:r>
              <a:rPr lang="uk-UA" sz="2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узагальнене поняття органу</a:t>
            </a:r>
            <a:r>
              <a:rPr lang="uk-UA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наділеного повноваженням з реалізації однієї з гілок державної влади – судової;</a:t>
            </a:r>
          </a:p>
          <a:p>
            <a:pPr marL="0" indent="365125" algn="just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uk-UA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 другому значенні</a:t>
            </a:r>
            <a:r>
              <a:rPr lang="uk-UA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суд – це конкретна судова установа, що має додаткові характеристики, які уточнюють та індивідуалізують його, а також визначають його територіальну та предметну юрисдикцію </a:t>
            </a:r>
            <a:r>
              <a:rPr lang="uk-UA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(районний – міський, місцевий – апеляційний – вищий спеціалізований).</a:t>
            </a:r>
          </a:p>
          <a:p>
            <a:pPr marL="0" indent="365125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третьому значенні </a:t>
            </a:r>
            <a:r>
              <a:rPr lang="uk-UA" sz="2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uk-UA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«суд» ідентичний процесуальному поняттю «судове засідання», тобто процесуальній формі здійснення правосуддя в судових стадіях і судових провадженнях;</a:t>
            </a:r>
          </a:p>
          <a:p>
            <a:pPr marL="0" indent="365125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uk-UA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Четверте його значення</a:t>
            </a:r>
            <a:r>
              <a:rPr lang="uk-UA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чільно пов’язане з особами, які судять, тобто суддями, незалежно від їх кількісного складу. І суддя, що постановляє вирок чи рішення одноособово, і суд у складі декількох суддів чи у складі суддів і присяжних – усі вони діють як суд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214291"/>
            <a:ext cx="88201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                          </a:t>
            </a:r>
            <a:r>
              <a:rPr lang="ru-RU" sz="2800" b="1" u="sng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Склад </a:t>
            </a:r>
            <a:r>
              <a:rPr lang="ru-RU" sz="2800" b="1" u="sng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суду</a:t>
            </a:r>
          </a:p>
          <a:p>
            <a:pPr eaLnBrk="1" hangingPunct="1">
              <a:defRPr/>
            </a:pPr>
            <a:endParaRPr lang="ru-RU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indent="712788" algn="just" eaLnBrk="1" hangingPunct="1">
              <a:defRPr/>
            </a:pPr>
            <a:r>
              <a:rPr lang="uk-UA" sz="2800" dirty="0"/>
              <a:t>1. </a:t>
            </a:r>
            <a:r>
              <a:rPr lang="uk-UA" sz="2800" dirty="0">
                <a:solidFill>
                  <a:srgbClr val="00B0F0"/>
                </a:solidFill>
              </a:rPr>
              <a:t>У </a:t>
            </a:r>
            <a:r>
              <a:rPr lang="uk-UA" sz="2800" i="1" dirty="0">
                <a:solidFill>
                  <a:srgbClr val="00B0F0"/>
                </a:solidFill>
              </a:rPr>
              <a:t>першому значенні</a:t>
            </a:r>
            <a:r>
              <a:rPr lang="uk-UA" sz="2800" dirty="0">
                <a:solidFill>
                  <a:srgbClr val="00B0F0"/>
                </a:solidFill>
              </a:rPr>
              <a:t> </a:t>
            </a:r>
            <a:r>
              <a:rPr lang="uk-UA" sz="2800" dirty="0"/>
              <a:t>це </a:t>
            </a:r>
            <a:r>
              <a:rPr lang="uk-UA" sz="2800" i="1" dirty="0">
                <a:solidFill>
                  <a:srgbClr val="7030A0"/>
                </a:solidFill>
              </a:rPr>
              <a:t>поняття становить </a:t>
            </a:r>
            <a:r>
              <a:rPr lang="uk-UA" sz="2800" b="1" i="1" dirty="0">
                <a:solidFill>
                  <a:srgbClr val="7030A0"/>
                </a:solidFill>
              </a:rPr>
              <a:t>посадовий склад суддів того чи іншого суду. </a:t>
            </a:r>
            <a:endParaRPr lang="uk-UA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indent="712788" algn="just" eaLnBrk="1" hangingPunct="1">
              <a:defRPr/>
            </a:pPr>
            <a:r>
              <a:rPr lang="uk-UA" sz="2800" dirty="0">
                <a:solidFill>
                  <a:srgbClr val="002060"/>
                </a:solidFill>
              </a:rPr>
              <a:t>Отже, </a:t>
            </a:r>
            <a:r>
              <a:rPr lang="uk-UA" sz="2800" b="1" i="1" dirty="0">
                <a:solidFill>
                  <a:srgbClr val="002060"/>
                </a:solidFill>
                <a:latin typeface="+mj-lt"/>
              </a:rPr>
              <a:t>поняття «суд» </a:t>
            </a:r>
            <a:r>
              <a:rPr lang="uk-UA" sz="2800" dirty="0"/>
              <a:t>– </a:t>
            </a:r>
            <a:r>
              <a:rPr lang="uk-UA" sz="2800" dirty="0">
                <a:solidFill>
                  <a:srgbClr val="7030A0"/>
                </a:solidFill>
              </a:rPr>
              <a:t>це певна судова установа, а </a:t>
            </a:r>
            <a:r>
              <a:rPr lang="uk-UA" sz="2800" b="1" i="1" dirty="0">
                <a:solidFill>
                  <a:srgbClr val="002060"/>
                </a:solidFill>
              </a:rPr>
              <a:t>«склад суду»</a:t>
            </a:r>
            <a:r>
              <a:rPr lang="uk-UA" sz="2800" b="1" dirty="0">
                <a:solidFill>
                  <a:srgbClr val="002060"/>
                </a:solidFill>
              </a:rPr>
              <a:t> </a:t>
            </a:r>
            <a:r>
              <a:rPr lang="uk-UA" sz="2800" dirty="0">
                <a:solidFill>
                  <a:srgbClr val="7030A0"/>
                </a:solidFill>
              </a:rPr>
              <a:t>– посадовий склад цієї судової установи </a:t>
            </a:r>
            <a:r>
              <a:rPr lang="uk-UA" sz="2800" b="1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3143248"/>
            <a:ext cx="8032778" cy="3429024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365125" algn="just" eaLnBrk="1" hangingPunct="1"/>
            <a:r>
              <a:rPr lang="uk-UA" altLang="ru-RU" sz="3200" i="1" dirty="0" smtClean="0"/>
              <a:t>У </a:t>
            </a:r>
            <a:r>
              <a:rPr lang="uk-UA" altLang="ru-RU" sz="3200" i="1" dirty="0" smtClean="0">
                <a:solidFill>
                  <a:srgbClr val="0070C0"/>
                </a:solidFill>
              </a:rPr>
              <a:t>другому значенні</a:t>
            </a:r>
            <a:r>
              <a:rPr lang="uk-UA" altLang="ru-RU" sz="3200" dirty="0" smtClean="0">
                <a:solidFill>
                  <a:srgbClr val="0070C0"/>
                </a:solidFill>
              </a:rPr>
              <a:t> </a:t>
            </a:r>
            <a:r>
              <a:rPr lang="uk-UA" altLang="ru-RU" sz="3200" dirty="0" smtClean="0">
                <a:solidFill>
                  <a:srgbClr val="7030A0"/>
                </a:solidFill>
              </a:rPr>
              <a:t>словосполучення </a:t>
            </a:r>
            <a:r>
              <a:rPr lang="uk-UA" altLang="ru-RU" sz="3200" i="1" dirty="0" smtClean="0">
                <a:solidFill>
                  <a:srgbClr val="002060"/>
                </a:solidFill>
              </a:rPr>
              <a:t>«склад суду»</a:t>
            </a:r>
            <a:r>
              <a:rPr lang="uk-UA" altLang="ru-RU" sz="3200" dirty="0" smtClean="0">
                <a:solidFill>
                  <a:srgbClr val="002060"/>
                </a:solidFill>
              </a:rPr>
              <a:t> </a:t>
            </a:r>
            <a:r>
              <a:rPr lang="uk-UA" altLang="ru-RU" sz="3200" dirty="0" smtClean="0">
                <a:solidFill>
                  <a:srgbClr val="7030A0"/>
                </a:solidFill>
              </a:rPr>
              <a:t>характеризує наявність певної внутрішньої структурованості судової установи і тому застосовується для визначення конкретних структурних підрозділів </a:t>
            </a:r>
            <a:endParaRPr lang="ru-RU" altLang="ru-RU" sz="3200" i="1" dirty="0" smtClean="0"/>
          </a:p>
          <a:p>
            <a:pPr marL="0" indent="365125" algn="just" eaLnBrk="1" hangingPunct="1"/>
            <a:r>
              <a:rPr lang="uk-UA" altLang="ru-RU" sz="3200" i="1" dirty="0" smtClean="0">
                <a:solidFill>
                  <a:srgbClr val="0070C0"/>
                </a:solidFill>
              </a:rPr>
              <a:t>Третє значення</a:t>
            </a:r>
            <a:r>
              <a:rPr lang="uk-UA" altLang="ru-RU" sz="3200" dirty="0" smtClean="0">
                <a:solidFill>
                  <a:srgbClr val="0070C0"/>
                </a:solidFill>
              </a:rPr>
              <a:t> </a:t>
            </a:r>
            <a:r>
              <a:rPr lang="uk-UA" altLang="ru-RU" sz="3200" dirty="0" smtClean="0">
                <a:solidFill>
                  <a:srgbClr val="7030A0"/>
                </a:solidFill>
              </a:rPr>
              <a:t>поняття </a:t>
            </a:r>
            <a:r>
              <a:rPr lang="uk-UA" altLang="ru-RU" sz="3200" i="1" dirty="0" smtClean="0">
                <a:solidFill>
                  <a:srgbClr val="002060"/>
                </a:solidFill>
              </a:rPr>
              <a:t>«склад суду»</a:t>
            </a:r>
            <a:r>
              <a:rPr lang="uk-UA" altLang="ru-RU" sz="3200" dirty="0" smtClean="0">
                <a:solidFill>
                  <a:srgbClr val="002060"/>
                </a:solidFill>
              </a:rPr>
              <a:t> </a:t>
            </a:r>
            <a:r>
              <a:rPr lang="uk-UA" altLang="ru-RU" sz="3200" dirty="0" smtClean="0">
                <a:solidFill>
                  <a:srgbClr val="7030A0"/>
                </a:solidFill>
              </a:rPr>
              <a:t>становить кількісний і якісний склад суддів, уповноважених законом для розгляду і вирішення конкретної судової справи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Прямоугольник 3"/>
          <p:cNvSpPr>
            <a:spLocks noChangeArrowheads="1"/>
          </p:cNvSpPr>
          <p:nvPr/>
        </p:nvSpPr>
        <p:spPr bwMode="auto">
          <a:xfrm>
            <a:off x="376238" y="620713"/>
            <a:ext cx="8569325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715963" algn="just" eaLnBrk="1" hangingPunct="1"/>
            <a:endParaRPr lang="uk-UA" altLang="ru-RU" sz="3200">
              <a:solidFill>
                <a:srgbClr val="002060"/>
              </a:solidFill>
            </a:endParaRPr>
          </a:p>
          <a:p>
            <a:pPr indent="715963" algn="just" eaLnBrk="1" hangingPunct="1"/>
            <a:r>
              <a:rPr lang="uk-UA" altLang="ru-RU" sz="3200">
                <a:solidFill>
                  <a:srgbClr val="002060"/>
                </a:solidFill>
              </a:rPr>
              <a:t>Відповідно до ч. 1 ст. 3 Закону України «Про судоустрій і статус суддів» суди України утворюють </a:t>
            </a:r>
            <a:r>
              <a:rPr lang="uk-UA" altLang="ru-RU" sz="3200" b="1">
                <a:solidFill>
                  <a:srgbClr val="7030A0"/>
                </a:solidFill>
              </a:rPr>
              <a:t>систему судоустрою</a:t>
            </a:r>
            <a:r>
              <a:rPr lang="uk-UA" altLang="ru-RU" sz="3200">
                <a:solidFill>
                  <a:srgbClr val="7030A0"/>
                </a:solidFill>
              </a:rPr>
              <a:t>. </a:t>
            </a:r>
            <a:r>
              <a:rPr lang="uk-UA" altLang="ru-RU" sz="3200">
                <a:solidFill>
                  <a:srgbClr val="002060"/>
                </a:solidFill>
              </a:rPr>
              <a:t>Саме</a:t>
            </a:r>
            <a:r>
              <a:rPr lang="uk-UA" altLang="ru-RU" sz="3200"/>
              <a:t> </a:t>
            </a:r>
            <a:r>
              <a:rPr lang="uk-UA" altLang="ru-RU" sz="3200" b="1" i="1">
                <a:solidFill>
                  <a:srgbClr val="0070C0"/>
                </a:solidFill>
              </a:rPr>
              <a:t>Конституційний Суд України</a:t>
            </a:r>
            <a:r>
              <a:rPr lang="uk-UA" altLang="ru-RU" sz="3200" b="1" i="1"/>
              <a:t>,</a:t>
            </a:r>
            <a:r>
              <a:rPr lang="uk-UA" altLang="ru-RU" sz="3200"/>
              <a:t> </a:t>
            </a:r>
            <a:r>
              <a:rPr lang="uk-UA" altLang="ru-RU" sz="3200">
                <a:solidFill>
                  <a:srgbClr val="002060"/>
                </a:solidFill>
              </a:rPr>
              <a:t>який є єдиним органом конституційної юрисдикції в Україні та </a:t>
            </a:r>
            <a:r>
              <a:rPr lang="uk-UA" altLang="ru-RU" sz="3200" b="1" i="1">
                <a:solidFill>
                  <a:srgbClr val="0070C0"/>
                </a:solidFill>
              </a:rPr>
              <a:t>місцеві суди, апеляційні суди, Верховний Суд </a:t>
            </a:r>
            <a:r>
              <a:rPr lang="uk-UA" altLang="ru-RU" sz="3200" i="1">
                <a:solidFill>
                  <a:srgbClr val="0070C0"/>
                </a:solidFill>
              </a:rPr>
              <a:t>та</a:t>
            </a:r>
            <a:r>
              <a:rPr lang="uk-UA" altLang="ru-RU" sz="3200" b="1" i="1">
                <a:solidFill>
                  <a:srgbClr val="0070C0"/>
                </a:solidFill>
              </a:rPr>
              <a:t> вищі спеціалізовані суди</a:t>
            </a:r>
            <a:r>
              <a:rPr lang="uk-UA" altLang="ru-RU" sz="3200" b="1" i="1"/>
              <a:t> </a:t>
            </a:r>
            <a:r>
              <a:rPr lang="uk-UA" altLang="ru-RU" sz="3200">
                <a:solidFill>
                  <a:srgbClr val="002060"/>
                </a:solidFill>
              </a:rPr>
              <a:t>утворюють єдину систему судоустрою </a:t>
            </a:r>
            <a:endParaRPr lang="ru-RU" altLang="ru-RU" sz="32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Объект 2"/>
          <p:cNvSpPr>
            <a:spLocks noGrp="1"/>
          </p:cNvSpPr>
          <p:nvPr>
            <p:ph idx="1"/>
          </p:nvPr>
        </p:nvSpPr>
        <p:spPr>
          <a:xfrm>
            <a:off x="395288" y="476250"/>
            <a:ext cx="8424862" cy="5402263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0" indent="533400" algn="just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</a:p>
          <a:p>
            <a:pPr marL="0" indent="53340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i="1" dirty="0" smtClean="0">
                <a:solidFill>
                  <a:srgbClr val="002060"/>
                </a:solidFill>
              </a:rPr>
              <a:t>Система судоустрою (судова система)</a:t>
            </a:r>
            <a:r>
              <a:rPr lang="uk-UA" sz="2800" b="1" dirty="0" smtClean="0">
                <a:solidFill>
                  <a:srgbClr val="002060"/>
                </a:solidFill>
              </a:rPr>
              <a:t> </a:t>
            </a:r>
            <a:r>
              <a:rPr lang="uk-UA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uk-UA" sz="2800" i="1" dirty="0" smtClean="0">
                <a:solidFill>
                  <a:srgbClr val="7030A0"/>
                </a:solidFill>
              </a:rPr>
              <a:t>це </a:t>
            </a:r>
            <a:r>
              <a:rPr lang="uk-UA" sz="2800" i="1" dirty="0">
                <a:solidFill>
                  <a:srgbClr val="7030A0"/>
                </a:solidFill>
              </a:rPr>
              <a:t>сукупність усіх суддів, що існують та функціонують в </a:t>
            </a:r>
            <a:r>
              <a:rPr lang="uk-UA" sz="2800" i="1" dirty="0" smtClean="0">
                <a:solidFill>
                  <a:srgbClr val="7030A0"/>
                </a:solidFill>
              </a:rPr>
              <a:t>Україні</a:t>
            </a:r>
            <a:r>
              <a:rPr lang="uk-UA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uk-UA" sz="2800" i="1" dirty="0">
                <a:solidFill>
                  <a:srgbClr val="7030A0"/>
                </a:solidFill>
              </a:rPr>
              <a:t>заснованих на єдиних засадах організації і </a:t>
            </a:r>
            <a:r>
              <a:rPr lang="uk-UA" sz="2800" i="1" dirty="0" smtClean="0">
                <a:solidFill>
                  <a:srgbClr val="7030A0"/>
                </a:solidFill>
              </a:rPr>
              <a:t>діяльності</a:t>
            </a:r>
            <a:r>
              <a:rPr lang="uk-UA" sz="2800" dirty="0" smtClean="0">
                <a:solidFill>
                  <a:srgbClr val="7030A0"/>
                </a:solidFill>
              </a:rPr>
              <a:t> </a:t>
            </a:r>
            <a:r>
              <a:rPr lang="uk-UA" sz="2800" i="1" dirty="0" smtClean="0">
                <a:solidFill>
                  <a:srgbClr val="7030A0"/>
                </a:solidFill>
              </a:rPr>
              <a:t>з </a:t>
            </a:r>
            <a:r>
              <a:rPr lang="uk-UA" sz="2800" i="1" dirty="0">
                <a:solidFill>
                  <a:srgbClr val="7030A0"/>
                </a:solidFill>
              </a:rPr>
              <a:t>урахуванням </a:t>
            </a:r>
            <a:r>
              <a:rPr lang="uk-UA" sz="2800" i="1" dirty="0" smtClean="0">
                <a:solidFill>
                  <a:srgbClr val="7030A0"/>
                </a:solidFill>
              </a:rPr>
              <a:t>адміністративно-територіальної побудови держави (</a:t>
            </a:r>
            <a:r>
              <a:rPr lang="uk-UA" sz="2800" i="1" dirty="0">
                <a:solidFill>
                  <a:srgbClr val="7030A0"/>
                </a:solidFill>
              </a:rPr>
              <a:t>територіальності</a:t>
            </a:r>
            <a:r>
              <a:rPr lang="uk-UA" sz="2800" i="1" dirty="0" smtClean="0">
                <a:solidFill>
                  <a:srgbClr val="7030A0"/>
                </a:solidFill>
              </a:rPr>
              <a:t>),</a:t>
            </a:r>
            <a:r>
              <a:rPr lang="uk-UA" sz="2800" i="1" dirty="0"/>
              <a:t> </a:t>
            </a:r>
            <a:r>
              <a:rPr lang="uk-UA" sz="2800" i="1" dirty="0" smtClean="0">
                <a:solidFill>
                  <a:srgbClr val="7030A0"/>
                </a:solidFill>
              </a:rPr>
              <a:t>спеціалізації, та </a:t>
            </a:r>
            <a:r>
              <a:rPr lang="uk-UA" sz="2800" i="1" dirty="0">
                <a:solidFill>
                  <a:srgbClr val="7030A0"/>
                </a:solidFill>
              </a:rPr>
              <a:t>як правило інстанційності, наділених повноваженнями здійснювати судову </a:t>
            </a:r>
            <a:r>
              <a:rPr lang="uk-UA" sz="2800" i="1" dirty="0" smtClean="0">
                <a:solidFill>
                  <a:srgbClr val="7030A0"/>
                </a:solidFill>
              </a:rPr>
              <a:t>владу</a:t>
            </a:r>
            <a:endParaRPr lang="ru-RU" sz="28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ользователь\Desktop\Конспекти уроків )))\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рямоугольник 3"/>
          <p:cNvSpPr>
            <a:spLocks noChangeArrowheads="1"/>
          </p:cNvSpPr>
          <p:nvPr/>
        </p:nvSpPr>
        <p:spPr bwMode="auto">
          <a:xfrm>
            <a:off x="179388" y="260350"/>
            <a:ext cx="8713787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5125" algn="just" eaLnBrk="1" hangingPunct="1"/>
            <a:r>
              <a:rPr lang="ru-RU" altLang="ru-RU" sz="2400" b="1" i="1" u="sng">
                <a:solidFill>
                  <a:srgbClr val="002060"/>
                </a:solidFill>
              </a:rPr>
              <a:t>Судом першої інстанції</a:t>
            </a:r>
            <a:r>
              <a:rPr lang="ru-RU" altLang="ru-RU" sz="2400">
                <a:solidFill>
                  <a:srgbClr val="002060"/>
                </a:solidFill>
              </a:rPr>
              <a:t> </a:t>
            </a:r>
            <a:r>
              <a:rPr lang="ru-RU" altLang="ru-RU" sz="2400" i="1">
                <a:solidFill>
                  <a:srgbClr val="7030A0"/>
                </a:solidFill>
              </a:rPr>
              <a:t>є суд, </a:t>
            </a:r>
            <a:r>
              <a:rPr lang="uk-UA" altLang="ru-RU" sz="2400" i="1">
                <a:solidFill>
                  <a:srgbClr val="7030A0"/>
                </a:solidFill>
              </a:rPr>
              <a:t>уповноважений первісно розглянути й вирішити кримінальні, цивільні, господарські й адміністративні справи, справи про адміністративні правопорушення та інші справи, віднесені до юрисдикції цих судів</a:t>
            </a:r>
          </a:p>
          <a:p>
            <a:pPr indent="365125" algn="just" eaLnBrk="1" hangingPunct="1"/>
            <a:endParaRPr lang="uk-UA" altLang="ru-RU" sz="2400" i="1">
              <a:solidFill>
                <a:srgbClr val="7030A0"/>
              </a:solidFill>
            </a:endParaRPr>
          </a:p>
          <a:p>
            <a:pPr indent="365125" algn="just" eaLnBrk="1" hangingPunct="1"/>
            <a:r>
              <a:rPr lang="uk-UA" altLang="ru-RU" sz="2400" b="1" i="1" u="sng">
                <a:solidFill>
                  <a:srgbClr val="002060"/>
                </a:solidFill>
              </a:rPr>
              <a:t>Суд апеляційної інстанції</a:t>
            </a:r>
            <a:r>
              <a:rPr lang="uk-UA" altLang="ru-RU" sz="2400">
                <a:solidFill>
                  <a:srgbClr val="002060"/>
                </a:solidFill>
              </a:rPr>
              <a:t> </a:t>
            </a:r>
            <a:r>
              <a:rPr lang="uk-UA" altLang="ru-RU" sz="2400"/>
              <a:t>– </a:t>
            </a:r>
            <a:r>
              <a:rPr lang="uk-UA" altLang="ru-RU" sz="2400" i="1">
                <a:solidFill>
                  <a:srgbClr val="7030A0"/>
                </a:solidFill>
              </a:rPr>
              <a:t>це суд, який розглядає апеляції на рішення судів першої інстанції, що не набрали законної сили, з вирішенням питання про законність і обґрунтованість оскарження</a:t>
            </a:r>
            <a:endParaRPr lang="uk-UA" altLang="ru-RU" sz="2400">
              <a:solidFill>
                <a:srgbClr val="7030A0"/>
              </a:solidFill>
            </a:endParaRPr>
          </a:p>
          <a:p>
            <a:pPr indent="365125" algn="just" eaLnBrk="1" hangingPunct="1"/>
            <a:endParaRPr lang="ru-RU" altLang="ru-RU" sz="2400" b="1" i="1"/>
          </a:p>
          <a:p>
            <a:pPr indent="365125" algn="just" eaLnBrk="1" hangingPunct="1"/>
            <a:r>
              <a:rPr lang="uk-UA" altLang="ru-RU" sz="2400" b="1" i="1" u="sng">
                <a:solidFill>
                  <a:srgbClr val="002060"/>
                </a:solidFill>
              </a:rPr>
              <a:t>Судом касаційної інстанції</a:t>
            </a:r>
            <a:r>
              <a:rPr lang="uk-UA" altLang="ru-RU" sz="2400">
                <a:solidFill>
                  <a:srgbClr val="002060"/>
                </a:solidFill>
              </a:rPr>
              <a:t> </a:t>
            </a:r>
            <a:r>
              <a:rPr lang="uk-UA" altLang="ru-RU" sz="2400" i="1">
                <a:solidFill>
                  <a:srgbClr val="7030A0"/>
                </a:solidFill>
              </a:rPr>
              <a:t>є суд який здійснюється перегляд судових рішень, які набули законної сили, тобто які вже виконані чи виконуються, і лише щодо законності судового рішення. </a:t>
            </a:r>
          </a:p>
          <a:p>
            <a:pPr indent="365125" algn="just" eaLnBrk="1" hangingPunct="1"/>
            <a:r>
              <a:rPr lang="ru-RU" altLang="ru-RU" sz="2400" b="1" i="1">
                <a:solidFill>
                  <a:srgbClr val="002060"/>
                </a:solidFill>
              </a:rPr>
              <a:t>Суд</a:t>
            </a:r>
            <a:r>
              <a:rPr lang="uk-UA" altLang="ru-RU" sz="2400" b="1" i="1">
                <a:solidFill>
                  <a:srgbClr val="002060"/>
                </a:solidFill>
              </a:rPr>
              <a:t>о</a:t>
            </a:r>
            <a:r>
              <a:rPr lang="ru-RU" altLang="ru-RU" sz="2400" b="1" i="1">
                <a:solidFill>
                  <a:srgbClr val="002060"/>
                </a:solidFill>
              </a:rPr>
              <a:t>м касаційної інстанції в Україні </a:t>
            </a:r>
            <a:r>
              <a:rPr lang="ru-RU" altLang="ru-RU" sz="2400">
                <a:solidFill>
                  <a:srgbClr val="002060"/>
                </a:solidFill>
              </a:rPr>
              <a:t>у системі </a:t>
            </a:r>
            <a:r>
              <a:rPr lang="uk-UA" altLang="ru-RU" sz="2400">
                <a:solidFill>
                  <a:srgbClr val="002060"/>
                </a:solidFill>
              </a:rPr>
              <a:t>судоустрою є </a:t>
            </a:r>
            <a:r>
              <a:rPr lang="uk-UA" altLang="ru-RU" sz="2400" b="1" i="1">
                <a:solidFill>
                  <a:srgbClr val="0070C0"/>
                </a:solidFill>
              </a:rPr>
              <a:t>Верховний Суд</a:t>
            </a:r>
            <a:r>
              <a:rPr lang="uk-UA" altLang="ru-RU" sz="2400" i="1">
                <a:solidFill>
                  <a:srgbClr val="0070C0"/>
                </a:solidFill>
              </a:rPr>
              <a:t> </a:t>
            </a:r>
            <a:endParaRPr lang="uk-UA" altLang="ru-RU" sz="24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260350"/>
            <a:ext cx="8569325" cy="659765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0" indent="715963" algn="just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</a:p>
          <a:p>
            <a:pPr marL="0" indent="715963" algn="just">
              <a:buClr>
                <a:schemeClr val="accent6">
                  <a:lumMod val="75000"/>
                </a:schemeClr>
              </a:buClr>
              <a:buNone/>
              <a:defRPr/>
            </a:pPr>
            <a:endParaRPr lang="ru-RU" sz="20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715963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dirty="0" err="1" smtClean="0"/>
              <a:t>Судова</a:t>
            </a:r>
            <a:r>
              <a:rPr lang="ru-RU" sz="2000" b="1" dirty="0" smtClean="0"/>
              <a:t> ланка</a:t>
            </a:r>
            <a:r>
              <a:rPr lang="ru-RU" sz="2000" dirty="0" smtClean="0"/>
              <a:t> – </a:t>
            </a:r>
            <a:r>
              <a:rPr lang="ru-RU" sz="2000" dirty="0" err="1" smtClean="0">
                <a:solidFill>
                  <a:srgbClr val="7030A0"/>
                </a:solidFill>
              </a:rPr>
              <a:t>це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передусім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поняття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судоустрою</a:t>
            </a:r>
            <a:r>
              <a:rPr lang="ru-RU" sz="2000" dirty="0" smtClean="0">
                <a:solidFill>
                  <a:srgbClr val="7030A0"/>
                </a:solidFill>
              </a:rPr>
              <a:t>. Ним </a:t>
            </a:r>
            <a:r>
              <a:rPr lang="ru-RU" sz="2000" dirty="0" err="1" smtClean="0">
                <a:solidFill>
                  <a:srgbClr val="7030A0"/>
                </a:solidFill>
              </a:rPr>
              <a:t>визначається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місце</a:t>
            </a:r>
            <a:r>
              <a:rPr lang="ru-RU" sz="2000" dirty="0" smtClean="0">
                <a:solidFill>
                  <a:srgbClr val="7030A0"/>
                </a:solidFill>
              </a:rPr>
              <a:t> (</a:t>
            </a:r>
            <a:r>
              <a:rPr lang="ru-RU" sz="2000" dirty="0" err="1" smtClean="0">
                <a:solidFill>
                  <a:srgbClr val="7030A0"/>
                </a:solidFill>
              </a:rPr>
              <a:t>рівень</a:t>
            </a:r>
            <a:r>
              <a:rPr lang="ru-RU" sz="2000" dirty="0" smtClean="0">
                <a:solidFill>
                  <a:srgbClr val="7030A0"/>
                </a:solidFill>
              </a:rPr>
              <a:t>) конкретного суду в систем </a:t>
            </a:r>
            <a:r>
              <a:rPr lang="ru-RU" sz="2000" dirty="0" err="1" smtClean="0">
                <a:solidFill>
                  <a:srgbClr val="7030A0"/>
                </a:solidFill>
              </a:rPr>
              <a:t>судів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загальної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юрисдикції</a:t>
            </a:r>
            <a:r>
              <a:rPr lang="ru-RU" sz="2000" dirty="0" smtClean="0">
                <a:solidFill>
                  <a:srgbClr val="7030A0"/>
                </a:solidFill>
              </a:rPr>
              <a:t> у </a:t>
            </a:r>
            <a:r>
              <a:rPr lang="ru-RU" sz="2000" dirty="0" err="1" smtClean="0">
                <a:solidFill>
                  <a:srgbClr val="7030A0"/>
                </a:solidFill>
              </a:rPr>
              <a:t>зв'язку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з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його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діяльністю</a:t>
            </a:r>
            <a:r>
              <a:rPr lang="ru-RU" sz="2000" dirty="0" smtClean="0">
                <a:solidFill>
                  <a:srgbClr val="7030A0"/>
                </a:solidFill>
              </a:rPr>
              <a:t> на </a:t>
            </a:r>
            <a:r>
              <a:rPr lang="ru-RU" sz="2000" dirty="0" err="1" smtClean="0">
                <a:solidFill>
                  <a:srgbClr val="7030A0"/>
                </a:solidFill>
              </a:rPr>
              <a:t>певній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території</a:t>
            </a:r>
            <a:r>
              <a:rPr lang="ru-RU" sz="2000" dirty="0" smtClean="0">
                <a:solidFill>
                  <a:srgbClr val="7030A0"/>
                </a:solidFill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</a:rPr>
              <a:t>Судову</a:t>
            </a:r>
            <a:r>
              <a:rPr lang="ru-RU" sz="2000" dirty="0" smtClean="0">
                <a:solidFill>
                  <a:srgbClr val="7030A0"/>
                </a:solidFill>
              </a:rPr>
              <a:t> ланку </a:t>
            </a:r>
            <a:r>
              <a:rPr lang="ru-RU" sz="2000" dirty="0" err="1" smtClean="0">
                <a:solidFill>
                  <a:srgbClr val="7030A0"/>
                </a:solidFill>
              </a:rPr>
              <a:t>характеризує</a:t>
            </a:r>
            <a:r>
              <a:rPr lang="ru-RU" sz="2000" dirty="0" smtClean="0">
                <a:solidFill>
                  <a:srgbClr val="7030A0"/>
                </a:solidFill>
              </a:rPr>
              <a:t> не </a:t>
            </a:r>
            <a:r>
              <a:rPr lang="ru-RU" sz="2000" dirty="0" err="1" smtClean="0">
                <a:solidFill>
                  <a:srgbClr val="7030A0"/>
                </a:solidFill>
              </a:rPr>
              <a:t>лише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територіальна</a:t>
            </a:r>
            <a:r>
              <a:rPr lang="ru-RU" sz="2000" dirty="0" smtClean="0">
                <a:solidFill>
                  <a:srgbClr val="7030A0"/>
                </a:solidFill>
              </a:rPr>
              <a:t>, а </a:t>
            </a:r>
            <a:r>
              <a:rPr lang="ru-RU" sz="2000" dirty="0" err="1" smtClean="0">
                <a:solidFill>
                  <a:srgbClr val="7030A0"/>
                </a:solidFill>
              </a:rPr>
              <a:t>й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функціональна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ознака</a:t>
            </a:r>
            <a:r>
              <a:rPr lang="ru-RU" sz="2000" dirty="0" smtClean="0">
                <a:solidFill>
                  <a:srgbClr val="7030A0"/>
                </a:solidFill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</a:rPr>
              <a:t>Тобто</a:t>
            </a:r>
            <a:r>
              <a:rPr lang="ru-RU" sz="2000" dirty="0" smtClean="0">
                <a:solidFill>
                  <a:srgbClr val="7030A0"/>
                </a:solidFill>
              </a:rPr>
              <a:t> ланку </a:t>
            </a:r>
            <a:r>
              <a:rPr lang="ru-RU" sz="2000" dirty="0" err="1" smtClean="0">
                <a:solidFill>
                  <a:srgbClr val="7030A0"/>
                </a:solidFill>
              </a:rPr>
              <a:t>становлять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однотипні</a:t>
            </a:r>
            <a:r>
              <a:rPr lang="ru-RU" sz="2000" dirty="0" smtClean="0">
                <a:solidFill>
                  <a:srgbClr val="7030A0"/>
                </a:solidFill>
              </a:rPr>
              <a:t> суди </a:t>
            </a:r>
            <a:r>
              <a:rPr lang="ru-RU" sz="2000" dirty="0" err="1" smtClean="0">
                <a:solidFill>
                  <a:srgbClr val="7030A0"/>
                </a:solidFill>
              </a:rPr>
              <a:t>з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однорідними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повноваженнями</a:t>
            </a:r>
            <a:r>
              <a:rPr lang="ru-RU" sz="2000" dirty="0" smtClean="0">
                <a:solidFill>
                  <a:srgbClr val="7030A0"/>
                </a:solidFill>
              </a:rPr>
              <a:t>.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При </a:t>
            </a:r>
            <a:r>
              <a:rPr lang="ru-RU" sz="2000" dirty="0" err="1" smtClean="0">
                <a:solidFill>
                  <a:srgbClr val="7030A0"/>
                </a:solidFill>
              </a:rPr>
              <a:t>здійсненні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правосуддя</a:t>
            </a:r>
            <a:r>
              <a:rPr lang="ru-RU" sz="2000" dirty="0" smtClean="0">
                <a:solidFill>
                  <a:srgbClr val="7030A0"/>
                </a:solidFill>
              </a:rPr>
              <a:t> суди </a:t>
            </a:r>
            <a:r>
              <a:rPr lang="ru-RU" sz="2000" dirty="0" err="1" smtClean="0">
                <a:solidFill>
                  <a:srgbClr val="7030A0"/>
                </a:solidFill>
              </a:rPr>
              <a:t>пов'язаніміж</a:t>
            </a:r>
            <a:r>
              <a:rPr lang="ru-RU" sz="2000" dirty="0" smtClean="0">
                <a:solidFill>
                  <a:srgbClr val="7030A0"/>
                </a:solidFill>
              </a:rPr>
              <a:t> собою системою </a:t>
            </a:r>
            <a:r>
              <a:rPr lang="ru-RU" sz="2000" dirty="0" err="1" smtClean="0">
                <a:solidFill>
                  <a:srgbClr val="7030A0"/>
                </a:solidFill>
              </a:rPr>
              <a:t>інстанцій</a:t>
            </a:r>
            <a:r>
              <a:rPr lang="ru-RU" sz="2000" dirty="0" smtClean="0">
                <a:solidFill>
                  <a:srgbClr val="7030A0"/>
                </a:solidFill>
              </a:rPr>
              <a:t> (перша, </a:t>
            </a:r>
            <a:r>
              <a:rPr lang="ru-RU" sz="2000" dirty="0" err="1" smtClean="0">
                <a:solidFill>
                  <a:srgbClr val="7030A0"/>
                </a:solidFill>
              </a:rPr>
              <a:t>апеляційна</a:t>
            </a:r>
            <a:r>
              <a:rPr lang="ru-RU" sz="2000" dirty="0" smtClean="0">
                <a:solidFill>
                  <a:srgbClr val="7030A0"/>
                </a:solidFill>
              </a:rPr>
              <a:t> та </a:t>
            </a:r>
            <a:r>
              <a:rPr lang="ru-RU" sz="2000" dirty="0" err="1" smtClean="0">
                <a:solidFill>
                  <a:srgbClr val="7030A0"/>
                </a:solidFill>
              </a:rPr>
              <a:t>касаційнаінстанції</a:t>
            </a:r>
            <a:r>
              <a:rPr lang="ru-RU" sz="2000" dirty="0" smtClean="0">
                <a:solidFill>
                  <a:srgbClr val="7030A0"/>
                </a:solidFill>
              </a:rPr>
              <a:t>).</a:t>
            </a:r>
          </a:p>
          <a:p>
            <a:endParaRPr lang="ru-RU" sz="2000" dirty="0" smtClean="0"/>
          </a:p>
          <a:p>
            <a:r>
              <a:rPr lang="ru-RU" sz="2000" b="1" dirty="0" err="1" smtClean="0"/>
              <a:t>Судова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інстанція</a:t>
            </a:r>
            <a:r>
              <a:rPr lang="ru-RU" sz="2000" dirty="0" smtClean="0"/>
              <a:t> – </a:t>
            </a:r>
            <a:r>
              <a:rPr lang="ru-RU" sz="2000" dirty="0" err="1" smtClean="0"/>
              <a:t>це</a:t>
            </a:r>
            <a:r>
              <a:rPr lang="ru-RU" sz="2000" dirty="0" smtClean="0"/>
              <a:t> вид </a:t>
            </a:r>
            <a:r>
              <a:rPr lang="ru-RU" sz="2000" dirty="0" err="1" smtClean="0"/>
              <a:t>судової</a:t>
            </a:r>
            <a:r>
              <a:rPr lang="ru-RU" sz="2000" dirty="0" smtClean="0"/>
              <a:t> 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властивий</a:t>
            </a:r>
            <a:r>
              <a:rPr lang="ru-RU" sz="2000" dirty="0" smtClean="0"/>
              <a:t> </a:t>
            </a:r>
            <a:r>
              <a:rPr lang="ru-RU" sz="2000" dirty="0" err="1" smtClean="0"/>
              <a:t>певній</a:t>
            </a:r>
            <a:r>
              <a:rPr lang="ru-RU" sz="2000" dirty="0" smtClean="0"/>
              <a:t> </a:t>
            </a:r>
            <a:r>
              <a:rPr lang="ru-RU" sz="2000" dirty="0" err="1" smtClean="0"/>
              <a:t>ланці</a:t>
            </a:r>
            <a:r>
              <a:rPr lang="ru-RU" sz="2000" dirty="0" smtClean="0"/>
              <a:t> у </a:t>
            </a:r>
            <a:r>
              <a:rPr lang="ru-RU" sz="2000" dirty="0" err="1" smtClean="0"/>
              <a:t>системі</a:t>
            </a:r>
            <a:r>
              <a:rPr lang="ru-RU" sz="2000" dirty="0" smtClean="0"/>
              <a:t> </a:t>
            </a:r>
            <a:r>
              <a:rPr lang="ru-RU" sz="2000" dirty="0" err="1" smtClean="0"/>
              <a:t>судів</a:t>
            </a:r>
            <a:r>
              <a:rPr lang="ru-RU" sz="2000" dirty="0" smtClean="0"/>
              <a:t>. </a:t>
            </a:r>
            <a:r>
              <a:rPr lang="ru-RU" sz="2000" dirty="0" err="1" smtClean="0"/>
              <a:t>Інстанція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передусім</a:t>
            </a:r>
            <a:r>
              <a:rPr lang="ru-RU" sz="2000" dirty="0" smtClean="0"/>
              <a:t> </a:t>
            </a:r>
            <a:r>
              <a:rPr lang="ru-RU" sz="2000" dirty="0" err="1" smtClean="0"/>
              <a:t>поняттям</a:t>
            </a:r>
            <a:r>
              <a:rPr lang="ru-RU" sz="2000" dirty="0" smtClean="0"/>
              <a:t> </a:t>
            </a:r>
            <a:r>
              <a:rPr lang="ru-RU" sz="2000" dirty="0" err="1" smtClean="0"/>
              <a:t>судочинства</a:t>
            </a:r>
            <a:r>
              <a:rPr lang="ru-RU" sz="2000" dirty="0" smtClean="0"/>
              <a:t>, </a:t>
            </a:r>
            <a:r>
              <a:rPr lang="ru-RU" sz="2000" dirty="0" err="1" smtClean="0"/>
              <a:t>оскільки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процесуальним</a:t>
            </a:r>
            <a:r>
              <a:rPr lang="ru-RU" sz="2000" dirty="0" smtClean="0"/>
              <a:t> законом. </a:t>
            </a:r>
            <a:r>
              <a:rPr lang="ru-RU" sz="2000" dirty="0" err="1" smtClean="0"/>
              <a:t>Воно</a:t>
            </a:r>
            <a:r>
              <a:rPr lang="ru-RU" sz="2000" dirty="0" smtClean="0"/>
              <a:t> </a:t>
            </a:r>
            <a:r>
              <a:rPr lang="ru-RU" sz="2000" dirty="0" err="1" smtClean="0"/>
              <a:t>характеризує</a:t>
            </a:r>
            <a:r>
              <a:rPr lang="ru-RU" sz="2000" dirty="0" smtClean="0"/>
              <a:t> </a:t>
            </a:r>
            <a:r>
              <a:rPr lang="ru-RU" sz="2000" dirty="0" err="1" smtClean="0"/>
              <a:t>судові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функції</a:t>
            </a:r>
            <a:r>
              <a:rPr lang="ru-RU" sz="2000" dirty="0" smtClean="0"/>
              <a:t> того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іншого</a:t>
            </a:r>
            <a:r>
              <a:rPr lang="ru-RU" sz="2000" dirty="0" smtClean="0"/>
              <a:t> суду: </a:t>
            </a:r>
          </a:p>
          <a:p>
            <a:pPr lvl="0"/>
            <a:r>
              <a:rPr lang="ru-RU" sz="2000" dirty="0" smtClean="0">
                <a:solidFill>
                  <a:srgbClr val="7030A0"/>
                </a:solidFill>
              </a:rPr>
              <a:t>– </a:t>
            </a:r>
            <a:r>
              <a:rPr lang="ru-RU" sz="2000" dirty="0" err="1" smtClean="0">
                <a:solidFill>
                  <a:srgbClr val="7030A0"/>
                </a:solidFill>
              </a:rPr>
              <a:t>розгляд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справи</a:t>
            </a:r>
            <a:r>
              <a:rPr lang="ru-RU" sz="2000" dirty="0" smtClean="0">
                <a:solidFill>
                  <a:srgbClr val="7030A0"/>
                </a:solidFill>
              </a:rPr>
              <a:t> по </a:t>
            </a:r>
            <a:r>
              <a:rPr lang="ru-RU" sz="2000" dirty="0" err="1" smtClean="0">
                <a:solidFill>
                  <a:srgbClr val="7030A0"/>
                </a:solidFill>
              </a:rPr>
              <a:t>суті</a:t>
            </a:r>
            <a:r>
              <a:rPr lang="ru-RU" sz="2000" dirty="0" smtClean="0">
                <a:solidFill>
                  <a:srgbClr val="7030A0"/>
                </a:solidFill>
              </a:rPr>
              <a:t>; </a:t>
            </a:r>
          </a:p>
          <a:p>
            <a:pPr lvl="0"/>
            <a:r>
              <a:rPr lang="ru-RU" sz="2000" dirty="0" smtClean="0"/>
              <a:t>– перегляд судового </a:t>
            </a:r>
            <a:r>
              <a:rPr lang="ru-RU" sz="2000" dirty="0" err="1" smtClean="0"/>
              <a:t>рішення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не набрало законно </a:t>
            </a:r>
            <a:r>
              <a:rPr lang="ru-RU" sz="2000" dirty="0" err="1" smtClean="0"/>
              <a:t>їсили</a:t>
            </a:r>
            <a:r>
              <a:rPr lang="ru-RU" sz="2000" dirty="0" smtClean="0"/>
              <a:t>, в </a:t>
            </a:r>
            <a:r>
              <a:rPr lang="ru-RU" sz="2000" dirty="0" err="1" smtClean="0"/>
              <a:t>апеляційному</a:t>
            </a:r>
            <a:r>
              <a:rPr lang="ru-RU" sz="2000" dirty="0" smtClean="0"/>
              <a:t> порядку;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– перегляд судового </a:t>
            </a:r>
            <a:r>
              <a:rPr lang="ru-RU" sz="2000" dirty="0" err="1" smtClean="0">
                <a:solidFill>
                  <a:srgbClr val="7030A0"/>
                </a:solidFill>
              </a:rPr>
              <a:t>рішення</a:t>
            </a:r>
            <a:r>
              <a:rPr lang="ru-RU" sz="2000" dirty="0" smtClean="0">
                <a:solidFill>
                  <a:srgbClr val="7030A0"/>
                </a:solidFill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</a:rPr>
              <a:t>що</a:t>
            </a:r>
            <a:r>
              <a:rPr lang="ru-RU" sz="2000" dirty="0" smtClean="0">
                <a:solidFill>
                  <a:srgbClr val="7030A0"/>
                </a:solidFill>
              </a:rPr>
              <a:t> набрало </a:t>
            </a:r>
            <a:r>
              <a:rPr lang="ru-RU" sz="2000" dirty="0" err="1" smtClean="0">
                <a:solidFill>
                  <a:srgbClr val="7030A0"/>
                </a:solidFill>
              </a:rPr>
              <a:t>законної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</a:rPr>
              <a:t>сили</a:t>
            </a:r>
            <a:r>
              <a:rPr lang="ru-RU" sz="2000" dirty="0" smtClean="0">
                <a:solidFill>
                  <a:srgbClr val="7030A0"/>
                </a:solidFill>
              </a:rPr>
              <a:t>, у </a:t>
            </a:r>
            <a:r>
              <a:rPr lang="ru-RU" sz="2000" dirty="0" err="1" smtClean="0">
                <a:solidFill>
                  <a:srgbClr val="7030A0"/>
                </a:solidFill>
              </a:rPr>
              <a:t>касаційному</a:t>
            </a:r>
            <a:r>
              <a:rPr lang="ru-RU" sz="2000" dirty="0" smtClean="0">
                <a:solidFill>
                  <a:srgbClr val="7030A0"/>
                </a:solidFill>
              </a:rPr>
              <a:t> порядку.</a:t>
            </a:r>
          </a:p>
          <a:p>
            <a:endParaRPr lang="ru-RU" sz="2000" dirty="0" smtClean="0"/>
          </a:p>
          <a:p>
            <a:pPr marL="0" indent="715963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uk-UA" sz="2000" i="1" dirty="0" smtClean="0">
                <a:solidFill>
                  <a:srgbClr val="7030A0"/>
                </a:solidFill>
              </a:rPr>
              <a:t> 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164</TotalTime>
  <Words>1019</Words>
  <PresentationFormat>Экран (4:3)</PresentationFormat>
  <Paragraphs>107</Paragraphs>
  <Slides>24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Трек</vt:lpstr>
      <vt:lpstr> Система судів загальної юрисдикції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18</cp:revision>
  <dcterms:created xsi:type="dcterms:W3CDTF">2022-05-05T16:20:46Z</dcterms:created>
  <dcterms:modified xsi:type="dcterms:W3CDTF">2022-05-10T16:56:35Z</dcterms:modified>
</cp:coreProperties>
</file>