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m4v" ContentType="video/mp4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8" r:id="rId2"/>
    <p:sldId id="3685" r:id="rId3"/>
    <p:sldId id="3683" r:id="rId4"/>
    <p:sldId id="3684" r:id="rId5"/>
    <p:sldId id="1444" r:id="rId6"/>
    <p:sldId id="3667" r:id="rId7"/>
    <p:sldId id="3676" r:id="rId8"/>
    <p:sldId id="1896" r:id="rId9"/>
    <p:sldId id="3686" r:id="rId10"/>
    <p:sldId id="3673" r:id="rId11"/>
    <p:sldId id="1760" r:id="rId12"/>
    <p:sldId id="565" r:id="rId13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3242"/>
    <a:srgbClr val="EDE600"/>
    <a:srgbClr val="ECE400"/>
    <a:srgbClr val="6D1A6A"/>
    <a:srgbClr val="6B1C6A"/>
    <a:srgbClr val="D88100"/>
    <a:srgbClr val="D47703"/>
    <a:srgbClr val="0181C8"/>
    <a:srgbClr val="0480C8"/>
    <a:srgbClr val="CD271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322" autoAdjust="0"/>
    <p:restoredTop sz="94660"/>
  </p:normalViewPr>
  <p:slideViewPr>
    <p:cSldViewPr snapToGrid="0">
      <p:cViewPr varScale="1">
        <p:scale>
          <a:sx n="46" d="100"/>
          <a:sy n="46" d="100"/>
        </p:scale>
        <p:origin x="7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79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2BE04B-0FEE-474E-98E3-E5C059B0E3D6}" type="datetimeFigureOut">
              <a:rPr lang="ru-RU" smtClean="0"/>
              <a:t>11.05.2022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08AAFC-F45B-4763-9C1F-8029DFCE03F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79451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26D62-0A69-489C-AD8A-DBBB454FE69F}" type="datetime1">
              <a:rPr lang="uk-UA" smtClean="0"/>
              <a:t>11.05.2022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95242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57AFC-C01B-4F35-8E90-7CDC7BDC9F41}" type="datetime1">
              <a:rPr lang="uk-UA" smtClean="0"/>
              <a:t>11.05.2022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79445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57DF8-A1C4-4191-9BCE-6255C9741248}" type="datetime1">
              <a:rPr lang="uk-UA" smtClean="0"/>
              <a:t>11.05.2022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20646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B527B-8C9A-436C-98CD-9931061FA41E}" type="datetime1">
              <a:rPr lang="uk-UA" smtClean="0"/>
              <a:t>11.05.2022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43066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E2E25-D864-431C-9803-DC1DF816B3B2}" type="datetime1">
              <a:rPr lang="uk-UA" smtClean="0"/>
              <a:t>11.05.2022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09923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627C-B8CA-44C8-AA80-F38F7E2DC942}" type="datetime1">
              <a:rPr lang="uk-UA" smtClean="0"/>
              <a:t>11.05.2022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31058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8820F-613B-4084-A210-F6071CA8AA12}" type="datetime1">
              <a:rPr lang="uk-UA" smtClean="0"/>
              <a:t>11.05.2022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7949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D5AF-C886-45A1-B5DC-5A526CB61C15}" type="datetime1">
              <a:rPr lang="uk-UA" smtClean="0"/>
              <a:t>11.05.2022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72121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D2A21-8E22-4A57-9D96-C14531AB525D}" type="datetime1">
              <a:rPr lang="uk-UA" smtClean="0"/>
              <a:t>11.05.2022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51652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41F5A-B942-463D-BFFB-A6C0BF2A95D9}" type="datetime1">
              <a:rPr lang="uk-UA" smtClean="0"/>
              <a:t>11.05.2022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36421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F5CA3-AACC-4614-BF69-00E689DA5E5C}" type="datetime1">
              <a:rPr lang="uk-UA" smtClean="0"/>
              <a:t>11.05.2022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88756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BF2D6-4F70-474E-8189-F1C29A9FD449}" type="datetime1">
              <a:rPr lang="uk-UA" smtClean="0"/>
              <a:t>11.05.2022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4610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4v"/><Relationship Id="rId1" Type="http://schemas.microsoft.com/office/2007/relationships/media" Target="../media/media2.m4v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9.png"/><Relationship Id="rId2" Type="http://schemas.openxmlformats.org/officeDocument/2006/relationships/video" Target="../media/media3.m4v"/><Relationship Id="rId1" Type="http://schemas.microsoft.com/office/2007/relationships/media" Target="../media/media3.m4v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3.png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>
            <a:spLocks noGrp="1"/>
          </p:cNvSpPr>
          <p:nvPr>
            <p:ph type="dt" sz="half" idx="10"/>
          </p:nvPr>
        </p:nvSpPr>
        <p:spPr>
          <a:xfrm>
            <a:off x="1260389" y="1660783"/>
            <a:ext cx="1581665" cy="373964"/>
          </a:xfrm>
        </p:spPr>
        <p:txBody>
          <a:bodyPr/>
          <a:lstStyle/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11.05.2022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383957" y="119911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86247" y="2514930"/>
            <a:ext cx="15816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4800" b="1" dirty="0">
                <a:solidFill>
                  <a:schemeClr val="bg1"/>
                </a:solidFill>
                <a:latin typeface="Monotype Corsiva" panose="03010101010201010101" pitchFamily="66" charset="0"/>
              </a:rPr>
              <a:t>Урок</a:t>
            </a:r>
          </a:p>
          <a:p>
            <a:pPr algn="ctr"/>
            <a:r>
              <a:rPr lang="uk-UA" sz="4800" b="1" dirty="0">
                <a:solidFill>
                  <a:schemeClr val="bg1"/>
                </a:solidFill>
                <a:latin typeface="Monotype Corsiva" panose="03010101010201010101" pitchFamily="66" charset="0"/>
              </a:rPr>
              <a:t>№32</a:t>
            </a:r>
            <a:endParaRPr lang="ru-RU" sz="4800" b="1" dirty="0">
              <a:solidFill>
                <a:schemeClr val="bg1"/>
              </a:solidFill>
              <a:latin typeface="Monotype Corsiva" panose="03010101010201010101" pitchFamily="66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178195" y="3995678"/>
            <a:ext cx="878213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Ритми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і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кольори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Америки та Африки (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продовження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). 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Малювання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африканських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тварин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і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птахів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у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декоративній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манері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тінга-тінга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(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гуаш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). Застосування </a:t>
            </a:r>
            <a:r>
              <a:rPr lang="ru-RU" sz="3600" b="1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стилізації</a:t>
            </a:r>
            <a:r>
              <a:rPr lang="ru-RU" sz="36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5965" y="368121"/>
            <a:ext cx="24022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Мистецтво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20F67BE-447A-43AA-8646-1904BCFC48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8442" y="667264"/>
            <a:ext cx="5491892" cy="3089189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85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11.05.2022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202E957F-CDAD-45C4-B2E1-4C7FE457D306}"/>
              </a:ext>
            </a:extLst>
          </p:cNvPr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 smtClean="0">
                <a:solidFill>
                  <a:schemeClr val="bg1"/>
                </a:solidFill>
              </a:rPr>
              <a:t>Розповідь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8" name="Скругленный прямоугольник 1">
            <a:extLst>
              <a:ext uri="{FF2B5EF4-FFF2-40B4-BE49-F238E27FC236}">
                <a16:creationId xmlns:a16="http://schemas.microsoft.com/office/drawing/2014/main" id="{97E760D3-08C9-49A9-91A7-58AC6CD02887}"/>
              </a:ext>
            </a:extLst>
          </p:cNvPr>
          <p:cNvSpPr/>
          <p:nvPr/>
        </p:nvSpPr>
        <p:spPr>
          <a:xfrm>
            <a:off x="171932" y="2163972"/>
            <a:ext cx="4523635" cy="3439239"/>
          </a:xfrm>
          <a:prstGeom prst="roundRect">
            <a:avLst/>
          </a:prstGeom>
          <a:solidFill>
            <a:schemeClr val="accent2"/>
          </a:solidFill>
          <a:ln w="57150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Африка –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дивовижний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континент. На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її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безмежних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просторах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мешкають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різноманітні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тварини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які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привертають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увагу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художників-анімалістів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30112D08-1A73-4503-B7EC-B6CF778826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8562" y="1303984"/>
            <a:ext cx="7151505" cy="4748599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56080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11.05.2022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202E957F-CDAD-45C4-B2E1-4C7FE457D306}"/>
              </a:ext>
            </a:extLst>
          </p:cNvPr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 smtClean="0">
                <a:solidFill>
                  <a:schemeClr val="bg1"/>
                </a:solidFill>
              </a:rPr>
              <a:t>Розповідь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8" name="Скругленный прямоугольник 1">
            <a:extLst>
              <a:ext uri="{FF2B5EF4-FFF2-40B4-BE49-F238E27FC236}">
                <a16:creationId xmlns:a16="http://schemas.microsoft.com/office/drawing/2014/main" id="{97E760D3-08C9-49A9-91A7-58AC6CD02887}"/>
              </a:ext>
            </a:extLst>
          </p:cNvPr>
          <p:cNvSpPr/>
          <p:nvPr/>
        </p:nvSpPr>
        <p:spPr>
          <a:xfrm>
            <a:off x="160637" y="1656818"/>
            <a:ext cx="3904735" cy="4315897"/>
          </a:xfrm>
          <a:prstGeom prst="roundRect">
            <a:avLst/>
          </a:prstGeom>
          <a:solidFill>
            <a:schemeClr val="accent1"/>
          </a:solidFill>
          <a:ln w="57150">
            <a:solidFill>
              <a:schemeClr val="accent5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 їхніх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малюнках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«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оживають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»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гордовиті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леви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могутні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слони,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прудкі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антилопи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смугасті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зебри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величаві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жирафи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галасливі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мавпи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яскраві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птахи. 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0E5FA23E-A4A3-484A-8AB3-B6ACDC29DD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3654" y="1755100"/>
            <a:ext cx="7817708" cy="4119331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78912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11.05.2022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202E957F-CDAD-45C4-B2E1-4C7FE457D306}"/>
              </a:ext>
            </a:extLst>
          </p:cNvPr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 smtClean="0">
                <a:solidFill>
                  <a:schemeClr val="bg1"/>
                </a:solidFill>
              </a:rPr>
              <a:t>Розповідь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8" name="Скругленный прямоугольник 1">
            <a:extLst>
              <a:ext uri="{FF2B5EF4-FFF2-40B4-BE49-F238E27FC236}">
                <a16:creationId xmlns:a16="http://schemas.microsoft.com/office/drawing/2014/main" id="{97E760D3-08C9-49A9-91A7-58AC6CD02887}"/>
              </a:ext>
            </a:extLst>
          </p:cNvPr>
          <p:cNvSpPr/>
          <p:nvPr/>
        </p:nvSpPr>
        <p:spPr>
          <a:xfrm>
            <a:off x="1910780" y="5643284"/>
            <a:ext cx="8370439" cy="1055608"/>
          </a:xfrm>
          <a:prstGeom prst="roundRect">
            <a:avLst/>
          </a:prstGeom>
          <a:solidFill>
            <a:srgbClr val="00B050"/>
          </a:solidFill>
          <a:ln w="57150">
            <a:solidFill>
              <a:schemeClr val="accent6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Усе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це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різноманіття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знайшло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відображення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 картинах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тінга-тінга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які стали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візитівкою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Африки. 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334D4E0D-2253-4FA6-B83C-31616540C2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0284" y="1304696"/>
            <a:ext cx="4235575" cy="42486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1D4512A0-8609-445A-86BC-4ABABBA528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7035" y="1304696"/>
            <a:ext cx="4277122" cy="42486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26680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11.05.2022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Запам’ятайте!</a:t>
            </a:r>
          </a:p>
        </p:txBody>
      </p:sp>
      <p:sp>
        <p:nvSpPr>
          <p:cNvPr id="9" name="Скругленный прямоугольник 6">
            <a:extLst>
              <a:ext uri="{FF2B5EF4-FFF2-40B4-BE49-F238E27FC236}">
                <a16:creationId xmlns:a16="http://schemas.microsoft.com/office/drawing/2014/main" id="{1DA34316-CA00-4F48-BFD0-C98FDC0F9B6B}"/>
              </a:ext>
            </a:extLst>
          </p:cNvPr>
          <p:cNvSpPr/>
          <p:nvPr/>
        </p:nvSpPr>
        <p:spPr>
          <a:xfrm>
            <a:off x="2495067" y="1258013"/>
            <a:ext cx="9342705" cy="1448117"/>
          </a:xfrm>
          <a:prstGeom prst="roundRect">
            <a:avLst/>
          </a:prstGeom>
          <a:solidFill>
            <a:srgbClr val="C00000"/>
          </a:solidFill>
          <a:ln w="57150">
            <a:solidFill>
              <a:schemeClr val="accent2">
                <a:lumMod val="50000"/>
              </a:schemeClr>
            </a:solidFill>
            <a:prstDash val="lgDash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800" b="1" dirty="0" err="1">
                <a:solidFill>
                  <a:srgbClr val="FFFF00"/>
                </a:solidFill>
              </a:rPr>
              <a:t>Тінга-тінга</a:t>
            </a:r>
            <a:r>
              <a:rPr lang="uk-UA" sz="2800" b="1" dirty="0">
                <a:solidFill>
                  <a:srgbClr val="FFFF00"/>
                </a:solidFill>
              </a:rPr>
              <a:t> </a:t>
            </a:r>
            <a:r>
              <a:rPr lang="ru-RU" sz="2800" b="1" dirty="0">
                <a:solidFill>
                  <a:schemeClr val="bg1"/>
                </a:solidFill>
              </a:rPr>
              <a:t>— стиль </a:t>
            </a:r>
            <a:r>
              <a:rPr lang="ru-RU" sz="2800" b="1" dirty="0" err="1">
                <a:solidFill>
                  <a:schemeClr val="bg1"/>
                </a:solidFill>
              </a:rPr>
              <a:t>африканського</a:t>
            </a:r>
            <a:r>
              <a:rPr lang="ru-RU" sz="2800" b="1" dirty="0">
                <a:solidFill>
                  <a:schemeClr val="bg1"/>
                </a:solidFill>
              </a:rPr>
              <a:t> </a:t>
            </a:r>
            <a:r>
              <a:rPr lang="ru-RU" sz="2800" b="1" dirty="0" err="1">
                <a:solidFill>
                  <a:schemeClr val="bg1"/>
                </a:solidFill>
              </a:rPr>
              <a:t>живопису</a:t>
            </a:r>
            <a:r>
              <a:rPr lang="ru-RU" sz="2800" b="1" dirty="0">
                <a:solidFill>
                  <a:schemeClr val="bg1"/>
                </a:solidFill>
              </a:rPr>
              <a:t>, названий на честь </a:t>
            </a:r>
            <a:r>
              <a:rPr lang="ru-RU" sz="2800" b="1" dirty="0" err="1">
                <a:solidFill>
                  <a:schemeClr val="bg1"/>
                </a:solidFill>
              </a:rPr>
              <a:t>засновника</a:t>
            </a:r>
            <a:r>
              <a:rPr lang="ru-RU" sz="2800" b="1" dirty="0">
                <a:solidFill>
                  <a:schemeClr val="bg1"/>
                </a:solidFill>
              </a:rPr>
              <a:t> стилю, </a:t>
            </a:r>
            <a:r>
              <a:rPr lang="ru-RU" sz="2800" b="1" dirty="0" err="1">
                <a:solidFill>
                  <a:schemeClr val="bg1"/>
                </a:solidFill>
              </a:rPr>
              <a:t>танзанійського</a:t>
            </a:r>
            <a:r>
              <a:rPr lang="ru-RU" sz="2800" b="1" dirty="0">
                <a:solidFill>
                  <a:schemeClr val="bg1"/>
                </a:solidFill>
              </a:rPr>
              <a:t> художника </a:t>
            </a:r>
            <a:r>
              <a:rPr lang="ru-RU" sz="2800" b="1" dirty="0" err="1">
                <a:solidFill>
                  <a:schemeClr val="bg1"/>
                </a:solidFill>
              </a:rPr>
              <a:t>Едварда</a:t>
            </a:r>
            <a:r>
              <a:rPr lang="ru-RU" sz="2800" b="1" dirty="0">
                <a:solidFill>
                  <a:schemeClr val="bg1"/>
                </a:solidFill>
              </a:rPr>
              <a:t> </a:t>
            </a:r>
            <a:r>
              <a:rPr lang="ru-RU" sz="2800" b="1" dirty="0" err="1">
                <a:solidFill>
                  <a:schemeClr val="bg1"/>
                </a:solidFill>
              </a:rPr>
              <a:t>Саїда</a:t>
            </a:r>
            <a:r>
              <a:rPr lang="ru-RU" sz="2800" b="1" dirty="0">
                <a:solidFill>
                  <a:schemeClr val="bg1"/>
                </a:solidFill>
              </a:rPr>
              <a:t> </a:t>
            </a:r>
            <a:r>
              <a:rPr lang="ru-RU" sz="2800" b="1" dirty="0" err="1">
                <a:solidFill>
                  <a:schemeClr val="bg1"/>
                </a:solidFill>
              </a:rPr>
              <a:t>Тінгатінга</a:t>
            </a:r>
            <a:r>
              <a:rPr lang="ru-RU" sz="2800" b="1" dirty="0">
                <a:solidFill>
                  <a:schemeClr val="bg1"/>
                </a:solidFill>
              </a:rPr>
              <a:t>. 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DEF14DBC-FE37-4843-AFA4-09339EB7CF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99127" y="1356239"/>
            <a:ext cx="5707358" cy="5707358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1FD797F4-F7EE-40FA-9D0B-3A9EC4CCCC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1363" y="2829070"/>
            <a:ext cx="5470111" cy="3881255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13076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11.05.2022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5714313-FE35-49D9-8471-A589D18BBE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11"/>
          <a:stretch/>
        </p:blipFill>
        <p:spPr>
          <a:xfrm>
            <a:off x="254838" y="1895150"/>
            <a:ext cx="1906194" cy="135890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68BE47DC-5587-4C80-849C-D120FCCD891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8" t="-529" r="9385" b="10937"/>
          <a:stretch/>
        </p:blipFill>
        <p:spPr>
          <a:xfrm>
            <a:off x="158094" y="4902397"/>
            <a:ext cx="2099683" cy="1761253"/>
          </a:xfrm>
          <a:prstGeom prst="rect">
            <a:avLst/>
          </a:prstGeom>
        </p:spPr>
      </p:pic>
      <p:pic>
        <p:nvPicPr>
          <p:cNvPr id="8" name="Picture 2" descr="ÐÐ°ÑÑÐ¸Ð½ÐºÐ¸ Ð¿Ð¾ Ð·Ð°Ð¿ÑÐ¾ÑÑ Ð²Ð¸Ð´ÐµÐ¾">
            <a:extLst>
              <a:ext uri="{FF2B5EF4-FFF2-40B4-BE49-F238E27FC236}">
                <a16:creationId xmlns:a16="http://schemas.microsoft.com/office/drawing/2014/main" id="{8C4F1C12-3AD9-4FFC-B6AC-49A5703BB5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4" b="17200"/>
          <a:stretch/>
        </p:blipFill>
        <p:spPr bwMode="auto">
          <a:xfrm>
            <a:off x="254838" y="3563770"/>
            <a:ext cx="1838270" cy="118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202E957F-CDAD-45C4-B2E1-4C7FE457D306}"/>
              </a:ext>
            </a:extLst>
          </p:cNvPr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Перегляньте музичну тему до серії мультфільмів «</a:t>
            </a:r>
            <a:r>
              <a:rPr lang="uk-UA" sz="2000" b="1" dirty="0" err="1">
                <a:solidFill>
                  <a:schemeClr val="bg1"/>
                </a:solidFill>
              </a:rPr>
              <a:t>Тінга</a:t>
            </a:r>
            <a:r>
              <a:rPr lang="uk-UA" sz="2000" b="1" dirty="0">
                <a:solidFill>
                  <a:schemeClr val="bg1"/>
                </a:solidFill>
              </a:rPr>
              <a:t>-</a:t>
            </a:r>
            <a:r>
              <a:rPr lang="uk-UA" sz="2000" b="1" dirty="0" err="1">
                <a:solidFill>
                  <a:schemeClr val="bg1"/>
                </a:solidFill>
              </a:rPr>
              <a:t>тінга</a:t>
            </a:r>
            <a:r>
              <a:rPr lang="uk-UA" sz="2000" b="1" dirty="0">
                <a:solidFill>
                  <a:schemeClr val="bg1"/>
                </a:solidFill>
              </a:rPr>
              <a:t>-історії»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7DC8256-2E47-4010-8996-63FF424E2EC9}"/>
              </a:ext>
            </a:extLst>
          </p:cNvPr>
          <p:cNvSpPr txBox="1"/>
          <p:nvPr/>
        </p:nvSpPr>
        <p:spPr>
          <a:xfrm>
            <a:off x="4931730" y="6429050"/>
            <a:ext cx="5446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/>
              <a:t>Оригінальне посилання </a:t>
            </a:r>
            <a:r>
              <a:rPr lang="de-DE" dirty="0"/>
              <a:t>https://youtu.be/LgF4i1Drnhc</a:t>
            </a:r>
            <a:endParaRPr lang="uk-UA" dirty="0"/>
          </a:p>
        </p:txBody>
      </p:sp>
      <p:pic>
        <p:nvPicPr>
          <p:cNvPr id="5" name="Tinga Tinga Tales">
            <a:hlinkClick r:id="" action="ppaction://media"/>
            <a:extLst>
              <a:ext uri="{FF2B5EF4-FFF2-40B4-BE49-F238E27FC236}">
                <a16:creationId xmlns:a16="http://schemas.microsoft.com/office/drawing/2014/main" id="{AA16B595-5DDF-437D-967E-3D72E51FE77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964466" y="1261911"/>
            <a:ext cx="9069440" cy="5101560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43456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900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11.05.2022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202E957F-CDAD-45C4-B2E1-4C7FE457D306}"/>
              </a:ext>
            </a:extLst>
          </p:cNvPr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Розгляньте</a:t>
            </a:r>
            <a:r>
              <a:rPr lang="ru-RU" sz="2000" b="1" dirty="0">
                <a:solidFill>
                  <a:schemeClr val="bg1"/>
                </a:solidFill>
              </a:rPr>
              <a:t> картину і </a:t>
            </a:r>
            <a:r>
              <a:rPr lang="ru-RU" sz="2000" b="1" dirty="0" err="1">
                <a:solidFill>
                  <a:schemeClr val="bg1"/>
                </a:solidFill>
              </a:rPr>
              <a:t>назвіт</a:t>
            </a:r>
            <a:r>
              <a:rPr lang="uk-UA" sz="2000" b="1" dirty="0">
                <a:solidFill>
                  <a:schemeClr val="bg1"/>
                </a:solidFill>
              </a:rPr>
              <a:t>ь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звірів</a:t>
            </a:r>
            <a:r>
              <a:rPr lang="ru-RU" sz="2000" b="1" dirty="0">
                <a:solidFill>
                  <a:schemeClr val="bg1"/>
                </a:solidFill>
              </a:rPr>
              <a:t>, </a:t>
            </a:r>
            <a:r>
              <a:rPr lang="ru-RU" sz="2000" b="1" dirty="0" err="1">
                <a:solidFill>
                  <a:schemeClr val="bg1"/>
                </a:solidFill>
              </a:rPr>
              <a:t>яких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ви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впізнаєте</a:t>
            </a:r>
            <a:r>
              <a:rPr lang="ru-RU" sz="2000" b="1" dirty="0">
                <a:solidFill>
                  <a:schemeClr val="bg1"/>
                </a:solidFill>
              </a:rPr>
              <a:t>. 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8" name="Скругленный прямоугольник 1">
            <a:extLst>
              <a:ext uri="{FF2B5EF4-FFF2-40B4-BE49-F238E27FC236}">
                <a16:creationId xmlns:a16="http://schemas.microsoft.com/office/drawing/2014/main" id="{97E760D3-08C9-49A9-91A7-58AC6CD02887}"/>
              </a:ext>
            </a:extLst>
          </p:cNvPr>
          <p:cNvSpPr/>
          <p:nvPr/>
        </p:nvSpPr>
        <p:spPr>
          <a:xfrm>
            <a:off x="310180" y="1638118"/>
            <a:ext cx="5892911" cy="1055608"/>
          </a:xfrm>
          <a:prstGeom prst="roundRect">
            <a:avLst/>
          </a:prstGeom>
          <a:solidFill>
            <a:schemeClr val="accent2"/>
          </a:solidFill>
          <a:ln w="57150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Ці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зображення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тварин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декоративні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чи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реалістичні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</a:p>
        </p:txBody>
      </p:sp>
      <p:sp>
        <p:nvSpPr>
          <p:cNvPr id="7" name="Скругленный прямоугольник 1">
            <a:extLst>
              <a:ext uri="{FF2B5EF4-FFF2-40B4-BE49-F238E27FC236}">
                <a16:creationId xmlns:a16="http://schemas.microsoft.com/office/drawing/2014/main" id="{AD3074F3-E930-424A-9955-4A410E9A49E4}"/>
              </a:ext>
            </a:extLst>
          </p:cNvPr>
          <p:cNvSpPr/>
          <p:nvPr/>
        </p:nvSpPr>
        <p:spPr>
          <a:xfrm>
            <a:off x="310181" y="3062099"/>
            <a:ext cx="5892910" cy="578882"/>
          </a:xfrm>
          <a:prstGeom prst="roundRect">
            <a:avLst/>
          </a:prstGeom>
          <a:solidFill>
            <a:schemeClr val="accent5"/>
          </a:solidFill>
          <a:ln w="57150">
            <a:solidFill>
              <a:schemeClr val="accent5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Пригадайте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що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означає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стилізація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</p:txBody>
      </p:sp>
      <p:sp>
        <p:nvSpPr>
          <p:cNvPr id="10" name="Скругленный прямоугольник 1">
            <a:extLst>
              <a:ext uri="{FF2B5EF4-FFF2-40B4-BE49-F238E27FC236}">
                <a16:creationId xmlns:a16="http://schemas.microsoft.com/office/drawing/2014/main" id="{73A7986E-1D09-4704-A642-AEE6C143F226}"/>
              </a:ext>
            </a:extLst>
          </p:cNvPr>
          <p:cNvSpPr/>
          <p:nvPr/>
        </p:nvSpPr>
        <p:spPr>
          <a:xfrm>
            <a:off x="310180" y="3868067"/>
            <a:ext cx="5892910" cy="2009061"/>
          </a:xfrm>
          <a:prstGeom prst="roundRect">
            <a:avLst/>
          </a:prstGeom>
          <a:solidFill>
            <a:schemeClr val="accent6"/>
          </a:solidFill>
          <a:ln w="57150">
            <a:solidFill>
              <a:schemeClr val="accent6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Що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саме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спрощується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стилізованому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малюнку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Поясніть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прикладі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анімалістичної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картини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altLang="ru-RU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тінга-тінга</a:t>
            </a:r>
            <a:r>
              <a:rPr lang="ru-RU" alt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08373819-3B5A-4370-97EA-E1500BE855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6136" y="1074382"/>
            <a:ext cx="5533572" cy="5587371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48819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11.05.2022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Пригадайте!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A7308C46-CDEE-4603-AB49-33AF7B20CC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25" y="1740877"/>
            <a:ext cx="4043569" cy="5383854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B0755E64-B739-452E-B143-90DCFCA2DF2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2977" y="1593238"/>
            <a:ext cx="4620665" cy="4620665"/>
          </a:xfrm>
          <a:prstGeom prst="rect">
            <a:avLst/>
          </a:prstGeom>
        </p:spPr>
      </p:pic>
      <p:sp>
        <p:nvSpPr>
          <p:cNvPr id="6" name="Скругленный прямоугольник 1">
            <a:extLst>
              <a:ext uri="{FF2B5EF4-FFF2-40B4-BE49-F238E27FC236}">
                <a16:creationId xmlns:a16="http://schemas.microsoft.com/office/drawing/2014/main" id="{0F05BD5E-27C3-422A-BCC0-81BCDAF2B444}"/>
              </a:ext>
            </a:extLst>
          </p:cNvPr>
          <p:cNvSpPr/>
          <p:nvPr/>
        </p:nvSpPr>
        <p:spPr>
          <a:xfrm>
            <a:off x="3145974" y="1403359"/>
            <a:ext cx="3646100" cy="1736646"/>
          </a:xfrm>
          <a:prstGeom prst="roundRect">
            <a:avLst/>
          </a:prstGeom>
          <a:solidFill>
            <a:schemeClr val="accent1"/>
          </a:solidFill>
          <a:ln w="76200">
            <a:solidFill>
              <a:schemeClr val="accent5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кольоровому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колі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контрастні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кольори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розташовані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один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навпроти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одного. </a:t>
            </a:r>
          </a:p>
        </p:txBody>
      </p:sp>
    </p:spTree>
    <p:extLst>
      <p:ext uri="{BB962C8B-B14F-4D97-AF65-F5344CB8AC3E}">
        <p14:creationId xmlns:p14="http://schemas.microsoft.com/office/powerpoint/2010/main" val="3739977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11.05.2022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Пригадайте!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A7308C46-CDEE-4603-AB49-33AF7B20CC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25" y="1740877"/>
            <a:ext cx="4043569" cy="5383854"/>
          </a:xfrm>
          <a:prstGeom prst="rect">
            <a:avLst/>
          </a:prstGeom>
        </p:spPr>
      </p:pic>
      <p:sp>
        <p:nvSpPr>
          <p:cNvPr id="11" name="Скругленный прямоугольник 1">
            <a:extLst>
              <a:ext uri="{FF2B5EF4-FFF2-40B4-BE49-F238E27FC236}">
                <a16:creationId xmlns:a16="http://schemas.microsoft.com/office/drawing/2014/main" id="{66E973EB-7F80-4F01-9858-8F5097686F8D}"/>
              </a:ext>
            </a:extLst>
          </p:cNvPr>
          <p:cNvSpPr/>
          <p:nvPr/>
        </p:nvSpPr>
        <p:spPr>
          <a:xfrm>
            <a:off x="3145974" y="1404634"/>
            <a:ext cx="3646100" cy="1328023"/>
          </a:xfrm>
          <a:prstGeom prst="roundRect">
            <a:avLst/>
          </a:prstGeom>
          <a:solidFill>
            <a:schemeClr val="accent2"/>
          </a:solidFill>
          <a:ln w="76200">
            <a:solidFill>
              <a:schemeClr val="accent2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Їх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використання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картині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підсилює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яскравість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зображення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ru-RU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B10A140B-6440-498E-8C2B-27AA0DC73C66}"/>
              </a:ext>
            </a:extLst>
          </p:cNvPr>
          <p:cNvSpPr/>
          <p:nvPr/>
        </p:nvSpPr>
        <p:spPr>
          <a:xfrm>
            <a:off x="7189543" y="1740877"/>
            <a:ext cx="2161699" cy="1248024"/>
          </a:xfrm>
          <a:prstGeom prst="rect">
            <a:avLst/>
          </a:prstGeom>
          <a:solidFill>
            <a:srgbClr val="4AA019"/>
          </a:solidFill>
          <a:ln>
            <a:solidFill>
              <a:srgbClr val="479F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 dirty="0"/>
          </a:p>
        </p:txBody>
      </p:sp>
      <p:sp>
        <p:nvSpPr>
          <p:cNvPr id="12" name="Прямоугольник 11">
            <a:extLst>
              <a:ext uri="{FF2B5EF4-FFF2-40B4-BE49-F238E27FC236}">
                <a16:creationId xmlns:a16="http://schemas.microsoft.com/office/drawing/2014/main" id="{C4A8A398-15E6-4712-8078-FE50C7E2EE2B}"/>
              </a:ext>
            </a:extLst>
          </p:cNvPr>
          <p:cNvSpPr/>
          <p:nvPr/>
        </p:nvSpPr>
        <p:spPr>
          <a:xfrm>
            <a:off x="9351242" y="1740877"/>
            <a:ext cx="2161699" cy="1248024"/>
          </a:xfrm>
          <a:prstGeom prst="rect">
            <a:avLst/>
          </a:prstGeom>
          <a:solidFill>
            <a:srgbClr val="CD2819"/>
          </a:solidFill>
          <a:ln>
            <a:solidFill>
              <a:srgbClr val="CD271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3" name="Прямоугольник 12">
            <a:extLst>
              <a:ext uri="{FF2B5EF4-FFF2-40B4-BE49-F238E27FC236}">
                <a16:creationId xmlns:a16="http://schemas.microsoft.com/office/drawing/2014/main" id="{F58E2138-BE30-4D9E-AC19-4CFA61E55D21}"/>
              </a:ext>
            </a:extLst>
          </p:cNvPr>
          <p:cNvSpPr/>
          <p:nvPr/>
        </p:nvSpPr>
        <p:spPr>
          <a:xfrm>
            <a:off x="7189543" y="3264877"/>
            <a:ext cx="2161699" cy="1248024"/>
          </a:xfrm>
          <a:prstGeom prst="rect">
            <a:avLst/>
          </a:prstGeom>
          <a:solidFill>
            <a:srgbClr val="0480C8"/>
          </a:solidFill>
          <a:ln>
            <a:solidFill>
              <a:srgbClr val="0181C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5" name="Прямоугольник 14">
            <a:extLst>
              <a:ext uri="{FF2B5EF4-FFF2-40B4-BE49-F238E27FC236}">
                <a16:creationId xmlns:a16="http://schemas.microsoft.com/office/drawing/2014/main" id="{CDC61DC0-7918-484B-9C83-798A19150CCE}"/>
              </a:ext>
            </a:extLst>
          </p:cNvPr>
          <p:cNvSpPr/>
          <p:nvPr/>
        </p:nvSpPr>
        <p:spPr>
          <a:xfrm>
            <a:off x="9351242" y="3264877"/>
            <a:ext cx="2161699" cy="1248024"/>
          </a:xfrm>
          <a:prstGeom prst="rect">
            <a:avLst/>
          </a:prstGeom>
          <a:solidFill>
            <a:srgbClr val="D47703"/>
          </a:solidFill>
          <a:ln>
            <a:solidFill>
              <a:srgbClr val="D881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6" name="Прямоугольник 15">
            <a:extLst>
              <a:ext uri="{FF2B5EF4-FFF2-40B4-BE49-F238E27FC236}">
                <a16:creationId xmlns:a16="http://schemas.microsoft.com/office/drawing/2014/main" id="{87CFEEF8-396F-4586-A0B6-1AD4A95113B8}"/>
              </a:ext>
            </a:extLst>
          </p:cNvPr>
          <p:cNvSpPr/>
          <p:nvPr/>
        </p:nvSpPr>
        <p:spPr>
          <a:xfrm>
            <a:off x="7189543" y="4788877"/>
            <a:ext cx="2161699" cy="1248024"/>
          </a:xfrm>
          <a:prstGeom prst="rect">
            <a:avLst/>
          </a:prstGeom>
          <a:solidFill>
            <a:srgbClr val="6B1C6A"/>
          </a:solidFill>
          <a:ln>
            <a:solidFill>
              <a:srgbClr val="6D1A6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7" name="Прямоугольник 16">
            <a:extLst>
              <a:ext uri="{FF2B5EF4-FFF2-40B4-BE49-F238E27FC236}">
                <a16:creationId xmlns:a16="http://schemas.microsoft.com/office/drawing/2014/main" id="{F6E8F2EC-536F-4002-ADCB-0B0FE122AA0C}"/>
              </a:ext>
            </a:extLst>
          </p:cNvPr>
          <p:cNvSpPr/>
          <p:nvPr/>
        </p:nvSpPr>
        <p:spPr>
          <a:xfrm>
            <a:off x="9351242" y="4788877"/>
            <a:ext cx="2161699" cy="1248024"/>
          </a:xfrm>
          <a:prstGeom prst="rect">
            <a:avLst/>
          </a:prstGeom>
          <a:solidFill>
            <a:srgbClr val="ECE400"/>
          </a:solidFill>
          <a:ln>
            <a:solidFill>
              <a:srgbClr val="EDE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964865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7" grpId="0" animBg="1"/>
      <p:bldP spid="12" grpId="0" animBg="1"/>
      <p:bldP spid="13" grpId="0" animBg="1"/>
      <p:bldP spid="15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11.05.2022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/>
              <a:t>Фізкультхвилинка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A9119B7A-EE3F-4C85-B067-F5C3A20660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929" y="1266380"/>
            <a:ext cx="11814711" cy="5328928"/>
          </a:xfrm>
          <a:prstGeom prst="rect">
            <a:avLst/>
          </a:prstGeom>
        </p:spPr>
      </p:pic>
      <p:pic>
        <p:nvPicPr>
          <p:cNvPr id="2" name="Фізкультхвилинка №11">
            <a:hlinkClick r:id="" action="ppaction://media"/>
            <a:extLst>
              <a:ext uri="{FF2B5EF4-FFF2-40B4-BE49-F238E27FC236}">
                <a16:creationId xmlns:a16="http://schemas.microsoft.com/office/drawing/2014/main" id="{C09754E0-310E-4A19-8C26-F941B40FE23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046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950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11.05.2022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679364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/>
              <a:t>Намалюйте </a:t>
            </a:r>
            <a:r>
              <a:rPr lang="ru-RU" sz="2000" b="1" dirty="0" err="1"/>
              <a:t>африканських</a:t>
            </a:r>
            <a:r>
              <a:rPr lang="ru-RU" sz="2000" b="1" dirty="0"/>
              <a:t> </a:t>
            </a:r>
            <a:r>
              <a:rPr lang="ru-RU" sz="2000" b="1" dirty="0" err="1"/>
              <a:t>тварин</a:t>
            </a:r>
            <a:r>
              <a:rPr lang="ru-RU" sz="2000" b="1" dirty="0"/>
              <a:t> і </a:t>
            </a:r>
            <a:r>
              <a:rPr lang="ru-RU" sz="2000" b="1" dirty="0" err="1"/>
              <a:t>птахів</a:t>
            </a:r>
            <a:r>
              <a:rPr lang="ru-RU" sz="2000" b="1" dirty="0"/>
              <a:t> у </a:t>
            </a:r>
            <a:r>
              <a:rPr lang="ru-RU" sz="2000" b="1" dirty="0" err="1"/>
              <a:t>декоративній</a:t>
            </a:r>
            <a:r>
              <a:rPr lang="ru-RU" sz="2000" b="1" dirty="0"/>
              <a:t> </a:t>
            </a:r>
            <a:r>
              <a:rPr lang="ru-RU" sz="2000" b="1" dirty="0" err="1"/>
              <a:t>манері</a:t>
            </a:r>
            <a:r>
              <a:rPr lang="ru-RU" sz="2000" b="1" dirty="0"/>
              <a:t> </a:t>
            </a:r>
            <a:r>
              <a:rPr lang="ru-RU" sz="2000" b="1" dirty="0" err="1"/>
              <a:t>тінга-тінга</a:t>
            </a:r>
            <a:r>
              <a:rPr lang="ru-RU" sz="2000" b="1" dirty="0"/>
              <a:t> (</a:t>
            </a:r>
            <a:r>
              <a:rPr lang="ru-RU" sz="2000" b="1" dirty="0" err="1"/>
              <a:t>гуаш</a:t>
            </a:r>
            <a:r>
              <a:rPr lang="ru-RU" sz="2000" b="1" dirty="0"/>
              <a:t>). </a:t>
            </a:r>
            <a:r>
              <a:rPr lang="ru-RU" sz="2000" b="1" dirty="0" err="1"/>
              <a:t>Застосуйте</a:t>
            </a:r>
            <a:r>
              <a:rPr lang="ru-RU" sz="2000" b="1" dirty="0"/>
              <a:t> </a:t>
            </a:r>
            <a:r>
              <a:rPr lang="ru-RU" sz="2000" b="1" dirty="0" err="1"/>
              <a:t>стилізацію</a:t>
            </a:r>
            <a:r>
              <a:rPr lang="ru-RU" sz="2000" b="1" dirty="0"/>
              <a:t>.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5714313-FE35-49D9-8471-A589D18BBE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11"/>
          <a:stretch/>
        </p:blipFill>
        <p:spPr>
          <a:xfrm>
            <a:off x="254838" y="1895150"/>
            <a:ext cx="1906194" cy="135890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68BE47DC-5587-4C80-849C-D120FCCD891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8" t="-529" r="9385" b="10937"/>
          <a:stretch/>
        </p:blipFill>
        <p:spPr>
          <a:xfrm>
            <a:off x="158094" y="4902397"/>
            <a:ext cx="2099683" cy="1761253"/>
          </a:xfrm>
          <a:prstGeom prst="rect">
            <a:avLst/>
          </a:prstGeom>
        </p:spPr>
      </p:pic>
      <p:pic>
        <p:nvPicPr>
          <p:cNvPr id="8" name="Picture 2" descr="ÐÐ°ÑÑÐ¸Ð½ÐºÐ¸ Ð¿Ð¾ Ð·Ð°Ð¿ÑÐ¾ÑÑ Ð²Ð¸Ð´ÐµÐ¾">
            <a:extLst>
              <a:ext uri="{FF2B5EF4-FFF2-40B4-BE49-F238E27FC236}">
                <a16:creationId xmlns:a16="http://schemas.microsoft.com/office/drawing/2014/main" id="{8C4F1C12-3AD9-4FFC-B6AC-49A5703BB5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4" b="17200"/>
          <a:stretch/>
        </p:blipFill>
        <p:spPr bwMode="auto">
          <a:xfrm>
            <a:off x="254838" y="3563770"/>
            <a:ext cx="1838270" cy="118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СафаріГотове">
            <a:hlinkClick r:id="" action="ppaction://media"/>
            <a:extLst>
              <a:ext uri="{FF2B5EF4-FFF2-40B4-BE49-F238E27FC236}">
                <a16:creationId xmlns:a16="http://schemas.microsoft.com/office/drawing/2014/main" id="{A3D8C285-A87C-4120-9B11-A065FB0923A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521765" y="1456402"/>
            <a:ext cx="9284341" cy="5222442"/>
          </a:xfrm>
          <a:prstGeom prst="rect">
            <a:avLst/>
          </a:prstGeom>
          <a:ln w="38100" cap="sq">
            <a:solidFill>
              <a:schemeClr val="tx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5052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905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11.05.2022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Послідовність виконання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46825D63-1043-44CF-A373-A3225911BE1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406" t="14294" r="36875" b="15972"/>
          <a:stretch/>
        </p:blipFill>
        <p:spPr>
          <a:xfrm rot="5400000">
            <a:off x="1056274" y="678447"/>
            <a:ext cx="2577583" cy="3784079"/>
          </a:xfrm>
          <a:prstGeom prst="rect">
            <a:avLst/>
          </a:prstGeom>
          <a:ln w="38100" cap="sq">
            <a:solidFill>
              <a:schemeClr val="tx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BD0A43C0-1C0B-480B-8C9D-95BB29E441D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6485" t="14295" r="36796" b="16528"/>
          <a:stretch/>
        </p:blipFill>
        <p:spPr>
          <a:xfrm rot="5400000">
            <a:off x="8428826" y="688798"/>
            <a:ext cx="2598283" cy="3784078"/>
          </a:xfrm>
          <a:prstGeom prst="rect">
            <a:avLst/>
          </a:prstGeom>
          <a:ln w="38100" cap="sq">
            <a:solidFill>
              <a:schemeClr val="tx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417628FB-BF25-426B-AFB7-6B661354BBF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6485" t="14294" r="36562" b="16250"/>
          <a:stretch/>
        </p:blipFill>
        <p:spPr>
          <a:xfrm rot="5400000">
            <a:off x="1685083" y="3361594"/>
            <a:ext cx="2724870" cy="3949726"/>
          </a:xfrm>
          <a:prstGeom prst="rect">
            <a:avLst/>
          </a:prstGeom>
          <a:ln w="38100" cap="sq">
            <a:solidFill>
              <a:schemeClr val="tx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9E533FB5-6BEE-4A9B-90C2-BEDDF9B2818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6251" t="14294" r="36666" b="16112"/>
          <a:stretch/>
        </p:blipFill>
        <p:spPr>
          <a:xfrm rot="5400000">
            <a:off x="7610621" y="3367177"/>
            <a:ext cx="2724869" cy="3938561"/>
          </a:xfrm>
          <a:prstGeom prst="rect">
            <a:avLst/>
          </a:prstGeom>
          <a:ln w="38100" cap="sq">
            <a:solidFill>
              <a:schemeClr val="tx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003 - Музика для образотворчого мистецва">
            <a:hlinkClick r:id="" action="ppaction://media"/>
            <a:extLst>
              <a:ext uri="{FF2B5EF4-FFF2-40B4-BE49-F238E27FC236}">
                <a16:creationId xmlns:a16="http://schemas.microsoft.com/office/drawing/2014/main" id="{3EF95DE0-406D-44D2-8A55-EB6699F91F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43476" y="6279792"/>
            <a:ext cx="419100" cy="41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796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20205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6696</TotalTime>
  <Words>225</Words>
  <Application>Microsoft Office PowerPoint</Application>
  <PresentationFormat>Широкоэкранный</PresentationFormat>
  <Paragraphs>49</Paragraphs>
  <Slides>12</Slides>
  <Notes>0</Notes>
  <HiddenSlides>0</HiddenSlides>
  <MMClips>4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Monotype Corsiva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Vasyl Tsupa</dc:creator>
  <cp:lastModifiedBy>Света</cp:lastModifiedBy>
  <cp:revision>468</cp:revision>
  <dcterms:created xsi:type="dcterms:W3CDTF">2018-01-05T16:38:53Z</dcterms:created>
  <dcterms:modified xsi:type="dcterms:W3CDTF">2022-05-11T03:47:27Z</dcterms:modified>
</cp:coreProperties>
</file>