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309" r:id="rId3"/>
    <p:sldId id="264" r:id="rId4"/>
    <p:sldId id="311" r:id="rId5"/>
    <p:sldId id="312" r:id="rId6"/>
    <p:sldId id="313" r:id="rId7"/>
    <p:sldId id="314" r:id="rId8"/>
    <p:sldId id="315" r:id="rId9"/>
    <p:sldId id="310" r:id="rId10"/>
    <p:sldId id="316" r:id="rId11"/>
    <p:sldId id="317" r:id="rId12"/>
    <p:sldId id="265" r:id="rId13"/>
    <p:sldId id="301" r:id="rId14"/>
    <p:sldId id="307" r:id="rId15"/>
    <p:sldId id="266" r:id="rId16"/>
    <p:sldId id="304" r:id="rId17"/>
    <p:sldId id="305" r:id="rId18"/>
    <p:sldId id="286" r:id="rId19"/>
    <p:sldId id="287" r:id="rId20"/>
    <p:sldId id="288" r:id="rId21"/>
    <p:sldId id="289" r:id="rId22"/>
    <p:sldId id="290" r:id="rId23"/>
    <p:sldId id="268" r:id="rId24"/>
    <p:sldId id="293" r:id="rId25"/>
    <p:sldId id="294" r:id="rId26"/>
    <p:sldId id="296" r:id="rId27"/>
    <p:sldId id="297" r:id="rId28"/>
    <p:sldId id="298" r:id="rId29"/>
    <p:sldId id="300" r:id="rId30"/>
    <p:sldId id="267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308" r:id="rId39"/>
    <p:sldId id="291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A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AE9E2-D861-42AE-91B1-D4E83F559EF6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81298-93F0-4C8E-9C93-6C62554903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3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72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41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97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643467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“</a:t>
            </a:r>
          </a:p>
        </p:txBody>
      </p:sp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8997951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0">
                <a:solidFill>
                  <a:srgbClr val="C0E474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380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803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654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2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64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41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2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63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74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89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583" y="-7938"/>
            <a:ext cx="12225868" cy="6873876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12801" y="609600"/>
            <a:ext cx="8464551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2801" y="2160589"/>
            <a:ext cx="846455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251" y="6042026"/>
            <a:ext cx="912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9E25A7C-073F-44E7-9F62-91F6B5CFBCD2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042026"/>
            <a:ext cx="6163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667" y="6042026"/>
            <a:ext cx="68368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36658F-CAA6-44FD-A33C-2E5A0EE2A60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gif"/><Relationship Id="rId21" Type="http://schemas.openxmlformats.org/officeDocument/2006/relationships/image" Target="../media/image44.png"/><Relationship Id="rId7" Type="http://schemas.openxmlformats.org/officeDocument/2006/relationships/image" Target="../media/image30.gif"/><Relationship Id="rId12" Type="http://schemas.openxmlformats.org/officeDocument/2006/relationships/image" Target="../media/image35.gif"/><Relationship Id="rId17" Type="http://schemas.openxmlformats.org/officeDocument/2006/relationships/image" Target="../media/image40.png"/><Relationship Id="rId2" Type="http://schemas.openxmlformats.org/officeDocument/2006/relationships/image" Target="../media/image25.gif"/><Relationship Id="rId16" Type="http://schemas.openxmlformats.org/officeDocument/2006/relationships/image" Target="../media/image39.gif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.gif"/><Relationship Id="rId21" Type="http://schemas.openxmlformats.org/officeDocument/2006/relationships/image" Target="../media/image111.png"/><Relationship Id="rId7" Type="http://schemas.openxmlformats.org/officeDocument/2006/relationships/image" Target="../media/image97.gif"/><Relationship Id="rId12" Type="http://schemas.openxmlformats.org/officeDocument/2006/relationships/image" Target="../media/image102.png"/><Relationship Id="rId17" Type="http://schemas.openxmlformats.org/officeDocument/2006/relationships/image" Target="../media/image107.gif"/><Relationship Id="rId2" Type="http://schemas.openxmlformats.org/officeDocument/2006/relationships/image" Target="../media/image32.png"/><Relationship Id="rId16" Type="http://schemas.openxmlformats.org/officeDocument/2006/relationships/image" Target="../media/image106.png"/><Relationship Id="rId20" Type="http://schemas.openxmlformats.org/officeDocument/2006/relationships/image" Target="../media/image1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101.gif"/><Relationship Id="rId5" Type="http://schemas.openxmlformats.org/officeDocument/2006/relationships/image" Target="../media/image95.gif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2478" y="1178805"/>
            <a:ext cx="9984953" cy="870333"/>
          </a:xfrm>
        </p:spPr>
        <p:txBody>
          <a:bodyPr>
            <a:noAutofit/>
          </a:bodyPr>
          <a:lstStyle/>
          <a:p>
            <a:pPr algn="ctr"/>
            <a:r>
              <a:rPr lang="uk-UA" sz="8000" b="1" dirty="0">
                <a:solidFill>
                  <a:srgbClr val="FF0000"/>
                </a:solidFill>
                <a:latin typeface="Monotype Corsiva" pitchFamily="66" charset="0"/>
              </a:rPr>
              <a:t>Навчання та пам’ять </a:t>
            </a:r>
            <a:endParaRPr lang="ru-RU" sz="8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3597899"/>
            <a:ext cx="3097212" cy="334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9062"/>
            <a:ext cx="159702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391568"/>
            <a:ext cx="35353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1962775"/>
            <a:ext cx="3743325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98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Картинки по запросу тест на вним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571501"/>
            <a:ext cx="9525000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Прямоугольник 4"/>
          <p:cNvSpPr>
            <a:spLocks noChangeArrowheads="1"/>
          </p:cNvSpPr>
          <p:nvPr/>
        </p:nvSpPr>
        <p:spPr bwMode="auto">
          <a:xfrm>
            <a:off x="2511188" y="5357814"/>
            <a:ext cx="6918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Monotype Corsiva" pitchFamily="66" charset="0"/>
              </a:rPr>
              <a:t>Знайдіть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 числа </a:t>
            </a:r>
            <a:r>
              <a:rPr lang="ru-RU" sz="3200" b="1" dirty="0" err="1">
                <a:solidFill>
                  <a:srgbClr val="002060"/>
                </a:solidFill>
                <a:latin typeface="Monotype Corsiva" pitchFamily="66" charset="0"/>
              </a:rPr>
              <a:t>від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 1 до 90 </a:t>
            </a:r>
            <a:r>
              <a:rPr lang="ru-RU" sz="3200" b="1" dirty="0" err="1">
                <a:solidFill>
                  <a:srgbClr val="002060"/>
                </a:solidFill>
                <a:latin typeface="Monotype Corsiva" pitchFamily="66" charset="0"/>
              </a:rPr>
              <a:t>якомога</a:t>
            </a:r>
            <a:r>
              <a:rPr lang="ru-RU" sz="32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Monotype Corsiva" pitchFamily="66" charset="0"/>
              </a:rPr>
              <a:t>скоріше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9463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D3416A6-FEBD-455A-9BF0-1490C188EEC1}" type="slidenum">
              <a:rPr lang="ru-RU" sz="1400" smtClean="0">
                <a:solidFill>
                  <a:schemeClr val="tx2"/>
                </a:solidFill>
                <a:latin typeface="Arial Narrow" pitchFamily="34" charset="0"/>
              </a:rPr>
              <a:pPr eaLnBrk="1" hangingPunct="1"/>
              <a:t>11</a:t>
            </a:fld>
            <a:endParaRPr lang="ru-RU" sz="140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52227" name="Picture 2" descr="100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" y="808906"/>
            <a:ext cx="10958837" cy="6049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1535942" y="224131"/>
            <a:ext cx="800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 картинці є 16 облич. Знайдіть їх</a:t>
            </a:r>
            <a:endParaRPr lang="uk-UA" sz="3200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997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04900"/>
            <a:ext cx="8156564" cy="1039314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tx1"/>
                </a:solidFill>
                <a:latin typeface="Monotype Corsiva" pitchFamily="66" charset="0"/>
              </a:rPr>
              <a:t>– це процес чуттєвого відображення в мозку людини образів чи предметів без впливу на органи чуття</a:t>
            </a:r>
            <a:endParaRPr lang="ru-RU" sz="28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522518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dirty="0">
                <a:solidFill>
                  <a:srgbClr val="C00000"/>
                </a:solidFill>
                <a:latin typeface="Monotype Corsiva" pitchFamily="66" charset="0"/>
              </a:rPr>
              <a:t>Уявлення</a:t>
            </a:r>
            <a:endParaRPr lang="ru-RU" sz="4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" y="1380963"/>
            <a:ext cx="4876800" cy="3248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8949" y="4249882"/>
            <a:ext cx="1197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Апельсин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їстівний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смачний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соковитий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536" y="2254306"/>
            <a:ext cx="6667500" cy="3333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8189" y="4849392"/>
            <a:ext cx="109036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Ящірка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холодна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прутка</a:t>
            </a:r>
          </a:p>
          <a:p>
            <a:pPr algn="ctr"/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маленька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22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29"/>
          <p:cNvSpPr txBox="1">
            <a:spLocks noGrp="1"/>
          </p:cNvSpPr>
          <p:nvPr>
            <p:ph type="title"/>
          </p:nvPr>
        </p:nvSpPr>
        <p:spPr>
          <a:xfrm>
            <a:off x="857249" y="428625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0000"/>
              </a:buClr>
              <a:buSzPts val="28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Ще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древні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греки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вважали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богиню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пам’яті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Мнемозіну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матір’ю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дев’яти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 </a:t>
            </a:r>
            <a:r>
              <a:rPr lang="en-US" sz="3200" b="1" i="0" u="none" strike="noStrike" cap="none" dirty="0" err="1">
                <a:solidFill>
                  <a:srgbClr val="002060"/>
                </a:solidFill>
                <a:latin typeface="Monotype Corsiva" pitchFamily="66" charset="0"/>
                <a:ea typeface="Arial"/>
                <a:cs typeface="Arial"/>
                <a:sym typeface="Arial"/>
              </a:rPr>
              <a:t>муз</a:t>
            </a:r>
            <a:endParaRPr sz="40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909" name="Google Shape;909;p29"/>
          <p:cNvSpPr txBox="1"/>
          <p:nvPr/>
        </p:nvSpPr>
        <p:spPr>
          <a:xfrm>
            <a:off x="8737600" y="6172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</a:pPr>
            <a:fld id="{00000000-1234-1234-1234-123412341234}" type="slidenum">
              <a:rPr lang="en-US" sz="1400" b="0" i="0" u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13</a:t>
            </a:fld>
            <a:endParaRPr/>
          </a:p>
        </p:txBody>
      </p:sp>
      <p:pic>
        <p:nvPicPr>
          <p:cNvPr id="910" name="Google Shape;910;p29" descr="Картинки по запросу Мнемозіна музи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50" y="1514900"/>
            <a:ext cx="7905749" cy="402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11" name="Google Shape;911;p29" descr="Картинки по запросу Мнемозіна музи"/>
          <p:cNvSpPr txBox="1"/>
          <p:nvPr/>
        </p:nvSpPr>
        <p:spPr>
          <a:xfrm>
            <a:off x="224367" y="-182562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2" name="Google Shape;912;p29" descr="J:\Презентації\m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3133" y="3961262"/>
            <a:ext cx="2965828" cy="2896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3" name="Google Shape;913;p29" descr="Картинки по запросу завитушки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500" y="3000375"/>
            <a:ext cx="8382000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29"/>
          <p:cNvSpPr txBox="1"/>
          <p:nvPr/>
        </p:nvSpPr>
        <p:spPr>
          <a:xfrm>
            <a:off x="8286751" y="1741796"/>
            <a:ext cx="3709632" cy="2294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571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1500"/>
              </a:buClr>
              <a:buSzPts val="2100"/>
              <a:buFont typeface="Times New Roman"/>
              <a:buNone/>
            </a:pP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Ім’я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богині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дало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назву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самій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пам’яті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Вислови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”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мнемічна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діяльність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”, ”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мнемічна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задача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”, ”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мнемічні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дії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відносяться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до</a:t>
            </a:r>
            <a:r>
              <a:rPr lang="en-US" sz="24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пам’яті</a:t>
            </a:r>
            <a:endParaRPr sz="20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2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371" y="1052736"/>
            <a:ext cx="2208245" cy="1152128"/>
          </a:xfrm>
          <a:prstGeom prst="rect">
            <a:avLst/>
          </a:prstGeom>
        </p:spPr>
      </p:pic>
      <p:pic>
        <p:nvPicPr>
          <p:cNvPr id="5" name="Рисунок 4" descr="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40416" y="1196752"/>
            <a:ext cx="1750053" cy="1152128"/>
          </a:xfrm>
          <a:prstGeom prst="rect">
            <a:avLst/>
          </a:prstGeom>
        </p:spPr>
      </p:pic>
      <p:pic>
        <p:nvPicPr>
          <p:cNvPr id="6" name="Рисунок 5" descr="img6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9563" y="3068960"/>
            <a:ext cx="1728192" cy="1152128"/>
          </a:xfrm>
          <a:prstGeom prst="rect">
            <a:avLst/>
          </a:prstGeom>
        </p:spPr>
      </p:pic>
      <p:pic>
        <p:nvPicPr>
          <p:cNvPr id="7" name="Рисунок 6" descr="img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7861" y="1124744"/>
            <a:ext cx="1358731" cy="1180952"/>
          </a:xfrm>
          <a:prstGeom prst="rect">
            <a:avLst/>
          </a:prstGeom>
        </p:spPr>
      </p:pic>
      <p:pic>
        <p:nvPicPr>
          <p:cNvPr id="8" name="Рисунок 7" descr="img5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7382" y="4221089"/>
            <a:ext cx="1587301" cy="971429"/>
          </a:xfrm>
          <a:prstGeom prst="rect">
            <a:avLst/>
          </a:prstGeom>
        </p:spPr>
      </p:pic>
      <p:pic>
        <p:nvPicPr>
          <p:cNvPr id="9" name="Рисунок 8" descr="img6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5840" y="2564904"/>
            <a:ext cx="1654539" cy="1080120"/>
          </a:xfrm>
          <a:prstGeom prst="rect">
            <a:avLst/>
          </a:prstGeom>
        </p:spPr>
      </p:pic>
      <p:pic>
        <p:nvPicPr>
          <p:cNvPr id="10" name="Рисунок 9" descr="img61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64086" y="1052736"/>
            <a:ext cx="1655564" cy="1104900"/>
          </a:xfrm>
          <a:prstGeom prst="rect">
            <a:avLst/>
          </a:prstGeom>
        </p:spPr>
      </p:pic>
      <p:pic>
        <p:nvPicPr>
          <p:cNvPr id="11" name="Рисунок 10" descr="img6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60096" y="3140969"/>
            <a:ext cx="2592288" cy="1047619"/>
          </a:xfrm>
          <a:prstGeom prst="rect">
            <a:avLst/>
          </a:prstGeom>
        </p:spPr>
      </p:pic>
      <p:pic>
        <p:nvPicPr>
          <p:cNvPr id="12" name="Рисунок 11" descr="img6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84299" y="4005064"/>
            <a:ext cx="2423515" cy="1224136"/>
          </a:xfrm>
          <a:prstGeom prst="rect">
            <a:avLst/>
          </a:prstGeom>
        </p:spPr>
      </p:pic>
      <p:pic>
        <p:nvPicPr>
          <p:cNvPr id="13" name="Рисунок 12" descr="img6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51585" y="4725144"/>
            <a:ext cx="1938825" cy="1512168"/>
          </a:xfrm>
          <a:prstGeom prst="rect">
            <a:avLst/>
          </a:prstGeom>
        </p:spPr>
      </p:pic>
      <p:pic>
        <p:nvPicPr>
          <p:cNvPr id="14" name="Рисунок 13" descr="img68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55840" y="3356992"/>
            <a:ext cx="2592288" cy="1368152"/>
          </a:xfrm>
          <a:prstGeom prst="rect">
            <a:avLst/>
          </a:prstGeom>
        </p:spPr>
      </p:pic>
      <p:pic>
        <p:nvPicPr>
          <p:cNvPr id="15" name="Рисунок 14" descr="img6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07435" y="5301209"/>
            <a:ext cx="863492" cy="1361905"/>
          </a:xfrm>
          <a:prstGeom prst="rect">
            <a:avLst/>
          </a:prstGeom>
        </p:spPr>
      </p:pic>
      <p:pic>
        <p:nvPicPr>
          <p:cNvPr id="16" name="Рисунок 15" descr="img69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1371" y="2420888"/>
            <a:ext cx="1576148" cy="1512168"/>
          </a:xfrm>
          <a:prstGeom prst="rect">
            <a:avLst/>
          </a:prstGeom>
        </p:spPr>
      </p:pic>
      <p:pic>
        <p:nvPicPr>
          <p:cNvPr id="17" name="Рисунок 16" descr="img70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80043" y="4437112"/>
            <a:ext cx="2016224" cy="1008112"/>
          </a:xfrm>
          <a:prstGeom prst="rect">
            <a:avLst/>
          </a:prstGeom>
        </p:spPr>
      </p:pic>
      <p:pic>
        <p:nvPicPr>
          <p:cNvPr id="18" name="Рисунок 17" descr="img71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60096" y="1988840"/>
            <a:ext cx="1728192" cy="1170806"/>
          </a:xfrm>
          <a:prstGeom prst="rect">
            <a:avLst/>
          </a:prstGeom>
        </p:spPr>
      </p:pic>
      <p:pic>
        <p:nvPicPr>
          <p:cNvPr id="19" name="Рисунок 18" descr="img72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224459" y="5445225"/>
            <a:ext cx="1612699" cy="1171429"/>
          </a:xfrm>
          <a:prstGeom prst="rect">
            <a:avLst/>
          </a:prstGeom>
        </p:spPr>
      </p:pic>
      <p:pic>
        <p:nvPicPr>
          <p:cNvPr id="20" name="Рисунок 19" descr="img73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463819" y="4437113"/>
            <a:ext cx="1419736" cy="1154699"/>
          </a:xfrm>
          <a:prstGeom prst="rect">
            <a:avLst/>
          </a:prstGeom>
        </p:spPr>
      </p:pic>
      <p:pic>
        <p:nvPicPr>
          <p:cNvPr id="21" name="Рисунок 20" descr="img74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936427" y="2492896"/>
            <a:ext cx="1818964" cy="1120786"/>
          </a:xfrm>
          <a:prstGeom prst="rect">
            <a:avLst/>
          </a:prstGeom>
        </p:spPr>
      </p:pic>
      <p:pic>
        <p:nvPicPr>
          <p:cNvPr id="22" name="Рисунок 21" descr="img75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927648" y="1484784"/>
            <a:ext cx="1403947" cy="1152128"/>
          </a:xfrm>
          <a:prstGeom prst="rect">
            <a:avLst/>
          </a:prstGeom>
        </p:spPr>
      </p:pic>
      <p:pic>
        <p:nvPicPr>
          <p:cNvPr id="23" name="Рисунок 22" descr="img76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632171" y="5445225"/>
            <a:ext cx="2208245" cy="1149357"/>
          </a:xfrm>
          <a:prstGeom prst="rect">
            <a:avLst/>
          </a:prstGeom>
        </p:spPr>
      </p:pic>
      <p:pic>
        <p:nvPicPr>
          <p:cNvPr id="24" name="Рисунок 23" descr="img77.gif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5327915" y="5661248"/>
            <a:ext cx="2039607" cy="10081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1371" y="188641"/>
            <a:ext cx="11425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u="sng" dirty="0">
                <a:latin typeface="Monotype Corsiva" pitchFamily="66" charset="0"/>
              </a:rPr>
              <a:t>Експрес-діагностика</a:t>
            </a:r>
            <a:r>
              <a:rPr lang="uk-UA" sz="2800" b="1" dirty="0">
                <a:latin typeface="Monotype Corsiva" pitchFamily="66" charset="0"/>
              </a:rPr>
              <a:t> </a:t>
            </a:r>
            <a:r>
              <a:rPr lang="uk-UA" sz="2800" dirty="0">
                <a:latin typeface="Monotype Corsiva" pitchFamily="66" charset="0"/>
              </a:rPr>
              <a:t> скільки предметів ти запам'ятаєш за 1хв?</a:t>
            </a:r>
            <a:endParaRPr lang="uk-UA" sz="2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827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6472" y="273274"/>
            <a:ext cx="8156564" cy="1039314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психофізіологічний процес, за якого людина здатна сприймати, відбирати, закріплювати, зберігати і забувати інформацію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010889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1" dirty="0" err="1">
                <a:solidFill>
                  <a:srgbClr val="C00000"/>
                </a:solidFill>
                <a:latin typeface="Monotype Corsiva" pitchFamily="66" charset="0"/>
              </a:rPr>
              <a:t>Пам</a:t>
            </a:r>
            <a:r>
              <a:rPr lang="en-US" sz="4800" b="1" dirty="0">
                <a:solidFill>
                  <a:srgbClr val="C00000"/>
                </a:solidFill>
                <a:latin typeface="Monotype Corsiva" pitchFamily="66" charset="0"/>
              </a:rPr>
              <a:t>’</a:t>
            </a:r>
            <a:r>
              <a:rPr lang="uk-UA" sz="4800" b="1" dirty="0">
                <a:solidFill>
                  <a:srgbClr val="C00000"/>
                </a:solidFill>
                <a:latin typeface="Monotype Corsiva" pitchFamily="66" charset="0"/>
              </a:rPr>
              <a:t>ять</a:t>
            </a:r>
            <a:endParaRPr lang="ru-RU" sz="48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753" y="1516676"/>
            <a:ext cx="7048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Monotype Corsiva" pitchFamily="66" charset="0"/>
              </a:rPr>
              <a:t>Залежно від міцності і тривалості збереження інформації розрізняють види </a:t>
            </a:r>
            <a:r>
              <a:rPr lang="uk-UA" sz="2400" b="1" dirty="0" err="1">
                <a:solidFill>
                  <a:srgbClr val="002060"/>
                </a:solidFill>
                <a:latin typeface="Monotype Corsiva" pitchFamily="66" charset="0"/>
              </a:rPr>
              <a:t>пам</a:t>
            </a:r>
            <a:r>
              <a:rPr lang="en-US" sz="2400" b="1" dirty="0">
                <a:solidFill>
                  <a:srgbClr val="002060"/>
                </a:solidFill>
                <a:latin typeface="Monotype Corsiva" pitchFamily="66" charset="0"/>
              </a:rPr>
              <a:t>’</a:t>
            </a:r>
            <a:r>
              <a:rPr lang="uk-UA" sz="2400" b="1" dirty="0">
                <a:solidFill>
                  <a:srgbClr val="002060"/>
                </a:solidFill>
                <a:latin typeface="Monotype Corsiva" pitchFamily="66" charset="0"/>
              </a:rPr>
              <a:t>яті: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256463" y="3943718"/>
            <a:ext cx="402773" cy="446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625155" y="3943717"/>
            <a:ext cx="370114" cy="4463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1681" y="442657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4ADA6"/>
                </a:solidFill>
                <a:latin typeface="Monotype Corsiva" pitchFamily="66" charset="0"/>
              </a:rPr>
              <a:t>процедурна</a:t>
            </a:r>
            <a:r>
              <a:rPr lang="uk-UA" sz="2400" b="1" dirty="0">
                <a:latin typeface="Monotype Corsiva" pitchFamily="66" charset="0"/>
              </a:rPr>
              <a:t> –</a:t>
            </a:r>
          </a:p>
          <a:p>
            <a:pPr algn="ctr"/>
            <a:r>
              <a:rPr lang="uk-UA" sz="2400" b="1" dirty="0">
                <a:latin typeface="Monotype Corsiva" pitchFamily="66" charset="0"/>
              </a:rPr>
              <a:t>це пам’ять на дії, умовні рефлекси, навички, звички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5696" y="4426577"/>
            <a:ext cx="3129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4ADA6"/>
                </a:solidFill>
                <a:latin typeface="Monotype Corsiva" pitchFamily="66" charset="0"/>
              </a:rPr>
              <a:t>декларативна</a:t>
            </a:r>
            <a:r>
              <a:rPr lang="uk-UA" sz="2400" b="1" dirty="0">
                <a:latin typeface="Monotype Corsiva" pitchFamily="66" charset="0"/>
              </a:rPr>
              <a:t> –</a:t>
            </a:r>
          </a:p>
          <a:p>
            <a:pPr algn="ctr"/>
            <a:r>
              <a:rPr lang="uk-UA" sz="2400" b="1" dirty="0">
                <a:latin typeface="Monotype Corsiva" pitchFamily="66" charset="0"/>
              </a:rPr>
              <a:t>це пам’ять на події, імена, дати, факти, слова</a:t>
            </a:r>
            <a:endParaRPr lang="ru-RU" sz="2400" b="1" dirty="0">
              <a:latin typeface="Monotype Corsiva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1681" y="2374058"/>
            <a:ext cx="6932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uk-UA" sz="2400" b="1" dirty="0">
                <a:solidFill>
                  <a:srgbClr val="FF0000"/>
                </a:solidFill>
                <a:latin typeface="Monotype Corsiva" pitchFamily="66" charset="0"/>
              </a:rPr>
              <a:t>оперативна (сенсорна) </a:t>
            </a:r>
            <a:r>
              <a:rPr lang="uk-UA" sz="2400" b="1" dirty="0">
                <a:latin typeface="Monotype Corsiva" pitchFamily="66" charset="0"/>
              </a:rPr>
              <a:t>– триває декілька секунд</a:t>
            </a:r>
          </a:p>
          <a:p>
            <a:pPr marL="342900" indent="-342900" algn="just">
              <a:buFontTx/>
              <a:buChar char="-"/>
            </a:pPr>
            <a:r>
              <a:rPr lang="uk-UA" sz="2400" b="1" dirty="0">
                <a:solidFill>
                  <a:srgbClr val="FF0000"/>
                </a:solidFill>
                <a:latin typeface="Monotype Corsiva" pitchFamily="66" charset="0"/>
              </a:rPr>
              <a:t>короткочасна</a:t>
            </a:r>
            <a:r>
              <a:rPr lang="uk-UA" sz="2400" b="1" dirty="0">
                <a:latin typeface="Monotype Corsiva" pitchFamily="66" charset="0"/>
              </a:rPr>
              <a:t> – триває від кількох секунд до хвилин</a:t>
            </a:r>
          </a:p>
          <a:p>
            <a:pPr algn="just"/>
            <a:r>
              <a:rPr lang="uk-UA" sz="2400" b="1" dirty="0">
                <a:latin typeface="Monotype Corsiva" pitchFamily="66" charset="0"/>
              </a:rPr>
              <a:t>                            7+-2 символи</a:t>
            </a:r>
          </a:p>
          <a:p>
            <a:pPr marL="342900" indent="-342900" algn="just">
              <a:buFontTx/>
              <a:buChar char="-"/>
            </a:pPr>
            <a:r>
              <a:rPr lang="uk-UA" sz="2400" b="1" dirty="0">
                <a:solidFill>
                  <a:srgbClr val="FF0000"/>
                </a:solidFill>
                <a:latin typeface="Monotype Corsiva" pitchFamily="66" charset="0"/>
              </a:rPr>
              <a:t>довготривала</a:t>
            </a:r>
            <a:r>
              <a:rPr lang="uk-UA" sz="2400" b="1" dirty="0">
                <a:latin typeface="Monotype Corsiva" pitchFamily="66" charset="0"/>
              </a:rPr>
              <a:t> – триває роками, все життя</a:t>
            </a:r>
            <a:endParaRPr lang="ru-RU" sz="2400" b="1" dirty="0">
              <a:latin typeface="Monotype Corsiva" pitchFamily="66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330" y="1309702"/>
            <a:ext cx="3622547" cy="49029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25138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oogle Shape;1102;p49"/>
          <p:cNvGrpSpPr/>
          <p:nvPr/>
        </p:nvGrpSpPr>
        <p:grpSpPr>
          <a:xfrm>
            <a:off x="243417" y="2255837"/>
            <a:ext cx="5217583" cy="1729309"/>
            <a:chOff x="182562" y="2255837"/>
            <a:chExt cx="3913187" cy="1981200"/>
          </a:xfrm>
        </p:grpSpPr>
        <p:pic>
          <p:nvPicPr>
            <p:cNvPr id="1103" name="Google Shape;1103;p4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2562" y="2255837"/>
              <a:ext cx="3913187" cy="1981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4" name="Google Shape;1104;p49"/>
            <p:cNvSpPr txBox="1"/>
            <p:nvPr/>
          </p:nvSpPr>
          <p:spPr>
            <a:xfrm>
              <a:off x="307975" y="2379662"/>
              <a:ext cx="3670300" cy="1741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06" name="Google Shape;1106;p49"/>
          <p:cNvSpPr txBox="1"/>
          <p:nvPr/>
        </p:nvSpPr>
        <p:spPr>
          <a:xfrm>
            <a:off x="381000" y="491319"/>
            <a:ext cx="11334749" cy="112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539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1500"/>
              </a:buClr>
              <a:buSzPts val="2400"/>
              <a:buFont typeface="Times New Roman"/>
              <a:buNone/>
            </a:pP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метою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і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способами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запам’ятання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та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відтворення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пам'ять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поділяють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36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:</a:t>
            </a:r>
            <a:endParaRPr sz="2800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07" name="Google Shape;1107;p49"/>
          <p:cNvSpPr txBox="1"/>
          <p:nvPr/>
        </p:nvSpPr>
        <p:spPr>
          <a:xfrm>
            <a:off x="285750" y="2357437"/>
            <a:ext cx="5143500" cy="153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1500"/>
              </a:buClr>
              <a:buSzPts val="2200"/>
              <a:buFont typeface="Times New Roman"/>
              <a:buNone/>
            </a:pPr>
            <a:r>
              <a:rPr lang="en-US" sz="2400" b="1" i="0" u="none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Мимовільну</a:t>
            </a:r>
            <a:r>
              <a:rPr lang="en-US" sz="2400" b="1" i="0" u="none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пам'ять</a:t>
            </a:r>
            <a:r>
              <a:rPr lang="en-US" sz="2400" b="1" i="0" u="none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–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ставиться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спеціальна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мета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запам’ятати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і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пригадати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застосовуються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спеціальні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прийоми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та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вольові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зусилля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Monotype Corsiva" pitchFamily="66" charset="0"/>
            </a:endParaRPr>
          </a:p>
        </p:txBody>
      </p:sp>
      <p:cxnSp>
        <p:nvCxnSpPr>
          <p:cNvPr id="1108" name="Google Shape;1108;p49"/>
          <p:cNvCxnSpPr/>
          <p:nvPr/>
        </p:nvCxnSpPr>
        <p:spPr>
          <a:xfrm flipH="1">
            <a:off x="2286001" y="1643062"/>
            <a:ext cx="1238249" cy="4286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grpSp>
        <p:nvGrpSpPr>
          <p:cNvPr id="1109" name="Google Shape;1109;p49"/>
          <p:cNvGrpSpPr/>
          <p:nvPr/>
        </p:nvGrpSpPr>
        <p:grpSpPr>
          <a:xfrm>
            <a:off x="6055783" y="2182812"/>
            <a:ext cx="5501216" cy="1802334"/>
            <a:chOff x="4541837" y="2182812"/>
            <a:chExt cx="4125912" cy="2273300"/>
          </a:xfrm>
        </p:grpSpPr>
        <p:pic>
          <p:nvPicPr>
            <p:cNvPr id="1110" name="Google Shape;1110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41837" y="2182812"/>
              <a:ext cx="4125912" cy="2273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1" name="Google Shape;1111;p49"/>
            <p:cNvSpPr txBox="1"/>
            <p:nvPr/>
          </p:nvSpPr>
          <p:spPr>
            <a:xfrm>
              <a:off x="4679950" y="2322512"/>
              <a:ext cx="3856037" cy="1998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12" name="Google Shape;1112;p49"/>
          <p:cNvSpPr txBox="1"/>
          <p:nvPr/>
        </p:nvSpPr>
        <p:spPr>
          <a:xfrm>
            <a:off x="6381750" y="2286001"/>
            <a:ext cx="4857749" cy="1699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1500"/>
              </a:buClr>
              <a:buSzPts val="2200"/>
              <a:buFont typeface="Times New Roman"/>
              <a:buNone/>
            </a:pPr>
            <a:r>
              <a:rPr lang="en-US" sz="2400" b="1" i="0" u="none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Довільну</a:t>
            </a:r>
            <a:r>
              <a:rPr lang="en-US" sz="2400" b="1" i="0" u="none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пам'ять</a:t>
            </a:r>
            <a:r>
              <a:rPr lang="en-US" sz="2400" b="0" i="0" u="none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–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ставиться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спеціальна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мета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запам’ятати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робляться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вольові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зусилля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застосовуються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мнемічні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прийоми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.</a:t>
            </a:r>
            <a:endParaRPr b="1" dirty="0">
              <a:latin typeface="Monotype Corsiva" pitchFamily="66" charset="0"/>
            </a:endParaRPr>
          </a:p>
        </p:txBody>
      </p:sp>
      <p:cxnSp>
        <p:nvCxnSpPr>
          <p:cNvPr id="1113" name="Google Shape;1113;p49"/>
          <p:cNvCxnSpPr/>
          <p:nvPr/>
        </p:nvCxnSpPr>
        <p:spPr>
          <a:xfrm>
            <a:off x="7048501" y="1643062"/>
            <a:ext cx="1238249" cy="42862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114" name="Google Shape;1114;p49"/>
          <p:cNvSpPr txBox="1"/>
          <p:nvPr/>
        </p:nvSpPr>
        <p:spPr>
          <a:xfrm>
            <a:off x="285750" y="4653886"/>
            <a:ext cx="6832696" cy="115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53E"/>
              </a:buClr>
              <a:buSzPts val="2400"/>
              <a:buFont typeface="Times New Roman"/>
              <a:buNone/>
            </a:pP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Мимовільна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пам'ять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у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своєму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розвитку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передує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довільній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але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автоматично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неї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800" b="1" i="0" u="none" dirty="0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dirty="0" err="1">
                <a:solidFill>
                  <a:srgbClr val="00153E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переходить</a:t>
            </a:r>
            <a:endParaRPr dirty="0"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667625" y="4217158"/>
            <a:ext cx="3844740" cy="2528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43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50" descr="D:\Презентації_психологія\pamya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6137" y="4214018"/>
            <a:ext cx="457200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0" name="Google Shape;1120;p50"/>
          <p:cNvSpPr txBox="1"/>
          <p:nvPr/>
        </p:nvSpPr>
        <p:spPr>
          <a:xfrm>
            <a:off x="8737600" y="6172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 Narrow"/>
              <a:buNone/>
            </a:pPr>
            <a:fld id="{00000000-1234-1234-1234-123412341234}" type="slidenum">
              <a:rPr lang="en-US" sz="1400" b="0" i="0" u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17</a:t>
            </a:fld>
            <a:endParaRPr/>
          </a:p>
        </p:txBody>
      </p:sp>
      <p:sp>
        <p:nvSpPr>
          <p:cNvPr id="1121" name="Google Shape;1121;p50"/>
          <p:cNvSpPr txBox="1"/>
          <p:nvPr/>
        </p:nvSpPr>
        <p:spPr>
          <a:xfrm>
            <a:off x="571500" y="327546"/>
            <a:ext cx="11049000" cy="101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539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164"/>
              </a:buClr>
              <a:buSzPts val="2400"/>
              <a:buFont typeface="Times New Roman"/>
              <a:buNone/>
            </a:pPr>
            <a:r>
              <a:rPr lang="en-US" sz="40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За</a:t>
            </a:r>
            <a:r>
              <a:rPr lang="en-US" sz="40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тривалістю</a:t>
            </a:r>
            <a:r>
              <a:rPr lang="en-US" sz="40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збереження</a:t>
            </a:r>
            <a:r>
              <a:rPr lang="en-US" sz="40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інформації</a:t>
            </a:r>
            <a:r>
              <a:rPr lang="en-US" sz="40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пам'ять</a:t>
            </a:r>
            <a:r>
              <a:rPr lang="en-US" sz="40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поділяють</a:t>
            </a:r>
            <a:r>
              <a:rPr lang="en-US" sz="40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i="0" u="sng" dirty="0" err="1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4000" b="1" i="0" u="sng" dirty="0">
                <a:solidFill>
                  <a:srgbClr val="C00000"/>
                </a:solidFill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:</a:t>
            </a:r>
            <a:endParaRPr sz="3200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122" name="Google Shape;1122;p50"/>
          <p:cNvSpPr txBox="1"/>
          <p:nvPr/>
        </p:nvSpPr>
        <p:spPr>
          <a:xfrm>
            <a:off x="2000250" y="1928812"/>
            <a:ext cx="6572249" cy="1892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B1D"/>
              </a:buClr>
              <a:buSzPts val="2200"/>
              <a:buFont typeface="Times New Roman"/>
              <a:buNone/>
            </a:pP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Короткочасну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процес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відносно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невеликої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тривалості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кілька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секунд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чи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хвилин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),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але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достатньої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точного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відтворення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подій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що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тільки-но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сприйнялися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Через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деякий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час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враження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зникають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і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людина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може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нічого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пригадати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 (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пам'ять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друкарки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).</a:t>
            </a:r>
            <a:endParaRPr dirty="0">
              <a:latin typeface="Monotype Corsiva" pitchFamily="66" charset="0"/>
            </a:endParaRPr>
          </a:p>
        </p:txBody>
      </p:sp>
      <p:sp>
        <p:nvSpPr>
          <p:cNvPr id="1123" name="Google Shape;1123;p50"/>
          <p:cNvSpPr/>
          <p:nvPr/>
        </p:nvSpPr>
        <p:spPr>
          <a:xfrm>
            <a:off x="476250" y="2286001"/>
            <a:ext cx="1333500" cy="357187"/>
          </a:xfrm>
          <a:prstGeom prst="rightArrow">
            <a:avLst>
              <a:gd name="adj1" fmla="val 17743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4" name="Google Shape;1124;p50" descr="Картинки по запросу женщина печатает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6013" y="1251541"/>
            <a:ext cx="2394707" cy="262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5" name="Google Shape;1125;p50"/>
          <p:cNvSpPr/>
          <p:nvPr/>
        </p:nvSpPr>
        <p:spPr>
          <a:xfrm>
            <a:off x="381001" y="4786313"/>
            <a:ext cx="1333500" cy="357187"/>
          </a:xfrm>
          <a:prstGeom prst="rightArrow">
            <a:avLst>
              <a:gd name="adj1" fmla="val 17743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6" name="Google Shape;1126;p50"/>
          <p:cNvSpPr txBox="1"/>
          <p:nvPr/>
        </p:nvSpPr>
        <p:spPr>
          <a:xfrm>
            <a:off x="2095500" y="4643437"/>
            <a:ext cx="5238749" cy="17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164"/>
              </a:buClr>
              <a:buSzPts val="2200"/>
              <a:buFont typeface="Times New Roman"/>
              <a:buNone/>
            </a:pP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Довготривалу</a:t>
            </a:r>
            <a:r>
              <a:rPr lang="en-US" sz="2200" b="0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характеризується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відносною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тривалістю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і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міцністю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збереження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сприйнятого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i="0" u="none" dirty="0" err="1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матеріалу</a:t>
            </a:r>
            <a:r>
              <a:rPr lang="en-US" sz="2200" b="1" i="0" u="none" dirty="0">
                <a:latin typeface="Monotype Corsiva" pitchFamily="66" charset="0"/>
                <a:ea typeface="Times New Roman"/>
                <a:cs typeface="Times New Roman"/>
                <a:sym typeface="Times New Roman"/>
              </a:rPr>
              <a:t>. </a:t>
            </a:r>
            <a:endParaRPr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909" y="498488"/>
            <a:ext cx="5578499" cy="86435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90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n-ea"/>
                <a:cs typeface="+mn-cs"/>
              </a:rPr>
              <a:t>Процеси пам’яті</a:t>
            </a:r>
            <a:endParaRPr lang="ru-RU" sz="690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0430" y="2106010"/>
            <a:ext cx="2866030" cy="315861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uk-UA" sz="2400" b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uk-UA" sz="2400" b="1" i="1" dirty="0">
                <a:solidFill>
                  <a:srgbClr val="C00000"/>
                </a:solidFill>
                <a:latin typeface="Monotype Corsiva" pitchFamily="66" charset="0"/>
              </a:rPr>
              <a:t>Запам’ятовування</a:t>
            </a:r>
          </a:p>
          <a:p>
            <a:pPr>
              <a:buNone/>
            </a:pPr>
            <a:r>
              <a:rPr lang="uk-UA" sz="2400" b="1" i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>
                <a:solidFill>
                  <a:srgbClr val="C00000"/>
                </a:solidFill>
                <a:latin typeface="Monotype Corsiva" pitchFamily="66" charset="0"/>
              </a:rPr>
              <a:t>Збереження</a:t>
            </a:r>
          </a:p>
          <a:p>
            <a:pPr>
              <a:buNone/>
            </a:pPr>
            <a:r>
              <a:rPr lang="uk-UA" sz="2400" b="1" i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>
                <a:solidFill>
                  <a:srgbClr val="C00000"/>
                </a:solidFill>
                <a:latin typeface="Monotype Corsiva" pitchFamily="66" charset="0"/>
              </a:rPr>
              <a:t>Відтворення </a:t>
            </a:r>
          </a:p>
          <a:p>
            <a:pPr>
              <a:buNone/>
            </a:pPr>
            <a:r>
              <a:rPr lang="uk-UA" sz="2400" b="1" i="1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uk-UA" sz="2400" b="1" i="1" dirty="0">
                <a:solidFill>
                  <a:srgbClr val="C00000"/>
                </a:solidFill>
                <a:latin typeface="Monotype Corsiva" pitchFamily="66" charset="0"/>
              </a:rPr>
              <a:t>Забування</a:t>
            </a:r>
            <a:endParaRPr lang="ru-RU" sz="2400" b="1" i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lla\Desktop\istock_000005164183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1012" y="1362846"/>
            <a:ext cx="4880006" cy="3660004"/>
          </a:xfrm>
          <a:prstGeom prst="roundRect">
            <a:avLst>
              <a:gd name="adj" fmla="val 16445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60" y="3630304"/>
            <a:ext cx="3441747" cy="306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9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1" y="0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uk-UA" sz="480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n-ea"/>
                <a:cs typeface="+mn-cs"/>
              </a:rPr>
              <a:t>Запам’ятовування</a:t>
            </a:r>
            <a:endParaRPr lang="ru-RU" sz="480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12192000" cy="1857388"/>
          </a:xfrm>
        </p:spPr>
        <p:txBody>
          <a:bodyPr/>
          <a:lstStyle/>
          <a:p>
            <a:pPr algn="ctr">
              <a:buNone/>
            </a:pP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Це процес утворення і закріплення тимчасових нервових зв’язків у головному мозку.</a:t>
            </a:r>
          </a:p>
          <a:p>
            <a:pPr algn="ctr">
              <a:buNone/>
            </a:pP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Буває </a:t>
            </a:r>
            <a:r>
              <a:rPr lang="uk-UA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мимовільним</a:t>
            </a: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 і </a:t>
            </a:r>
            <a:r>
              <a:rPr lang="uk-UA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довільним</a:t>
            </a: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.</a:t>
            </a:r>
            <a:endParaRPr lang="ru-RU" sz="2400" b="1" i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Alla\Desktop\kak_uluchshit_pamya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886" y="2115404"/>
            <a:ext cx="4758377" cy="3575712"/>
          </a:xfrm>
          <a:prstGeom prst="roundRect">
            <a:avLst>
              <a:gd name="adj" fmla="val 16445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5977720" y="2115403"/>
            <a:ext cx="54727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>
                <a:solidFill>
                  <a:srgbClr val="C00000"/>
                </a:solidFill>
                <a:latin typeface="Monotype Corsiva" pitchFamily="66" charset="0"/>
              </a:rPr>
              <a:t>Стадії запам'ятовування: </a:t>
            </a:r>
          </a:p>
          <a:p>
            <a:pPr algn="ctr"/>
            <a:endParaRPr lang="uk-UA" sz="2400" b="1" u="sng" dirty="0">
              <a:solidFill>
                <a:srgbClr val="C00000"/>
              </a:solidFill>
              <a:latin typeface="Monotype Corsiva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>
                <a:latin typeface="Monotype Corsiva" pitchFamily="66" charset="0"/>
              </a:rPr>
              <a:t>Оперативна ( до 10 секунд);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err="1">
                <a:latin typeface="Monotype Corsiva" pitchFamily="66" charset="0"/>
              </a:rPr>
              <a:t>Первинна</a:t>
            </a:r>
            <a:r>
              <a:rPr lang="ru-RU" sz="2400" b="1" dirty="0">
                <a:latin typeface="Monotype Corsiva" pitchFamily="66" charset="0"/>
              </a:rPr>
              <a:t> (</a:t>
            </a:r>
            <a:r>
              <a:rPr lang="ru-RU" sz="2400" b="1" dirty="0" err="1">
                <a:latin typeface="Monotype Corsiva" pitchFamily="66" charset="0"/>
              </a:rPr>
              <a:t>короткочасна</a:t>
            </a:r>
            <a:r>
              <a:rPr lang="ru-RU" sz="2400" b="1" dirty="0">
                <a:latin typeface="Monotype Corsiva" pitchFamily="66" charset="0"/>
              </a:rPr>
              <a:t> 20-40 с);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err="1">
                <a:latin typeface="Monotype Corsiva" pitchFamily="66" charset="0"/>
              </a:rPr>
              <a:t>Вторинна</a:t>
            </a:r>
            <a:r>
              <a:rPr lang="ru-RU" sz="2400" b="1" dirty="0">
                <a:latin typeface="Monotype Corsiva" pitchFamily="66" charset="0"/>
              </a:rPr>
              <a:t> (</a:t>
            </a:r>
            <a:r>
              <a:rPr lang="ru-RU" sz="2400" b="1" dirty="0" err="1">
                <a:latin typeface="Monotype Corsiva" pitchFamily="66" charset="0"/>
              </a:rPr>
              <a:t>від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кількох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хвили</a:t>
            </a:r>
            <a:r>
              <a:rPr lang="ru-RU" sz="2400" b="1" dirty="0">
                <a:latin typeface="Monotype Corsiva" pitchFamily="66" charset="0"/>
              </a:rPr>
              <a:t> до </a:t>
            </a:r>
            <a:r>
              <a:rPr lang="ru-RU" sz="2400" b="1" dirty="0" err="1">
                <a:latin typeface="Monotype Corsiva" pitchFamily="66" charset="0"/>
              </a:rPr>
              <a:t>кількох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років</a:t>
            </a:r>
            <a:r>
              <a:rPr lang="ru-RU" sz="2400" b="1" dirty="0">
                <a:latin typeface="Monotype Corsiva" pitchFamily="66" charset="0"/>
              </a:rPr>
              <a:t>);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dirty="0" err="1">
                <a:latin typeface="Monotype Corsiva" pitchFamily="66" charset="0"/>
              </a:rPr>
              <a:t>Третинна</a:t>
            </a:r>
            <a:r>
              <a:rPr lang="ru-RU" sz="2400" b="1" dirty="0">
                <a:latin typeface="Monotype Corsiva" pitchFamily="66" charset="0"/>
              </a:rPr>
              <a:t> (</a:t>
            </a:r>
            <a:r>
              <a:rPr lang="ru-RU" sz="2400" b="1" dirty="0" err="1">
                <a:latin typeface="Monotype Corsiva" pitchFamily="66" charset="0"/>
              </a:rPr>
              <a:t>довготривала</a:t>
            </a:r>
            <a:r>
              <a:rPr lang="ru-RU" sz="2400" b="1" dirty="0">
                <a:latin typeface="Monotype Corsiva" pitchFamily="66" charset="0"/>
              </a:rPr>
              <a:t>. Все </a:t>
            </a:r>
            <a:r>
              <a:rPr lang="ru-RU" sz="2400" b="1" dirty="0" err="1">
                <a:latin typeface="Monotype Corsiva" pitchFamily="66" charset="0"/>
              </a:rPr>
              <a:t>життя</a:t>
            </a:r>
            <a:r>
              <a:rPr lang="ru-RU" sz="2400" b="1" dirty="0">
                <a:latin typeface="Monotype Corsiva" pitchFamily="66" charset="0"/>
              </a:rPr>
              <a:t>).</a:t>
            </a:r>
          </a:p>
          <a:p>
            <a:pPr algn="just"/>
            <a:endParaRPr lang="ru-RU" sz="2400" b="1" u="sng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599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812802" y="609600"/>
            <a:ext cx="7566924" cy="741528"/>
          </a:xfrm>
        </p:spPr>
        <p:txBody>
          <a:bodyPr/>
          <a:lstStyle/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uk-UA" sz="4400" b="1" dirty="0">
                <a:solidFill>
                  <a:srgbClr val="FF0000"/>
                </a:solidFill>
                <a:latin typeface="Monotype Corsiva" pitchFamily="66" charset="0"/>
              </a:rPr>
              <a:t>Для чого людині навчатися?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751" y="2500313"/>
            <a:ext cx="3810000" cy="2857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5429251" y="2286001"/>
            <a:ext cx="55245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Мозок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людини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здатен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учитися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 все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життя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 - з моменту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народження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до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самої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смерті</a:t>
            </a: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Гордон </a:t>
            </a:r>
            <a:r>
              <a:rPr lang="ru-RU" sz="2800" b="1" dirty="0" err="1">
                <a:solidFill>
                  <a:prstClr val="black"/>
                </a:solidFill>
                <a:latin typeface="Monotype Corsiva" pitchFamily="66" charset="0"/>
                <a:ea typeface="SimSun" pitchFamily="2" charset="-122"/>
                <a:cs typeface="Times New Roman" pitchFamily="18" charset="0"/>
              </a:rPr>
              <a:t>Драйден</a:t>
            </a:r>
            <a:endParaRPr lang="ru-RU" sz="2800" b="1" dirty="0">
              <a:solidFill>
                <a:prstClr val="black"/>
              </a:solidFill>
              <a:latin typeface="Monotype Corsiva" pitchFamily="66" charset="0"/>
              <a:ea typeface="SimSun" pitchFamily="2" charset="-122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117" y="4613488"/>
            <a:ext cx="4482531" cy="204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454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6765" y="538637"/>
            <a:ext cx="3836766" cy="771548"/>
          </a:xfrm>
        </p:spPr>
        <p:txBody>
          <a:bodyPr>
            <a:noAutofit/>
          </a:bodyPr>
          <a:lstStyle/>
          <a:p>
            <a:pPr algn="ctr"/>
            <a:r>
              <a:rPr lang="uk-UA" sz="480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n-ea"/>
                <a:cs typeface="+mn-cs"/>
              </a:rPr>
              <a:t>Збереження</a:t>
            </a:r>
            <a:endParaRPr lang="ru-RU" sz="480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47164" y="1548800"/>
            <a:ext cx="7792872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b="1" i="1" dirty="0">
                <a:solidFill>
                  <a:schemeClr val="tx1"/>
                </a:solidFill>
                <a:latin typeface="Monotype Corsiva" pitchFamily="66" charset="0"/>
              </a:rPr>
              <a:t>Це утримання в корі головного мозку інформації, яку людина попередньо запам'ятала.</a:t>
            </a:r>
            <a:endParaRPr lang="ru-RU" sz="2800" b="1" i="1" dirty="0">
              <a:solidFill>
                <a:schemeClr val="tx1"/>
              </a:solidFill>
              <a:latin typeface="Monotype Corsiva" pitchFamily="66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2051" name="Picture 3" descr="C:\Users\Alla\Desktop\zapominanie-slov-336px-336px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946765" y="2975211"/>
            <a:ext cx="7292769" cy="3210356"/>
          </a:xfrm>
          <a:prstGeom prst="roundRect">
            <a:avLst>
              <a:gd name="adj" fmla="val 16445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92452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1849" y="177421"/>
            <a:ext cx="4961592" cy="1071546"/>
          </a:xfrm>
        </p:spPr>
        <p:txBody>
          <a:bodyPr>
            <a:normAutofit/>
          </a:bodyPr>
          <a:lstStyle/>
          <a:p>
            <a:r>
              <a:rPr lang="uk-UA" sz="540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n-ea"/>
                <a:cs typeface="+mn-cs"/>
              </a:rPr>
              <a:t>Відтворення</a:t>
            </a:r>
            <a:endParaRPr lang="ru-RU" sz="540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12192000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800" b="1" i="1" dirty="0">
                <a:solidFill>
                  <a:srgbClr val="07332E"/>
                </a:solidFill>
                <a:latin typeface="Monotype Corsiva" pitchFamily="66" charset="0"/>
              </a:rPr>
              <a:t>Це процес активізації раніше утворених нервових зв’язків у корі великих півкуль головного мозку.</a:t>
            </a:r>
            <a:endParaRPr lang="ru-RU" sz="2800" b="1" i="1" dirty="0">
              <a:solidFill>
                <a:srgbClr val="07332E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4894" y="2224437"/>
            <a:ext cx="3619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cap="all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Впізнавання</a:t>
            </a:r>
            <a:r>
              <a:rPr lang="uk-UA" sz="3200" b="1" cap="all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FF3399"/>
                    </a:gs>
                    <a:gs pos="43000">
                      <a:schemeClr val="accent2">
                        <a:lumMod val="40000"/>
                        <a:lumOff val="60000"/>
                      </a:schemeClr>
                    </a:gs>
                    <a:gs pos="4800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rgbClr val="FF3399"/>
                    </a:gs>
                  </a:gsLst>
                  <a:lin ang="5400000" scaled="1"/>
                  <a:tileRect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3200" b="1" cap="all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FF3399"/>
                  </a:gs>
                  <a:gs pos="43000">
                    <a:schemeClr val="accent2">
                      <a:lumMod val="40000"/>
                      <a:lumOff val="60000"/>
                    </a:schemeClr>
                  </a:gs>
                  <a:gs pos="48000">
                    <a:schemeClr val="accent2">
                      <a:lumMod val="40000"/>
                      <a:lumOff val="60000"/>
                    </a:schemeClr>
                  </a:gs>
                  <a:gs pos="100000">
                    <a:srgbClr val="FF3399"/>
                  </a:gs>
                </a:gsLst>
                <a:lin ang="5400000" scaled="1"/>
                <a:tileRect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5" y="2285992"/>
            <a:ext cx="466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cap="all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згадування </a:t>
            </a:r>
            <a:endParaRPr lang="ru-RU" sz="2800" b="1" cap="all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960" y="2643182"/>
            <a:ext cx="42862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це</a:t>
            </a:r>
            <a:r>
              <a:rPr lang="uk-UA" sz="2800" b="1" i="1" dirty="0">
                <a:solidFill>
                  <a:srgbClr val="07332E"/>
                </a:solidFill>
                <a:latin typeface="Monotype Corsiva" pitchFamily="66" charset="0"/>
              </a:rPr>
              <a:t> </a:t>
            </a:r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відтворення, що виникає при повторному сприйманні предметів.</a:t>
            </a:r>
          </a:p>
          <a:p>
            <a:pPr algn="ctr"/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Буває </a:t>
            </a:r>
            <a:r>
              <a:rPr lang="uk-UA" sz="2000" b="1" i="1" dirty="0">
                <a:solidFill>
                  <a:srgbClr val="073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повним</a:t>
            </a:r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 і </a:t>
            </a:r>
            <a:r>
              <a:rPr lang="uk-UA" sz="2000" b="1" i="1" dirty="0">
                <a:solidFill>
                  <a:srgbClr val="073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неповним</a:t>
            </a:r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5" y="2714621"/>
            <a:ext cx="485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це відтворення, що відбувається без повторного сприйняття предметів.</a:t>
            </a:r>
          </a:p>
          <a:p>
            <a:pPr algn="ctr"/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Буває </a:t>
            </a:r>
            <a:r>
              <a:rPr lang="uk-UA" sz="2000" b="1" i="1" dirty="0">
                <a:solidFill>
                  <a:srgbClr val="073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довільне</a:t>
            </a:r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 і </a:t>
            </a:r>
            <a:r>
              <a:rPr lang="uk-UA" sz="2000" b="1" i="1" dirty="0">
                <a:solidFill>
                  <a:srgbClr val="0733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мимовільне</a:t>
            </a:r>
            <a:r>
              <a:rPr lang="uk-UA" sz="2000" b="1" i="1" dirty="0">
                <a:solidFill>
                  <a:srgbClr val="07332E"/>
                </a:solidFill>
                <a:latin typeface="Monotype Corsiva" pitchFamily="66" charset="0"/>
              </a:rPr>
              <a:t>.</a:t>
            </a:r>
            <a:endParaRPr lang="ru-RU" sz="2000" b="1" i="1" dirty="0">
              <a:solidFill>
                <a:srgbClr val="07332E"/>
              </a:solidFill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6211" y="2214554"/>
            <a:ext cx="4095779" cy="171451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58005" y="2214554"/>
            <a:ext cx="4667283" cy="171451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лево/вверх 16"/>
          <p:cNvSpPr/>
          <p:nvPr/>
        </p:nvSpPr>
        <p:spPr>
          <a:xfrm rot="13500000">
            <a:off x="5078246" y="1762351"/>
            <a:ext cx="1530908" cy="1666080"/>
          </a:xfrm>
          <a:prstGeom prst="leftUpArrow">
            <a:avLst>
              <a:gd name="adj1" fmla="val 14952"/>
              <a:gd name="adj2" fmla="val 25000"/>
              <a:gd name="adj3" fmla="val 2539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Alla\Desktop\uznav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60" y="4270132"/>
            <a:ext cx="4667283" cy="2335464"/>
          </a:xfrm>
          <a:prstGeom prst="roundRect">
            <a:avLst>
              <a:gd name="adj" fmla="val 16445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099" name="Picture 3" descr="C:\Users\Alla\Desktop\0003161958TT-1920x1440.jpg"/>
          <p:cNvPicPr>
            <a:picLocks noChangeAspect="1" noChangeArrowheads="1"/>
          </p:cNvPicPr>
          <p:nvPr/>
        </p:nvPicPr>
        <p:blipFill>
          <a:blip r:embed="rId3" cstate="print"/>
          <a:srcRect l="4883" t="8462" r="26749" b="7322"/>
          <a:stretch>
            <a:fillRect/>
          </a:stretch>
        </p:blipFill>
        <p:spPr bwMode="auto">
          <a:xfrm>
            <a:off x="6858005" y="4214818"/>
            <a:ext cx="4667283" cy="2405930"/>
          </a:xfrm>
          <a:prstGeom prst="roundRect">
            <a:avLst>
              <a:gd name="adj" fmla="val 16445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68409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9611" y="204715"/>
            <a:ext cx="3630304" cy="870045"/>
          </a:xfrm>
        </p:spPr>
        <p:txBody>
          <a:bodyPr>
            <a:noAutofit/>
          </a:bodyPr>
          <a:lstStyle/>
          <a:p>
            <a:r>
              <a:rPr lang="uk-UA" sz="600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n-ea"/>
                <a:cs typeface="+mn-cs"/>
              </a:rPr>
              <a:t>Забування</a:t>
            </a:r>
            <a:endParaRPr lang="ru-RU" sz="600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6515" y="1364777"/>
            <a:ext cx="5950424" cy="85617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Це процес  згасання тимчасових нервових зв’язків.</a:t>
            </a:r>
          </a:p>
          <a:p>
            <a:pPr algn="ctr">
              <a:buNone/>
            </a:pP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Буває </a:t>
            </a:r>
            <a:r>
              <a:rPr lang="uk-UA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часткове</a:t>
            </a: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 та </a:t>
            </a:r>
            <a:r>
              <a:rPr lang="uk-UA" sz="24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повне</a:t>
            </a:r>
            <a:r>
              <a:rPr lang="uk-UA" sz="2400" b="1" i="1" dirty="0">
                <a:solidFill>
                  <a:schemeClr val="tx1"/>
                </a:solidFill>
                <a:latin typeface="Monotype Corsiva" pitchFamily="66" charset="0"/>
              </a:rPr>
              <a:t>. </a:t>
            </a:r>
          </a:p>
          <a:p>
            <a:pPr algn="ctr">
              <a:buNone/>
            </a:pPr>
            <a:endParaRPr lang="ru-RU" i="1" dirty="0"/>
          </a:p>
        </p:txBody>
      </p:sp>
      <p:pic>
        <p:nvPicPr>
          <p:cNvPr id="3074" name="Picture 2" descr="C:\Users\Alla\Desktop\brain-with-puzzle-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515" y="2538481"/>
            <a:ext cx="4824225" cy="3739487"/>
          </a:xfrm>
          <a:prstGeom prst="roundRect">
            <a:avLst>
              <a:gd name="adj" fmla="val 16445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6346211" y="1514898"/>
            <a:ext cx="53908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err="1">
                <a:solidFill>
                  <a:srgbClr val="C00000"/>
                </a:solidFill>
                <a:latin typeface="Monotype Corsiva" pitchFamily="66" charset="0"/>
              </a:rPr>
              <a:t>Види</a:t>
            </a:r>
            <a:r>
              <a:rPr lang="ru-RU" sz="2800" b="1" u="sng" dirty="0">
                <a:solidFill>
                  <a:srgbClr val="C00000"/>
                </a:solidFill>
                <a:latin typeface="Monotype Corsiva" pitchFamily="66" charset="0"/>
              </a:rPr>
              <a:t>: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u="sng" dirty="0" err="1">
                <a:solidFill>
                  <a:srgbClr val="C00000"/>
                </a:solidFill>
                <a:latin typeface="Monotype Corsiva" pitchFamily="66" charset="0"/>
              </a:rPr>
              <a:t>Повне</a:t>
            </a:r>
            <a:r>
              <a:rPr lang="ru-RU" sz="2400" b="1" u="sng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latin typeface="Monotype Corsiva" pitchFamily="66" charset="0"/>
              </a:rPr>
              <a:t>(</a:t>
            </a:r>
            <a:r>
              <a:rPr lang="ru-RU" sz="2400" b="1" dirty="0" err="1">
                <a:latin typeface="Monotype Corsiva" pitchFamily="66" charset="0"/>
              </a:rPr>
              <a:t>матеріал</a:t>
            </a:r>
            <a:r>
              <a:rPr lang="ru-RU" sz="2400" b="1" dirty="0">
                <a:latin typeface="Monotype Corsiva" pitchFamily="66" charset="0"/>
              </a:rPr>
              <a:t> не </a:t>
            </a:r>
            <a:r>
              <a:rPr lang="ru-RU" sz="2400" b="1" dirty="0" err="1">
                <a:latin typeface="Monotype Corsiva" pitchFamily="66" charset="0"/>
              </a:rPr>
              <a:t>відтворюється</a:t>
            </a:r>
            <a:r>
              <a:rPr lang="ru-RU" sz="2400" b="1" dirty="0">
                <a:latin typeface="Monotype Corsiva" pitchFamily="66" charset="0"/>
              </a:rPr>
              <a:t>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u="sng" dirty="0" err="1">
                <a:solidFill>
                  <a:srgbClr val="C00000"/>
                </a:solidFill>
                <a:latin typeface="Monotype Corsiva" pitchFamily="66" charset="0"/>
              </a:rPr>
              <a:t>Часткове</a:t>
            </a:r>
            <a:r>
              <a:rPr lang="ru-RU" sz="2400" b="1" dirty="0">
                <a:latin typeface="Monotype Corsiva" pitchFamily="66" charset="0"/>
              </a:rPr>
              <a:t> (</a:t>
            </a:r>
            <a:r>
              <a:rPr lang="ru-RU" sz="2400" b="1" dirty="0" err="1">
                <a:latin typeface="Monotype Corsiva" pitchFamily="66" charset="0"/>
              </a:rPr>
              <a:t>відтворюються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фрагменти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або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допускаються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помилки</a:t>
            </a:r>
            <a:r>
              <a:rPr lang="ru-RU" sz="2400" b="1" dirty="0">
                <a:latin typeface="Monotype Corsiva" pitchFamily="66" charset="0"/>
              </a:rPr>
              <a:t>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u="sng" dirty="0" err="1">
                <a:solidFill>
                  <a:srgbClr val="C00000"/>
                </a:solidFill>
                <a:latin typeface="Monotype Corsiva" pitchFamily="66" charset="0"/>
              </a:rPr>
              <a:t>Тривале</a:t>
            </a:r>
            <a:r>
              <a:rPr lang="ru-RU" sz="2400" b="1" dirty="0">
                <a:latin typeface="Monotype Corsiva" pitchFamily="66" charset="0"/>
              </a:rPr>
              <a:t> (</a:t>
            </a:r>
            <a:r>
              <a:rPr lang="ru-RU" sz="2400" b="1" dirty="0" err="1">
                <a:latin typeface="Monotype Corsiva" pitchFamily="66" charset="0"/>
              </a:rPr>
              <a:t>впродовж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тривалого</a:t>
            </a:r>
            <a:r>
              <a:rPr lang="ru-RU" sz="2400" b="1" dirty="0">
                <a:latin typeface="Monotype Corsiva" pitchFamily="66" charset="0"/>
              </a:rPr>
              <a:t> часу не </a:t>
            </a:r>
            <a:r>
              <a:rPr lang="ru-RU" sz="2400" b="1" dirty="0" err="1">
                <a:latin typeface="Monotype Corsiva" pitchFamily="66" charset="0"/>
              </a:rPr>
              <a:t>вдається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відтворити</a:t>
            </a:r>
            <a:r>
              <a:rPr lang="ru-RU" sz="2400" b="1" dirty="0">
                <a:latin typeface="Monotype Corsiva" pitchFamily="66" charset="0"/>
              </a:rPr>
              <a:t>, </a:t>
            </a:r>
            <a:r>
              <a:rPr lang="ru-RU" sz="2400" b="1" dirty="0" err="1">
                <a:latin typeface="Monotype Corsiva" pitchFamily="66" charset="0"/>
              </a:rPr>
              <a:t>пригадати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що-небудь</a:t>
            </a:r>
            <a:r>
              <a:rPr lang="ru-RU" sz="2400" b="1" dirty="0">
                <a:latin typeface="Monotype Corsiva" pitchFamily="66" charset="0"/>
              </a:rPr>
              <a:t>)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400" b="1" u="sng" dirty="0" err="1">
                <a:solidFill>
                  <a:srgbClr val="C00000"/>
                </a:solidFill>
                <a:latin typeface="Monotype Corsiva" pitchFamily="66" charset="0"/>
              </a:rPr>
              <a:t>Тимчасове</a:t>
            </a:r>
            <a:r>
              <a:rPr lang="ru-RU" sz="2400" b="1" u="sng" dirty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ru-RU" sz="2400" b="1" dirty="0">
                <a:latin typeface="Monotype Corsiva" pitchFamily="66" charset="0"/>
              </a:rPr>
              <a:t>(</a:t>
            </a:r>
            <a:r>
              <a:rPr lang="ru-RU" sz="2400" b="1" dirty="0" err="1">
                <a:latin typeface="Monotype Corsiva" pitchFamily="66" charset="0"/>
              </a:rPr>
              <a:t>матеріал</a:t>
            </a:r>
            <a:r>
              <a:rPr lang="ru-RU" sz="2400" b="1" dirty="0">
                <a:latin typeface="Monotype Corsiva" pitchFamily="66" charset="0"/>
              </a:rPr>
              <a:t> </a:t>
            </a:r>
            <a:r>
              <a:rPr lang="ru-RU" sz="2400" b="1" dirty="0" err="1">
                <a:latin typeface="Monotype Corsiva" pitchFamily="66" charset="0"/>
              </a:rPr>
              <a:t>відтворюється</a:t>
            </a:r>
            <a:r>
              <a:rPr lang="ru-RU" sz="2400" b="1" dirty="0">
                <a:latin typeface="Monotype Corsiva" pitchFamily="66" charset="0"/>
              </a:rPr>
              <a:t> не в </a:t>
            </a:r>
            <a:r>
              <a:rPr lang="ru-RU" sz="2400" b="1" dirty="0" err="1">
                <a:latin typeface="Monotype Corsiva" pitchFamily="66" charset="0"/>
              </a:rPr>
              <a:t>даний</a:t>
            </a:r>
            <a:r>
              <a:rPr lang="ru-RU" sz="2400" b="1" dirty="0">
                <a:latin typeface="Monotype Corsiva" pitchFamily="66" charset="0"/>
              </a:rPr>
              <a:t> момент, а через </a:t>
            </a:r>
            <a:r>
              <a:rPr lang="ru-RU" sz="2400" b="1" dirty="0" err="1">
                <a:latin typeface="Monotype Corsiva" pitchFamily="66" charset="0"/>
              </a:rPr>
              <a:t>деякий</a:t>
            </a:r>
            <a:r>
              <a:rPr lang="ru-RU" sz="2400" b="1" dirty="0">
                <a:latin typeface="Monotype Corsiva" pitchFamily="66" charset="0"/>
              </a:rPr>
              <a:t> час)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3002" y="5268036"/>
            <a:ext cx="5663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Таке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відстрочення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відтворення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того,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що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здавалося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забутим,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називається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ремінісценцією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(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від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латинського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, 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означає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 «</a:t>
            </a:r>
            <a:r>
              <a:rPr lang="ru-RU" sz="2000" b="1" dirty="0" err="1">
                <a:solidFill>
                  <a:srgbClr val="002060"/>
                </a:solidFill>
                <a:latin typeface="Monotype Corsiva" pitchFamily="66" charset="0"/>
              </a:rPr>
              <a:t>спогад</a:t>
            </a:r>
            <a:r>
              <a:rPr lang="ru-RU" sz="2000" b="1" dirty="0">
                <a:solidFill>
                  <a:srgbClr val="002060"/>
                </a:solidFill>
                <a:latin typeface="Monotype Corsiva" pitchFamily="66" charset="0"/>
              </a:rPr>
              <a:t>»).</a:t>
            </a:r>
          </a:p>
        </p:txBody>
      </p:sp>
    </p:spTree>
    <p:extLst>
      <p:ext uri="{BB962C8B-B14F-4D97-AF65-F5344CB8AC3E}">
        <p14:creationId xmlns:p14="http://schemas.microsoft.com/office/powerpoint/2010/main" val="2061330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6472" y="273274"/>
            <a:ext cx="8156564" cy="1039314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психофізіологічний процес, за якого людина здатна сприймати, відбирати, закріплювати, зберігати і забувати інформацію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010889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err="1">
                <a:solidFill>
                  <a:srgbClr val="C00000"/>
                </a:solidFill>
                <a:latin typeface="Monotype Corsiva" pitchFamily="66" charset="0"/>
              </a:rPr>
              <a:t>Пам</a:t>
            </a:r>
            <a:r>
              <a:rPr lang="en-US" b="1" u="sng" dirty="0">
                <a:solidFill>
                  <a:srgbClr val="C00000"/>
                </a:solidFill>
                <a:latin typeface="Monotype Corsiva" pitchFamily="66" charset="0"/>
              </a:rPr>
              <a:t>’</a:t>
            </a:r>
            <a:r>
              <a:rPr lang="uk-UA" b="1" u="sng" dirty="0">
                <a:solidFill>
                  <a:srgbClr val="C00000"/>
                </a:solidFill>
                <a:latin typeface="Monotype Corsiva" pitchFamily="66" charset="0"/>
              </a:rPr>
              <a:t>ять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718" y="1553017"/>
            <a:ext cx="6259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Monotype Corsiva" pitchFamily="66" charset="0"/>
              </a:rPr>
              <a:t>Залежно від шляхів засвоєння інформації розрізняють види </a:t>
            </a:r>
            <a:r>
              <a:rPr lang="uk-UA" sz="2400" b="1" dirty="0" err="1">
                <a:solidFill>
                  <a:srgbClr val="002060"/>
                </a:solidFill>
                <a:latin typeface="Monotype Corsiva" pitchFamily="66" charset="0"/>
              </a:rPr>
              <a:t>пам</a:t>
            </a:r>
            <a:r>
              <a:rPr lang="en-US" sz="2400" b="1" dirty="0">
                <a:solidFill>
                  <a:srgbClr val="002060"/>
                </a:solidFill>
                <a:latin typeface="Monotype Corsiva" pitchFamily="66" charset="0"/>
              </a:rPr>
              <a:t>’</a:t>
            </a:r>
            <a:r>
              <a:rPr lang="uk-UA" sz="2400" b="1" dirty="0">
                <a:solidFill>
                  <a:srgbClr val="002060"/>
                </a:solidFill>
                <a:latin typeface="Monotype Corsiva" pitchFamily="66" charset="0"/>
              </a:rPr>
              <a:t>яті:</a:t>
            </a:r>
            <a:endParaRPr lang="uk-UA" sz="2400" dirty="0">
              <a:solidFill>
                <a:srgbClr val="04ADA6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736403" y="3553605"/>
            <a:ext cx="3505759" cy="3184873"/>
            <a:chOff x="7736403" y="3553605"/>
            <a:chExt cx="3505759" cy="318487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t="17633" b="2933"/>
            <a:stretch/>
          </p:blipFill>
          <p:spPr>
            <a:xfrm>
              <a:off x="7736403" y="3553605"/>
              <a:ext cx="3505759" cy="278476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8158628" y="6338368"/>
              <a:ext cx="26613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Monotype Corsiva" pitchFamily="66" charset="0"/>
                </a:rPr>
                <a:t>рухова</a:t>
              </a:r>
              <a:r>
                <a:rPr lang="uk-UA" sz="2000" b="1" dirty="0">
                  <a:latin typeface="Monotype Corsiva" pitchFamily="66" charset="0"/>
                </a:rPr>
                <a:t> – пам’ять на рухи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185613" y="1058769"/>
            <a:ext cx="4607336" cy="2569893"/>
            <a:chOff x="7185613" y="1058769"/>
            <a:chExt cx="4607336" cy="256989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6795" y="1058769"/>
              <a:ext cx="3764973" cy="2220746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185613" y="3228552"/>
              <a:ext cx="4607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solidFill>
                    <a:srgbClr val="FF0000"/>
                  </a:solidFill>
                  <a:latin typeface="Monotype Corsiva" pitchFamily="66" charset="0"/>
                </a:rPr>
                <a:t>емоційна</a:t>
              </a:r>
              <a:r>
                <a:rPr lang="uk-UA" sz="2000" b="1" dirty="0">
                  <a:latin typeface="Monotype Corsiva" pitchFamily="66" charset="0"/>
                </a:rPr>
                <a:t> – пам’ять на пережиті почуття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937902" y="2533477"/>
            <a:ext cx="3212739" cy="3711974"/>
            <a:chOff x="3937902" y="2533477"/>
            <a:chExt cx="3212739" cy="3711974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/>
            <a:srcRect b="17640"/>
            <a:stretch/>
          </p:blipFill>
          <p:spPr>
            <a:xfrm>
              <a:off x="4322047" y="2533477"/>
              <a:ext cx="2651120" cy="325026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3937902" y="5845341"/>
              <a:ext cx="32127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latin typeface="Monotype Corsiva" pitchFamily="66" charset="0"/>
                </a:rPr>
                <a:t>образна</a:t>
              </a:r>
              <a:r>
                <a:rPr lang="uk-UA" sz="2000" b="1" dirty="0">
                  <a:latin typeface="Monotype Corsiva" pitchFamily="66" charset="0"/>
                </a:rPr>
                <a:t> – пам’ять на уявлення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58176" y="2738683"/>
            <a:ext cx="3963871" cy="3106617"/>
            <a:chOff x="358176" y="2738683"/>
            <a:chExt cx="3963871" cy="3106617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5"/>
            <a:srcRect t="9491"/>
            <a:stretch/>
          </p:blipFill>
          <p:spPr>
            <a:xfrm>
              <a:off x="358176" y="2738683"/>
              <a:ext cx="3963871" cy="2391758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58176" y="5137414"/>
              <a:ext cx="37164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>
                  <a:solidFill>
                    <a:srgbClr val="FF0000"/>
                  </a:solidFill>
                  <a:latin typeface="Monotype Corsiva" pitchFamily="66" charset="0"/>
                </a:rPr>
                <a:t>словесно-логічна</a:t>
              </a:r>
              <a:r>
                <a:rPr lang="uk-UA" sz="2000" b="1" dirty="0">
                  <a:latin typeface="Monotype Corsiva" pitchFamily="66" charset="0"/>
                </a:rPr>
                <a:t> – пам’ять на думки і поняття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77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8549" y="648555"/>
            <a:ext cx="10259853" cy="2981749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Емоційна пам’ять – це пам’ять відчуттів</a:t>
            </a:r>
          </a:p>
          <a:p>
            <a:pPr marL="0" indent="0" algn="ctr">
              <a:buNone/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Пригадайте, яке у вас     з'являється відчуття,після зустрічі з  людиною, яка вас образила?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05" y="2001995"/>
            <a:ext cx="2995169" cy="3170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1906460"/>
            <a:ext cx="3384643" cy="3734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75" y="3292028"/>
            <a:ext cx="3166281" cy="318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965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2883" y="296675"/>
            <a:ext cx="7915702" cy="4597734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Образна – збереження та відтворення всіх видів образів</a:t>
            </a:r>
          </a:p>
          <a:p>
            <a:pPr marL="0" indent="0" algn="ctr">
              <a:buNone/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(зорових,слухових,тактильних). </a:t>
            </a:r>
          </a:p>
          <a:p>
            <a:pPr marL="0" indent="0" algn="ctr">
              <a:buNone/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Образна пам'ять тісно пов'язана з уявою. </a:t>
            </a:r>
          </a:p>
          <a:p>
            <a:pPr marL="0" indent="0" algn="just">
              <a:buNone/>
            </a:pP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Прикладом образної пам'яті є  картини Айвазовського, виявляється картини його були намальовані не з натури, а  по пам'яті , оскільки він довго служив на військовому кораблі.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8" y="3464427"/>
            <a:ext cx="2974700" cy="2249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8" y="296675"/>
            <a:ext cx="3213535" cy="2733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95" y="3604751"/>
            <a:ext cx="4535606" cy="3170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346" y="3779304"/>
            <a:ext cx="2770899" cy="2995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018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376" y="573207"/>
            <a:ext cx="6701052" cy="5664108"/>
          </a:xfrm>
        </p:spPr>
        <p:txBody>
          <a:bodyPr/>
          <a:lstStyle/>
          <a:p>
            <a:pPr marL="0" indent="0" algn="ctr">
              <a:buNone/>
            </a:pP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  ступенем участі основних аналізаторів виділяють такі види пам'яті:</a:t>
            </a:r>
          </a:p>
          <a:p>
            <a:pPr marL="0" indent="0" algn="ctr">
              <a:buNone/>
            </a:pPr>
            <a:endParaRPr lang="uk-U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  <a:p>
            <a:pPr algn="just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А)</a:t>
            </a:r>
            <a:r>
              <a:rPr lang="uk-UA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зорова </a:t>
            </a: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– краще сприймається та запам'ятовується та інформація,яка побачена чи прочитана. </a:t>
            </a:r>
          </a:p>
          <a:p>
            <a:pPr algn="just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Б) </a:t>
            </a:r>
            <a:r>
              <a:rPr lang="uk-UA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слухова </a:t>
            </a: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– краще запам'ятовується матеріал,якщо почув його пояснення.</a:t>
            </a:r>
          </a:p>
          <a:p>
            <a:pPr algn="just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В) </a:t>
            </a:r>
            <a:r>
              <a:rPr lang="uk-UA" sz="2800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змішаний </a:t>
            </a: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– коли в процесі запам'ятовування </a:t>
            </a:r>
            <a:r>
              <a:rPr lang="uk-UA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задіяно</a:t>
            </a:r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декілька аналізаторів.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32" y="265612"/>
            <a:ext cx="2999132" cy="21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7" y="2536217"/>
            <a:ext cx="3209421" cy="1879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64" y="4585699"/>
            <a:ext cx="28448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8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268760"/>
            <a:ext cx="10179735" cy="4966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027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4915" y="660721"/>
            <a:ext cx="6997515" cy="792088"/>
          </a:xfrm>
        </p:spPr>
        <p:txBody>
          <a:bodyPr/>
          <a:lstStyle/>
          <a:p>
            <a:pPr algn="ctr"/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Підрахуйте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кількість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балів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</a:rPr>
              <a:t>!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1843012"/>
            <a:ext cx="6240693" cy="4610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03"/>
          <p:cNvSpPr>
            <a:spLocks noChangeArrowheads="1"/>
          </p:cNvSpPr>
          <p:nvPr/>
        </p:nvSpPr>
        <p:spPr bwMode="auto">
          <a:xfrm>
            <a:off x="7152117" y="1922031"/>
            <a:ext cx="3936437" cy="4176463"/>
          </a:xfrm>
          <a:prstGeom prst="rect">
            <a:avLst/>
          </a:prstGeom>
          <a:gradFill rotWithShape="1">
            <a:gsLst>
              <a:gs pos="0">
                <a:srgbClr val="BBE0E3"/>
              </a:gs>
              <a:gs pos="100000">
                <a:srgbClr val="FFFFFF"/>
              </a:gs>
            </a:gsLst>
            <a:lin ang="5400000" scaled="1"/>
          </a:gradFill>
          <a:ln w="57150" cmpd="thickThin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Monotype Corsiva" pitchFamily="66" charset="0"/>
              </a:rPr>
              <a:t>Якщо немає помилок, ви заробили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Monotype Corsiva" pitchFamily="66" charset="0"/>
              </a:rPr>
              <a:t>10 балів!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Monotype Corsiva" pitchFamily="66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85" y="4427053"/>
            <a:ext cx="19431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303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4000500" y="642938"/>
            <a:ext cx="3429000" cy="500062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C00000"/>
                </a:solidFill>
                <a:latin typeface="Monotype Corsiva" pitchFamily="66" charset="0"/>
              </a:rPr>
              <a:t>ВИДИ   ПАМ</a:t>
            </a:r>
            <a:r>
              <a:rPr lang="en-GB" sz="2800" b="1" dirty="0">
                <a:solidFill>
                  <a:srgbClr val="C00000"/>
                </a:solidFill>
                <a:latin typeface="Monotype Corsiva" pitchFamily="66" charset="0"/>
              </a:rPr>
              <a:t>’</a:t>
            </a:r>
            <a:r>
              <a:rPr lang="uk-UA" sz="2800" b="1" dirty="0">
                <a:solidFill>
                  <a:srgbClr val="C00000"/>
                </a:solidFill>
                <a:latin typeface="Monotype Corsiva" pitchFamily="66" charset="0"/>
              </a:rPr>
              <a:t>ЯТІ 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476251" y="1420435"/>
            <a:ext cx="2381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>
                <a:latin typeface="Monotype Corsiva" pitchFamily="66" charset="0"/>
              </a:rPr>
              <a:t>А  Моторна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476252" y="2428876"/>
            <a:ext cx="27622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>
                <a:latin typeface="Monotype Corsiva" pitchFamily="66" charset="0"/>
              </a:rPr>
              <a:t>Б  Емоційна </a:t>
            </a: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76251" y="3571876"/>
            <a:ext cx="2476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>
                <a:latin typeface="Monotype Corsiva" pitchFamily="66" charset="0"/>
              </a:rPr>
              <a:t>В  Образна 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476251" y="4572001"/>
            <a:ext cx="342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>
                <a:latin typeface="Monotype Corsiva" pitchFamily="66" charset="0"/>
              </a:rPr>
              <a:t>Г  Словесно-логічна (змістова</a:t>
            </a:r>
            <a:r>
              <a:rPr lang="uk-UA" dirty="0"/>
              <a:t>)</a:t>
            </a:r>
          </a:p>
        </p:txBody>
      </p:sp>
      <p:sp>
        <p:nvSpPr>
          <p:cNvPr id="4103" name="TextBox 6"/>
          <p:cNvSpPr txBox="1">
            <a:spLocks noChangeArrowheads="1"/>
          </p:cNvSpPr>
          <p:nvPr/>
        </p:nvSpPr>
        <p:spPr bwMode="auto">
          <a:xfrm>
            <a:off x="4381500" y="2786064"/>
            <a:ext cx="762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>
                <a:latin typeface="Monotype Corsiva" pitchFamily="66" charset="0"/>
              </a:rPr>
              <a:t>2    запам'ятовування, збереження і відтворення рухів</a:t>
            </a:r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>
            <a:off x="4381501" y="1357314"/>
            <a:ext cx="7429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uk-UA" sz="2000" b="1" dirty="0">
                <a:latin typeface="Monotype Corsiva" pitchFamily="66" charset="0"/>
              </a:rPr>
              <a:t>1    формування чутливих образів -   уявлень про конкретні предмети, явища, їх властивості (буває зорова, слухова, смакова, нюхова, дотикова)</a:t>
            </a:r>
          </a:p>
        </p:txBody>
      </p:sp>
      <p:sp>
        <p:nvSpPr>
          <p:cNvPr id="4105" name="TextBox 8"/>
          <p:cNvSpPr txBox="1">
            <a:spLocks noChangeArrowheads="1"/>
          </p:cNvSpPr>
          <p:nvPr/>
        </p:nvSpPr>
        <p:spPr bwMode="auto">
          <a:xfrm>
            <a:off x="4381501" y="3571875"/>
            <a:ext cx="7810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/>
            <a:r>
              <a:rPr lang="uk-UA" sz="2000" b="1" dirty="0">
                <a:latin typeface="Monotype Corsiva" pitchFamily="66" charset="0"/>
              </a:rPr>
              <a:t>3    запам'ятовування, збереження, упізнавання і відтворення прочитаних або почутих думок, понять</a:t>
            </a:r>
          </a:p>
        </p:txBody>
      </p:sp>
      <p:sp>
        <p:nvSpPr>
          <p:cNvPr id="4106" name="TextBox 10"/>
          <p:cNvSpPr txBox="1">
            <a:spLocks noChangeArrowheads="1"/>
          </p:cNvSpPr>
          <p:nvPr/>
        </p:nvSpPr>
        <p:spPr bwMode="auto">
          <a:xfrm>
            <a:off x="4381501" y="4714876"/>
            <a:ext cx="7810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uk-UA" sz="2000" b="1" dirty="0">
                <a:latin typeface="Monotype Corsiva" pitchFamily="66" charset="0"/>
              </a:rPr>
              <a:t>4   Запам'ятовування, збереження і відтворення людиною своїх емоцій, почуттів</a:t>
            </a:r>
          </a:p>
        </p:txBody>
      </p:sp>
    </p:spTree>
    <p:extLst>
      <p:ext uri="{BB962C8B-B14F-4D97-AF65-F5344CB8AC3E}">
        <p14:creationId xmlns:p14="http://schemas.microsoft.com/office/powerpoint/2010/main" val="26566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099" grpId="0"/>
      <p:bldP spid="4100" grpId="0"/>
      <p:bldP spid="4101" grpId="0"/>
      <p:bldP spid="4102" grpId="0"/>
      <p:bldP spid="4103" grpId="0"/>
      <p:bldP spid="4104" grpId="0"/>
      <p:bldP spid="4105" grpId="0"/>
      <p:bldP spid="41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1018" y="273274"/>
            <a:ext cx="8156564" cy="1039314"/>
          </a:xfrm>
        </p:spPr>
        <p:txBody>
          <a:bodyPr>
            <a:noAutofit/>
          </a:bodyPr>
          <a:lstStyle/>
          <a:p>
            <a:pPr algn="just"/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стан активної бадьорості, який характеризується готовністю виділити з багатьох подій найважливіше і відповісти на нього діяльністю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2663536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800" b="1" dirty="0">
                <a:solidFill>
                  <a:srgbClr val="FF0000"/>
                </a:solidFill>
                <a:latin typeface="Monotype Corsiva" pitchFamily="66" charset="0"/>
              </a:rPr>
              <a:t>Увага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883481" y="2119746"/>
            <a:ext cx="3897152" cy="3912137"/>
            <a:chOff x="3883481" y="2119746"/>
            <a:chExt cx="3897152" cy="3912137"/>
          </a:xfrm>
        </p:grpSpPr>
        <p:sp>
          <p:nvSpPr>
            <p:cNvPr id="3" name="TextBox 2"/>
            <p:cNvSpPr txBox="1"/>
            <p:nvPr/>
          </p:nvSpPr>
          <p:spPr>
            <a:xfrm>
              <a:off x="3883481" y="2119746"/>
              <a:ext cx="380124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uk-UA" sz="2000" b="1" u="sng" dirty="0">
                  <a:solidFill>
                    <a:srgbClr val="FF0000"/>
                  </a:solidFill>
                  <a:latin typeface="Monotype Corsiva" pitchFamily="66" charset="0"/>
                </a:rPr>
                <a:t>довільна увага </a:t>
              </a:r>
              <a:r>
                <a:rPr lang="uk-UA" sz="2000" b="1" dirty="0">
                  <a:latin typeface="Monotype Corsiva" pitchFamily="66" charset="0"/>
                </a:rPr>
                <a:t>– це процес направленої свідомості, який залежить від волі людини і спрямований на результат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83481" y="3433781"/>
              <a:ext cx="3897152" cy="2598102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213108" y="1857639"/>
            <a:ext cx="3581400" cy="4116197"/>
            <a:chOff x="213108" y="1857639"/>
            <a:chExt cx="3581400" cy="411619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r="25922"/>
            <a:stretch/>
          </p:blipFill>
          <p:spPr>
            <a:xfrm>
              <a:off x="309120" y="1857639"/>
              <a:ext cx="3396415" cy="3085523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9" name="Прямоугольник 8"/>
            <p:cNvSpPr/>
            <p:nvPr/>
          </p:nvSpPr>
          <p:spPr>
            <a:xfrm>
              <a:off x="213108" y="4958173"/>
              <a:ext cx="35814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uk-UA" sz="2000" b="1" u="sng" dirty="0">
                  <a:solidFill>
                    <a:srgbClr val="FF0000"/>
                  </a:solidFill>
                  <a:latin typeface="Monotype Corsiva" pitchFamily="66" charset="0"/>
                </a:rPr>
                <a:t>мимовільна увага  </a:t>
              </a:r>
              <a:r>
                <a:rPr lang="uk-UA" sz="2000" b="1" dirty="0">
                  <a:latin typeface="Monotype Corsiva" pitchFamily="66" charset="0"/>
                </a:rPr>
                <a:t>- це увага, яка не залежить від волі та свідомості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7931038" y="1235458"/>
            <a:ext cx="4055475" cy="4709086"/>
            <a:chOff x="7931038" y="1235458"/>
            <a:chExt cx="4055475" cy="470908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/>
            <a:srcRect l="18687"/>
            <a:stretch/>
          </p:blipFill>
          <p:spPr>
            <a:xfrm>
              <a:off x="7980217" y="1235458"/>
              <a:ext cx="4006296" cy="328466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7931038" y="4621105"/>
              <a:ext cx="40554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uk-UA" sz="2000" b="1" u="sng" dirty="0">
                  <a:solidFill>
                    <a:srgbClr val="FF0000"/>
                  </a:solidFill>
                  <a:latin typeface="Monotype Corsiva" pitchFamily="66" charset="0"/>
                </a:rPr>
                <a:t>післядовільна увага </a:t>
              </a:r>
              <a:r>
                <a:rPr lang="uk-UA" sz="2000" b="1" dirty="0">
                  <a:latin typeface="Monotype Corsiva" pitchFamily="66" charset="0"/>
                </a:rPr>
                <a:t>– це цілеспрямована увага у людини, якій цікавий не тільки результат, а зміст і процес 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7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91986"/>
            <a:ext cx="8156564" cy="1558586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процес і результат придбання індивідуального досвіду, що складається із двох процесів: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засвоєння змісту матеріалу,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закріплення через 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запам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ятовування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522518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err="1">
                <a:solidFill>
                  <a:srgbClr val="C00000"/>
                </a:solidFill>
                <a:latin typeface="Monotype Corsiva" pitchFamily="66" charset="0"/>
              </a:rPr>
              <a:t>Научіння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824" y="1850572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u="sng" dirty="0">
                <a:solidFill>
                  <a:srgbClr val="C00000"/>
                </a:solidFill>
                <a:latin typeface="Monotype Corsiva" pitchFamily="66" charset="0"/>
              </a:rPr>
              <a:t>Форми </a:t>
            </a:r>
            <a:r>
              <a:rPr lang="uk-UA" sz="3200" b="1" u="sng" dirty="0" err="1">
                <a:solidFill>
                  <a:srgbClr val="C00000"/>
                </a:solidFill>
                <a:latin typeface="Monotype Corsiva" pitchFamily="66" charset="0"/>
              </a:rPr>
              <a:t>научіння</a:t>
            </a:r>
            <a:r>
              <a:rPr lang="uk-UA" sz="3200" b="1" u="sng" dirty="0">
                <a:solidFill>
                  <a:srgbClr val="C00000"/>
                </a:solidFill>
                <a:latin typeface="Monotype Corsiva" pitchFamily="66" charset="0"/>
              </a:rPr>
              <a:t>:</a:t>
            </a:r>
            <a:endParaRPr lang="ru-RU" sz="3200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63824" y="1850572"/>
            <a:ext cx="11139212" cy="4538557"/>
            <a:chOff x="363824" y="1850572"/>
            <a:chExt cx="11139212" cy="4538557"/>
          </a:xfrm>
        </p:grpSpPr>
        <p:sp>
          <p:nvSpPr>
            <p:cNvPr id="6" name="TextBox 5"/>
            <p:cNvSpPr txBox="1"/>
            <p:nvPr/>
          </p:nvSpPr>
          <p:spPr>
            <a:xfrm>
              <a:off x="363824" y="2519571"/>
              <a:ext cx="6450633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2800" b="1" dirty="0">
                  <a:solidFill>
                    <a:srgbClr val="FF0000"/>
                  </a:solidFill>
                  <a:latin typeface="Monotype Corsiva" pitchFamily="66" charset="0"/>
                </a:rPr>
                <a:t>імпринтинг (</a:t>
              </a:r>
              <a:r>
                <a:rPr lang="uk-UA" sz="2800" b="1" dirty="0" err="1">
                  <a:solidFill>
                    <a:srgbClr val="FF0000"/>
                  </a:solidFill>
                  <a:latin typeface="Monotype Corsiva" pitchFamily="66" charset="0"/>
                </a:rPr>
                <a:t>закарбування</a:t>
              </a:r>
              <a:r>
                <a:rPr lang="uk-UA" sz="2800" b="1" dirty="0">
                  <a:solidFill>
                    <a:srgbClr val="FF0000"/>
                  </a:solidFill>
                  <a:latin typeface="Monotype Corsiva" pitchFamily="66" charset="0"/>
                </a:rPr>
                <a:t>)</a:t>
              </a:r>
              <a:r>
                <a:rPr lang="uk-UA" sz="2800" b="1" dirty="0">
                  <a:latin typeface="Monotype Corsiva" pitchFamily="66" charset="0"/>
                </a:rPr>
                <a:t> </a:t>
              </a:r>
              <a:r>
                <a:rPr lang="uk-UA" sz="2000" b="1" dirty="0">
                  <a:latin typeface="Monotype Corsiva" pitchFamily="66" charset="0"/>
                </a:rPr>
                <a:t>– це вид </a:t>
              </a:r>
              <a:r>
                <a:rPr lang="uk-UA" sz="2000" b="1" dirty="0" err="1">
                  <a:latin typeface="Monotype Corsiva" pitchFamily="66" charset="0"/>
                </a:rPr>
                <a:t>научіння</a:t>
              </a:r>
              <a:r>
                <a:rPr lang="uk-UA" sz="2000" b="1" dirty="0">
                  <a:latin typeface="Monotype Corsiva" pitchFamily="66" charset="0"/>
                </a:rPr>
                <a:t>, який проявляється під час періоду перших днів життя, коли фіксується образ вперше побаченого живого об</a:t>
              </a:r>
              <a:r>
                <a:rPr lang="en-US" sz="2000" b="1" dirty="0">
                  <a:latin typeface="Monotype Corsiva" pitchFamily="66" charset="0"/>
                </a:rPr>
                <a:t>’</a:t>
              </a:r>
              <a:r>
                <a:rPr lang="uk-UA" sz="2000" b="1" dirty="0" err="1">
                  <a:latin typeface="Monotype Corsiva" pitchFamily="66" charset="0"/>
                </a:rPr>
                <a:t>єкта</a:t>
              </a:r>
              <a:r>
                <a:rPr lang="uk-UA" sz="2000" b="1" dirty="0">
                  <a:latin typeface="Monotype Corsiva" pitchFamily="66" charset="0"/>
                </a:rPr>
                <a:t> і формується особлива прихильність до нього</a:t>
              </a:r>
              <a:endParaRPr lang="ru-RU" sz="2000" b="1" dirty="0">
                <a:latin typeface="Monotype Corsiva" pitchFamily="66" charset="0"/>
              </a:endParaRPr>
            </a:p>
            <a:p>
              <a:endParaRPr lang="ru-RU" sz="28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4944" y="1850572"/>
              <a:ext cx="4558092" cy="4538557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24096262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91986"/>
            <a:ext cx="8156564" cy="1558586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процес і результат придбання індивідуального досвіду, що складається із двох процесів: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засвоєння змісту матеріалу,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закріплення через 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запам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ятовування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522518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err="1">
                <a:solidFill>
                  <a:srgbClr val="C00000"/>
                </a:solidFill>
                <a:latin typeface="Monotype Corsiva" pitchFamily="66" charset="0"/>
              </a:rPr>
              <a:t>Научіння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824" y="1850572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u="sng" dirty="0">
                <a:solidFill>
                  <a:srgbClr val="002060"/>
                </a:solidFill>
                <a:latin typeface="Monotype Corsiva" pitchFamily="66" charset="0"/>
              </a:rPr>
              <a:t>Форми </a:t>
            </a:r>
            <a:r>
              <a:rPr lang="uk-UA" sz="3200" b="1" u="sng" dirty="0" err="1">
                <a:solidFill>
                  <a:srgbClr val="002060"/>
                </a:solidFill>
                <a:latin typeface="Monotype Corsiva" pitchFamily="66" charset="0"/>
              </a:rPr>
              <a:t>научіння</a:t>
            </a:r>
            <a:r>
              <a:rPr lang="uk-UA" sz="3200" b="1" u="sng" dirty="0">
                <a:solidFill>
                  <a:srgbClr val="002060"/>
                </a:solidFill>
                <a:latin typeface="Monotype Corsiva" pitchFamily="66" charset="0"/>
              </a:rPr>
              <a:t>:</a:t>
            </a:r>
            <a:endParaRPr lang="ru-RU" sz="3200" b="1" u="sng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881349"/>
            <a:ext cx="4857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err="1">
                <a:solidFill>
                  <a:srgbClr val="FF0000"/>
                </a:solidFill>
                <a:latin typeface="Monotype Corsiva" pitchFamily="66" charset="0"/>
              </a:rPr>
              <a:t>научіння</a:t>
            </a:r>
            <a:r>
              <a:rPr lang="uk-UA" sz="3200" b="1" dirty="0">
                <a:solidFill>
                  <a:srgbClr val="FF0000"/>
                </a:solidFill>
                <a:latin typeface="Monotype Corsiva" pitchFamily="66" charset="0"/>
              </a:rPr>
              <a:t> через спостереження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4842559" y="2404569"/>
            <a:ext cx="783700" cy="4583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441103" y="2366978"/>
            <a:ext cx="758487" cy="50191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/>
        </p:nvGrpSpPr>
        <p:grpSpPr>
          <a:xfrm>
            <a:off x="837436" y="2608533"/>
            <a:ext cx="5498050" cy="3890891"/>
            <a:chOff x="837436" y="2608533"/>
            <a:chExt cx="5498050" cy="3890891"/>
          </a:xfrm>
        </p:grpSpPr>
        <p:sp>
          <p:nvSpPr>
            <p:cNvPr id="11" name="TextBox 10"/>
            <p:cNvSpPr txBox="1"/>
            <p:nvPr/>
          </p:nvSpPr>
          <p:spPr>
            <a:xfrm>
              <a:off x="1579051" y="2608533"/>
              <a:ext cx="394829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3200" b="1" u="sng" dirty="0">
                  <a:solidFill>
                    <a:srgbClr val="002060"/>
                  </a:solidFill>
                  <a:latin typeface="Monotype Corsiva" pitchFamily="66" charset="0"/>
                </a:rPr>
                <a:t>наслідування</a:t>
              </a:r>
              <a:r>
                <a:rPr lang="uk-UA" sz="2000" b="1" dirty="0">
                  <a:solidFill>
                    <a:srgbClr val="002060"/>
                  </a:solidFill>
                  <a:latin typeface="Monotype Corsiva" pitchFamily="66" charset="0"/>
                </a:rPr>
                <a:t> </a:t>
              </a:r>
              <a:r>
                <a:rPr lang="uk-UA" sz="2000" b="1" dirty="0">
                  <a:latin typeface="Monotype Corsiva" pitchFamily="66" charset="0"/>
                </a:rPr>
                <a:t>- відтворення поведінки без усвідомлення її значення</a:t>
              </a:r>
              <a:endParaRPr lang="ru-RU" sz="2000" b="1" dirty="0">
                <a:latin typeface="Monotype Corsiva" pitchFamily="66" charset="0"/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7436" y="3750399"/>
              <a:ext cx="5498050" cy="2749025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6753023" y="2620801"/>
            <a:ext cx="4479084" cy="3878623"/>
            <a:chOff x="6753023" y="2620801"/>
            <a:chExt cx="4479084" cy="3878623"/>
          </a:xfrm>
        </p:grpSpPr>
        <p:sp>
          <p:nvSpPr>
            <p:cNvPr id="17" name="TextBox 16"/>
            <p:cNvSpPr txBox="1"/>
            <p:nvPr/>
          </p:nvSpPr>
          <p:spPr>
            <a:xfrm>
              <a:off x="7199590" y="2620801"/>
              <a:ext cx="4032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u="sng" dirty="0">
                  <a:solidFill>
                    <a:srgbClr val="002060"/>
                  </a:solidFill>
                  <a:latin typeface="Monotype Corsiva" pitchFamily="66" charset="0"/>
                </a:rPr>
                <a:t>вікарне </a:t>
              </a:r>
              <a:r>
                <a:rPr lang="uk-UA" sz="2800" b="1" u="sng" dirty="0" err="1">
                  <a:solidFill>
                    <a:srgbClr val="002060"/>
                  </a:solidFill>
                  <a:latin typeface="Monotype Corsiva" pitchFamily="66" charset="0"/>
                </a:rPr>
                <a:t>научіння</a:t>
              </a:r>
              <a:r>
                <a:rPr lang="uk-UA" b="1" u="sng" dirty="0">
                  <a:solidFill>
                    <a:srgbClr val="002060"/>
                  </a:solidFill>
                  <a:latin typeface="Monotype Corsiva" pitchFamily="66" charset="0"/>
                </a:rPr>
                <a:t> </a:t>
              </a:r>
              <a:r>
                <a:rPr lang="uk-UA" b="1" dirty="0">
                  <a:latin typeface="Monotype Corsiva" pitchFamily="66" charset="0"/>
                </a:rPr>
                <a:t>- </a:t>
              </a:r>
              <a:r>
                <a:rPr lang="uk-UA" sz="2000" b="1" dirty="0">
                  <a:latin typeface="Monotype Corsiva" pitchFamily="66" charset="0"/>
                </a:rPr>
                <a:t>відтворення поведінки із усвідомленням її значення</a:t>
              </a:r>
              <a:endParaRPr lang="ru-RU" sz="2000" b="1" dirty="0">
                <a:latin typeface="Monotype Corsiva" pitchFamily="66" charset="0"/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3023" y="3652079"/>
              <a:ext cx="4273485" cy="2847345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22842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91986"/>
            <a:ext cx="8156564" cy="1558586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процес і результат придбання індивідуального досвіду, що складається із двох процесів: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засвоєння змісту матеріалу,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закріплення через 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запам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ятовування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522518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err="1">
                <a:solidFill>
                  <a:srgbClr val="C00000"/>
                </a:solidFill>
                <a:latin typeface="Monotype Corsiva" pitchFamily="66" charset="0"/>
              </a:rPr>
              <a:t>Научіння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824" y="1850572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</a:rPr>
              <a:t>Форми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</a:rPr>
              <a:t>научіння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881349"/>
            <a:ext cx="8156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3200" b="1" dirty="0">
                <a:solidFill>
                  <a:srgbClr val="FF0000"/>
                </a:solidFill>
                <a:latin typeface="Monotype Corsiva" pitchFamily="66" charset="0"/>
              </a:rPr>
              <a:t>звикання</a:t>
            </a:r>
            <a:r>
              <a:rPr lang="uk-UA" sz="3200" b="1" dirty="0">
                <a:latin typeface="Monotype Corsiva" pitchFamily="66" charset="0"/>
              </a:rPr>
              <a:t> </a:t>
            </a:r>
            <a:r>
              <a:rPr lang="uk-UA" sz="2400" b="1" dirty="0">
                <a:latin typeface="Monotype Corsiva" pitchFamily="66" charset="0"/>
              </a:rPr>
              <a:t>– це зниження реакції на багатократне повторення подразника, що не супроводжується підкріпленням (покаранням або заохоченням)</a:t>
            </a:r>
            <a:r>
              <a:rPr lang="uk-UA" sz="2400" b="1" dirty="0">
                <a:solidFill>
                  <a:srgbClr val="FF0000"/>
                </a:solidFill>
                <a:latin typeface="Monotype Corsiva" pitchFamily="66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49034" y="3050899"/>
            <a:ext cx="5631397" cy="3362654"/>
            <a:chOff x="449034" y="3050899"/>
            <a:chExt cx="5631397" cy="336265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034" y="3050899"/>
              <a:ext cx="5071544" cy="336265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84806" y="3050899"/>
              <a:ext cx="3095625" cy="1476375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143" y="2907958"/>
            <a:ext cx="5258702" cy="35075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76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91986"/>
            <a:ext cx="8156564" cy="1558586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процес і результат придбання індивідуального досвіду, що складається із двох процесів: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засвоєння змісту матеріалу,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закріплення через 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запам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ятовування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522518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err="1">
                <a:solidFill>
                  <a:srgbClr val="C00000"/>
                </a:solidFill>
                <a:latin typeface="Monotype Corsiva" pitchFamily="66" charset="0"/>
              </a:rPr>
              <a:t>Научіння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8543" y="2435347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</a:rPr>
              <a:t>Форми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</a:rPr>
              <a:t>научіння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16224" y="1850572"/>
            <a:ext cx="11178197" cy="4652224"/>
            <a:chOff x="516224" y="1850572"/>
            <a:chExt cx="11178197" cy="4652224"/>
          </a:xfrm>
        </p:grpSpPr>
        <p:sp>
          <p:nvSpPr>
            <p:cNvPr id="6" name="TextBox 5"/>
            <p:cNvSpPr txBox="1"/>
            <p:nvPr/>
          </p:nvSpPr>
          <p:spPr>
            <a:xfrm>
              <a:off x="516224" y="3309463"/>
              <a:ext cx="531137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sz="3200" b="1" dirty="0">
                  <a:solidFill>
                    <a:srgbClr val="FF0000"/>
                  </a:solidFill>
                  <a:latin typeface="Monotype Corsiva" pitchFamily="66" charset="0"/>
                </a:rPr>
                <a:t>латентне </a:t>
              </a:r>
              <a:r>
                <a:rPr lang="uk-UA" sz="3200" b="1" dirty="0" err="1">
                  <a:solidFill>
                    <a:srgbClr val="FF0000"/>
                  </a:solidFill>
                  <a:latin typeface="Monotype Corsiva" pitchFamily="66" charset="0"/>
                </a:rPr>
                <a:t>научіння</a:t>
              </a:r>
              <a:r>
                <a:rPr lang="uk-UA" sz="3200" b="1" dirty="0">
                  <a:solidFill>
                    <a:srgbClr val="FF0000"/>
                  </a:solidFill>
                  <a:latin typeface="Monotype Corsiva" pitchFamily="66" charset="0"/>
                </a:rPr>
                <a:t> - </a:t>
              </a:r>
              <a:r>
                <a:rPr lang="ru-RU" sz="2400" b="1" dirty="0" err="1">
                  <a:latin typeface="Monotype Corsiva" pitchFamily="66" charset="0"/>
                </a:rPr>
                <a:t>мимовільне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ознайомлення</a:t>
              </a:r>
              <a:r>
                <a:rPr lang="ru-RU" sz="2400" b="1" dirty="0">
                  <a:latin typeface="Monotype Corsiva" pitchFamily="66" charset="0"/>
                </a:rPr>
                <a:t> з </a:t>
              </a:r>
              <a:r>
                <a:rPr lang="ru-RU" sz="2400" b="1" dirty="0" err="1">
                  <a:latin typeface="Monotype Corsiva" pitchFamily="66" charset="0"/>
                </a:rPr>
                <a:t>ситуацією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або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послідовністю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подій</a:t>
              </a:r>
              <a:r>
                <a:rPr lang="ru-RU" sz="2400" b="1" dirty="0">
                  <a:latin typeface="Monotype Corsiva" pitchFamily="66" charset="0"/>
                </a:rPr>
                <a:t>, в </a:t>
              </a:r>
              <a:r>
                <a:rPr lang="ru-RU" sz="2400" b="1" dirty="0" err="1">
                  <a:latin typeface="Monotype Corsiva" pitchFamily="66" charset="0"/>
                </a:rPr>
                <a:t>результаті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чого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створюється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готовність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виконувати</a:t>
              </a:r>
              <a:r>
                <a:rPr lang="ru-RU" sz="2400" b="1" dirty="0">
                  <a:latin typeface="Monotype Corsiva" pitchFamily="66" charset="0"/>
                </a:rPr>
                <a:t> в </a:t>
              </a:r>
              <a:r>
                <a:rPr lang="ru-RU" sz="2400" b="1" dirty="0" err="1">
                  <a:latin typeface="Monotype Corsiva" pitchFamily="66" charset="0"/>
                </a:rPr>
                <a:t>майбутньому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практичні</a:t>
              </a:r>
              <a:r>
                <a:rPr lang="ru-RU" sz="2400" b="1" dirty="0">
                  <a:latin typeface="Monotype Corsiva" pitchFamily="66" charset="0"/>
                </a:rPr>
                <a:t> </a:t>
              </a:r>
              <a:r>
                <a:rPr lang="ru-RU" sz="2400" b="1" dirty="0" err="1">
                  <a:latin typeface="Monotype Corsiva" pitchFamily="66" charset="0"/>
                </a:rPr>
                <a:t>дії</a:t>
              </a:r>
              <a:r>
                <a:rPr lang="uk-UA" sz="2400" b="1" dirty="0">
                  <a:solidFill>
                    <a:srgbClr val="FF0000"/>
                  </a:solidFill>
                  <a:latin typeface="Monotype Corsiva" pitchFamily="66" charset="0"/>
                </a:rPr>
                <a:t> </a:t>
              </a:r>
              <a:r>
                <a:rPr lang="uk-UA" sz="2400" b="1" dirty="0">
                  <a:latin typeface="Monotype Corsiva" pitchFamily="66" charset="0"/>
                </a:rPr>
                <a:t> </a:t>
              </a:r>
              <a:endParaRPr lang="ru-RU" sz="2400" b="1" dirty="0">
                <a:solidFill>
                  <a:srgbClr val="FF0000"/>
                </a:solidFill>
                <a:latin typeface="Monotype Corsiva" pitchFamily="66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"/>
            <a:srcRect r="25196"/>
            <a:stretch/>
          </p:blipFill>
          <p:spPr>
            <a:xfrm>
              <a:off x="5932714" y="1850572"/>
              <a:ext cx="5761707" cy="4652224"/>
            </a:xfrm>
            <a:prstGeom prst="rect">
              <a:avLst/>
            </a:prstGeom>
            <a:effectLst>
              <a:softEdge rad="127000"/>
            </a:effectLst>
          </p:spPr>
        </p:pic>
      </p:grpSp>
    </p:spTree>
    <p:extLst>
      <p:ext uri="{BB962C8B-B14F-4D97-AF65-F5344CB8AC3E}">
        <p14:creationId xmlns:p14="http://schemas.microsoft.com/office/powerpoint/2010/main" val="1693846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91986"/>
            <a:ext cx="8156564" cy="1558586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процес і результат придбання індивідуального досвіду, що складається із двох процесів: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засвоєння змісту матеріалу,</a:t>
            </a:r>
            <a:b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           - закріплення через 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запам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ятовування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3522518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 err="1">
                <a:solidFill>
                  <a:srgbClr val="C00000"/>
                </a:solidFill>
                <a:latin typeface="Monotype Corsiva" pitchFamily="66" charset="0"/>
              </a:rPr>
              <a:t>Научіння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3824" y="1850572"/>
            <a:ext cx="2863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</a:rPr>
              <a:t>Форми </a:t>
            </a:r>
            <a:r>
              <a:rPr lang="uk-UA" sz="3200" b="1" dirty="0" err="1">
                <a:solidFill>
                  <a:srgbClr val="002060"/>
                </a:solidFill>
                <a:latin typeface="Monotype Corsiva" pitchFamily="66" charset="0"/>
              </a:rPr>
              <a:t>научіння</a:t>
            </a:r>
            <a:r>
              <a:rPr lang="uk-UA" sz="3200" b="1" dirty="0">
                <a:solidFill>
                  <a:srgbClr val="002060"/>
                </a:solidFill>
                <a:latin typeface="Monotype Corsiva" pitchFamily="66" charset="0"/>
              </a:rPr>
              <a:t>:</a:t>
            </a:r>
            <a:endParaRPr lang="ru-RU" sz="32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615316" y="1914475"/>
            <a:ext cx="10351248" cy="4780239"/>
            <a:chOff x="1615316" y="1914475"/>
            <a:chExt cx="10351248" cy="478023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646714" y="1914475"/>
              <a:ext cx="8319850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800" b="1" dirty="0">
                  <a:solidFill>
                    <a:srgbClr val="FF0000"/>
                  </a:solidFill>
                  <a:latin typeface="Monotype Corsiva" pitchFamily="66" charset="0"/>
                </a:rPr>
                <a:t>інсайт (осяяння)</a:t>
              </a:r>
              <a:r>
                <a:rPr lang="uk-UA" sz="2800" b="1" dirty="0">
                  <a:latin typeface="Monotype Corsiva" pitchFamily="66" charset="0"/>
                </a:rPr>
                <a:t> </a:t>
              </a:r>
              <a:r>
                <a:rPr lang="uk-UA" sz="2000" b="1" dirty="0">
                  <a:latin typeface="Monotype Corsiva" pitchFamily="66" charset="0"/>
                </a:rPr>
                <a:t>– це вища форма </a:t>
              </a:r>
              <a:r>
                <a:rPr lang="uk-UA" sz="2000" b="1" dirty="0" err="1">
                  <a:latin typeface="Monotype Corsiva" pitchFamily="66" charset="0"/>
                </a:rPr>
                <a:t>научіння</a:t>
              </a:r>
              <a:r>
                <a:rPr lang="uk-UA" sz="2000" b="1" dirty="0">
                  <a:latin typeface="Monotype Corsiva" pitchFamily="66" charset="0"/>
                </a:rPr>
                <a:t>, за якого розрізнена інформація об</a:t>
              </a:r>
              <a:r>
                <a:rPr lang="en-US" sz="2000" b="1" dirty="0">
                  <a:latin typeface="Monotype Corsiva" pitchFamily="66" charset="0"/>
                </a:rPr>
                <a:t>’</a:t>
              </a:r>
              <a:r>
                <a:rPr lang="uk-UA" sz="2000" b="1" dirty="0" err="1">
                  <a:latin typeface="Monotype Corsiva" pitchFamily="66" charset="0"/>
                </a:rPr>
                <a:t>єднується</a:t>
              </a:r>
              <a:r>
                <a:rPr lang="uk-UA" sz="2000" b="1" dirty="0">
                  <a:latin typeface="Monotype Corsiva" pitchFamily="66" charset="0"/>
                </a:rPr>
                <a:t> і використовується в новій ситуації, з</a:t>
              </a:r>
              <a:r>
                <a:rPr lang="en-US" sz="2000" b="1" dirty="0">
                  <a:latin typeface="Monotype Corsiva" pitchFamily="66" charset="0"/>
                </a:rPr>
                <a:t>’</a:t>
              </a:r>
              <a:r>
                <a:rPr lang="uk-UA" sz="2000" b="1" dirty="0">
                  <a:latin typeface="Monotype Corsiva" pitchFamily="66" charset="0"/>
                </a:rPr>
                <a:t>являються нестандартні і оригінальні рішення</a:t>
              </a:r>
              <a:endParaRPr lang="ru-RU" sz="2000" b="1" dirty="0">
                <a:solidFill>
                  <a:srgbClr val="FF0000"/>
                </a:solidFill>
                <a:latin typeface="Monotype Corsiva" pitchFamily="66" charset="0"/>
              </a:endParaRP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5316" y="2968859"/>
              <a:ext cx="4632502" cy="37258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0790" y="2930138"/>
              <a:ext cx="3359536" cy="36783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625022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2943" y="323881"/>
            <a:ext cx="9002485" cy="938100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психічні реакції, які виражають оціночне відношення до дійсних або можливих ситуацій і об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єктивного</a:t>
            </a: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світу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2575461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>
                <a:solidFill>
                  <a:srgbClr val="C00000"/>
                </a:solidFill>
                <a:latin typeface="Monotype Corsiva" pitchFamily="66" charset="0"/>
              </a:rPr>
              <a:t>Емоції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840" y="1426050"/>
            <a:ext cx="4507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>
                <a:solidFill>
                  <a:srgbClr val="FF0000"/>
                </a:solidFill>
                <a:latin typeface="Monotype Corsiva" pitchFamily="66" charset="0"/>
              </a:rPr>
              <a:t>Зовнішні прояви емоцій:</a:t>
            </a:r>
            <a:endParaRPr lang="ru-RU" sz="3200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87482" y="2141447"/>
            <a:ext cx="4762500" cy="4181242"/>
            <a:chOff x="287482" y="2141447"/>
            <a:chExt cx="4762500" cy="4181242"/>
          </a:xfrm>
        </p:grpSpPr>
        <p:sp>
          <p:nvSpPr>
            <p:cNvPr id="6" name="TextBox 5"/>
            <p:cNvSpPr txBox="1"/>
            <p:nvPr/>
          </p:nvSpPr>
          <p:spPr>
            <a:xfrm>
              <a:off x="646853" y="5799469"/>
              <a:ext cx="3894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solidFill>
                    <a:srgbClr val="FF0000"/>
                  </a:solidFill>
                  <a:latin typeface="Monotype Corsiva" pitchFamily="66" charset="0"/>
                </a:rPr>
                <a:t>- емоційні реакції </a:t>
              </a:r>
              <a:r>
                <a:rPr lang="uk-UA" sz="2000" b="1" dirty="0">
                  <a:latin typeface="Monotype Corsiva" pitchFamily="66" charset="0"/>
                </a:rPr>
                <a:t>короткочасні</a:t>
              </a:r>
              <a:endParaRPr lang="ru-RU" sz="2000" b="1" dirty="0">
                <a:latin typeface="Monotype Corsiva" pitchFamily="66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482" y="2141447"/>
              <a:ext cx="4762500" cy="3714750"/>
            </a:xfrm>
            <a:prstGeom prst="rect">
              <a:avLst/>
            </a:prstGeom>
          </p:spPr>
        </p:pic>
      </p:grpSp>
      <p:grpSp>
        <p:nvGrpSpPr>
          <p:cNvPr id="22" name="Группа 21"/>
          <p:cNvGrpSpPr/>
          <p:nvPr/>
        </p:nvGrpSpPr>
        <p:grpSpPr>
          <a:xfrm>
            <a:off x="5331447" y="1261981"/>
            <a:ext cx="6484467" cy="3473298"/>
            <a:chOff x="5331447" y="1261981"/>
            <a:chExt cx="6484467" cy="3473298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5331447" y="1261981"/>
              <a:ext cx="6484467" cy="3086273"/>
              <a:chOff x="5726419" y="1261981"/>
              <a:chExt cx="6429995" cy="3172519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7" r="3469" b="15745"/>
              <a:stretch/>
            </p:blipFill>
            <p:spPr>
              <a:xfrm>
                <a:off x="5726419" y="1261981"/>
                <a:ext cx="6248400" cy="2945267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015253" y="2489137"/>
                <a:ext cx="5959564" cy="379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b="1" dirty="0">
                    <a:latin typeface="Monotype Corsiva" pitchFamily="66" charset="0"/>
                  </a:rPr>
                  <a:t>сум         радість        страх            сором                гнів        нудьга</a:t>
                </a:r>
                <a:endParaRPr lang="ru-RU" b="1" dirty="0">
                  <a:latin typeface="Monotype Corsiva" pitchFamily="66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726419" y="4054847"/>
                <a:ext cx="6429995" cy="3796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b="1" dirty="0">
                    <a:latin typeface="Monotype Corsiva" pitchFamily="66" charset="0"/>
                  </a:rPr>
                  <a:t>інтерес      відраза      захоплення     образа      здивування      задоволення</a:t>
                </a:r>
                <a:endParaRPr lang="ru-RU" b="1" dirty="0">
                  <a:latin typeface="Monotype Corsiva" pitchFamily="66" charset="0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476862" y="4212059"/>
              <a:ext cx="39500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1" dirty="0">
                  <a:solidFill>
                    <a:srgbClr val="FF0000"/>
                  </a:solidFill>
                  <a:latin typeface="Monotype Corsiva" pitchFamily="66" charset="0"/>
                </a:rPr>
                <a:t>- емоційні стани </a:t>
              </a:r>
              <a:r>
                <a:rPr lang="uk-UA" sz="2000" b="1" dirty="0">
                  <a:latin typeface="Monotype Corsiva" pitchFamily="66" charset="0"/>
                </a:rPr>
                <a:t>тривалі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5244636" y="4673724"/>
            <a:ext cx="6779895" cy="2075684"/>
            <a:chOff x="5244636" y="4673724"/>
            <a:chExt cx="6779895" cy="207568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5244636" y="4673724"/>
              <a:ext cx="6779895" cy="1847850"/>
              <a:chOff x="5194390" y="4820825"/>
              <a:chExt cx="6779895" cy="1847850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4390" y="4871713"/>
                <a:ext cx="2619375" cy="1743075"/>
              </a:xfrm>
              <a:prstGeom prst="rect">
                <a:avLst/>
              </a:prstGeom>
              <a:effectLst>
                <a:softEdge rad="63500"/>
              </a:effectLst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16983" y="4820825"/>
                <a:ext cx="2466975" cy="1847850"/>
              </a:xfrm>
              <a:prstGeom prst="rect">
                <a:avLst/>
              </a:prstGeom>
              <a:effectLst>
                <a:softEdge rad="63500"/>
              </a:effec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0104783" y="5168373"/>
                <a:ext cx="1869502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800" b="1" dirty="0">
                    <a:solidFill>
                      <a:srgbClr val="FF0000"/>
                    </a:solidFill>
                    <a:latin typeface="Monotype Corsiva" pitchFamily="66" charset="0"/>
                  </a:rPr>
                  <a:t>- емоційні стосунки </a:t>
                </a:r>
                <a:r>
                  <a:rPr lang="uk-UA" sz="2000" b="1" dirty="0">
                    <a:latin typeface="Monotype Corsiva" pitchFamily="66" charset="0"/>
                  </a:rPr>
                  <a:t>довготривалі</a:t>
                </a:r>
                <a:endParaRPr lang="ru-RU" sz="2000" b="1" dirty="0">
                  <a:latin typeface="Monotype Corsiva" pitchFamily="66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245619" y="6349298"/>
              <a:ext cx="31438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>
                  <a:latin typeface="Monotype Corsiva" pitchFamily="66" charset="0"/>
                </a:rPr>
                <a:t>кохання                     ненависть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676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2943" y="323881"/>
            <a:ext cx="9002485" cy="938100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психічні реакції, які виражають оціночне відношення до дійсних або можливих ситуацій і об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єктивного</a:t>
            </a: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світу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2575461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>
                <a:solidFill>
                  <a:srgbClr val="FF0000"/>
                </a:solidFill>
                <a:latin typeface="Monotype Corsiva" pitchFamily="66" charset="0"/>
              </a:rPr>
              <a:t>Емоції</a:t>
            </a:r>
            <a:endParaRPr lang="ru-RU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2796" y="1426050"/>
            <a:ext cx="3536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u="sng" dirty="0">
                <a:solidFill>
                  <a:srgbClr val="FF0000"/>
                </a:solidFill>
                <a:latin typeface="Monotype Corsiva" pitchFamily="66" charset="0"/>
              </a:rPr>
              <a:t>Класифікація емоцій:</a:t>
            </a:r>
            <a:endParaRPr lang="ru-RU" sz="3200" b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360176" y="2010824"/>
            <a:ext cx="4220893" cy="4666833"/>
            <a:chOff x="1360176" y="2010824"/>
            <a:chExt cx="4220893" cy="4666833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0176" y="2010824"/>
              <a:ext cx="4220893" cy="422089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2607319" y="6154437"/>
              <a:ext cx="15648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solidFill>
                    <a:srgbClr val="002060"/>
                  </a:solidFill>
                  <a:latin typeface="Monotype Corsiva" pitchFamily="66" charset="0"/>
                </a:rPr>
                <a:t>позитивні</a:t>
              </a:r>
              <a:endParaRPr lang="ru-RU" sz="28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122126" y="2010825"/>
            <a:ext cx="4691947" cy="4687536"/>
            <a:chOff x="6122126" y="2010825"/>
            <a:chExt cx="4691947" cy="468753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/>
            <a:srcRect l="25953"/>
            <a:stretch/>
          </p:blipFill>
          <p:spPr>
            <a:xfrm>
              <a:off x="6122126" y="2010825"/>
              <a:ext cx="4691947" cy="4220893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7678460" y="6175141"/>
              <a:ext cx="15167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1" dirty="0">
                  <a:solidFill>
                    <a:srgbClr val="002060"/>
                  </a:solidFill>
                  <a:latin typeface="Monotype Corsiva" pitchFamily="66" charset="0"/>
                </a:rPr>
                <a:t>негативні</a:t>
              </a:r>
              <a:endParaRPr lang="ru-RU" sz="2800" b="1" dirty="0">
                <a:solidFill>
                  <a:srgbClr val="002060"/>
                </a:solidFill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301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2943" y="323881"/>
            <a:ext cx="9002485" cy="938100"/>
          </a:xfrm>
        </p:spPr>
        <p:txBody>
          <a:bodyPr>
            <a:normAutofit/>
          </a:bodyPr>
          <a:lstStyle/>
          <a:p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– це психічні реакції, які виражають оціночне відношення до дійсних або можливих ситуацій і об</a:t>
            </a:r>
            <a:r>
              <a:rPr lang="en-US" sz="2400" b="1" dirty="0">
                <a:solidFill>
                  <a:schemeClr val="tx1"/>
                </a:solidFill>
                <a:latin typeface="Monotype Corsiva" pitchFamily="66" charset="0"/>
              </a:rPr>
              <a:t>’</a:t>
            </a:r>
            <a:r>
              <a:rPr lang="uk-UA" sz="2400" b="1" dirty="0" err="1">
                <a:solidFill>
                  <a:schemeClr val="tx1"/>
                </a:solidFill>
                <a:latin typeface="Monotype Corsiva" pitchFamily="66" charset="0"/>
              </a:rPr>
              <a:t>єктивного</a:t>
            </a:r>
            <a:r>
              <a:rPr lang="uk-UA" sz="2400" b="1" dirty="0">
                <a:solidFill>
                  <a:schemeClr val="tx1"/>
                </a:solidFill>
                <a:latin typeface="Monotype Corsiva" pitchFamily="66" charset="0"/>
              </a:rPr>
              <a:t> світу</a:t>
            </a:r>
            <a:endParaRPr lang="ru-RU" sz="2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87482" y="204900"/>
            <a:ext cx="2575461" cy="1176063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u="sng" dirty="0">
                <a:solidFill>
                  <a:srgbClr val="C00000"/>
                </a:solidFill>
                <a:latin typeface="Monotype Corsiva" pitchFamily="66" charset="0"/>
              </a:rPr>
              <a:t>Емоції</a:t>
            </a:r>
            <a:endParaRPr lang="ru-RU" b="1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5314" y="1290018"/>
            <a:ext cx="395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C00000"/>
                </a:solidFill>
                <a:latin typeface="Monotype Corsiva" pitchFamily="66" charset="0"/>
              </a:rPr>
              <a:t>Класифікація емоцій: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30405" y="1970609"/>
            <a:ext cx="5312368" cy="4906836"/>
            <a:chOff x="330405" y="1970609"/>
            <a:chExt cx="5312368" cy="4906836"/>
          </a:xfrm>
        </p:grpSpPr>
        <p:sp>
          <p:nvSpPr>
            <p:cNvPr id="7" name="TextBox 6"/>
            <p:cNvSpPr txBox="1"/>
            <p:nvPr/>
          </p:nvSpPr>
          <p:spPr>
            <a:xfrm>
              <a:off x="615730" y="6046448"/>
              <a:ext cx="4741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solidFill>
                    <a:srgbClr val="FF0000"/>
                  </a:solidFill>
                  <a:latin typeface="Monotype Corsiva" pitchFamily="66" charset="0"/>
                </a:rPr>
                <a:t>нижчі</a:t>
              </a:r>
              <a:r>
                <a:rPr lang="uk-UA" sz="2000" b="1" dirty="0">
                  <a:latin typeface="Monotype Corsiva" pitchFamily="66" charset="0"/>
                </a:rPr>
                <a:t> </a:t>
              </a:r>
              <a:r>
                <a:rPr lang="uk-UA" sz="2000" b="1" dirty="0" err="1">
                  <a:latin typeface="Monotype Corsiva" pitchFamily="66" charset="0"/>
                </a:rPr>
                <a:t>пов</a:t>
              </a:r>
              <a:r>
                <a:rPr lang="en-US" sz="2000" b="1" dirty="0">
                  <a:latin typeface="Monotype Corsiva" pitchFamily="66" charset="0"/>
                </a:rPr>
                <a:t>’</a:t>
              </a:r>
              <a:r>
                <a:rPr lang="uk-UA" sz="2000" b="1" dirty="0" err="1">
                  <a:latin typeface="Monotype Corsiva" pitchFamily="66" charset="0"/>
                </a:rPr>
                <a:t>язані</a:t>
              </a:r>
              <a:r>
                <a:rPr lang="uk-UA" sz="2000" b="1" dirty="0">
                  <a:latin typeface="Monotype Corsiva" pitchFamily="66" charset="0"/>
                </a:rPr>
                <a:t> із задоволенням біологічних потреб</a:t>
              </a:r>
              <a:endParaRPr lang="ru-RU" sz="2000" b="1" dirty="0">
                <a:latin typeface="Monotype Corsiva" pitchFamily="66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405" y="1970609"/>
              <a:ext cx="5312368" cy="4105897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5753580" y="1970609"/>
            <a:ext cx="6111848" cy="4882793"/>
            <a:chOff x="5753580" y="1970609"/>
            <a:chExt cx="6111848" cy="488279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3580" y="1970609"/>
              <a:ext cx="6111848" cy="4075839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908948" y="6022405"/>
              <a:ext cx="58011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solidFill>
                    <a:srgbClr val="FF0000"/>
                  </a:solidFill>
                  <a:latin typeface="Monotype Corsiva" pitchFamily="66" charset="0"/>
                </a:rPr>
                <a:t>вищі</a:t>
              </a:r>
              <a:r>
                <a:rPr lang="uk-UA" sz="2000" b="1" dirty="0">
                  <a:latin typeface="Monotype Corsiva" pitchFamily="66" charset="0"/>
                </a:rPr>
                <a:t>  </a:t>
              </a:r>
              <a:r>
                <a:rPr lang="uk-UA" sz="2000" b="1" dirty="0" err="1">
                  <a:latin typeface="Monotype Corsiva" pitchFamily="66" charset="0"/>
                </a:rPr>
                <a:t>пов</a:t>
              </a:r>
              <a:r>
                <a:rPr lang="en-US" sz="2000" b="1" dirty="0">
                  <a:latin typeface="Monotype Corsiva" pitchFamily="66" charset="0"/>
                </a:rPr>
                <a:t>’</a:t>
              </a:r>
              <a:r>
                <a:rPr lang="uk-UA" sz="2000" b="1" dirty="0" err="1">
                  <a:latin typeface="Monotype Corsiva" pitchFamily="66" charset="0"/>
                </a:rPr>
                <a:t>язані</a:t>
              </a:r>
              <a:r>
                <a:rPr lang="uk-UA" sz="2000" b="1" dirty="0">
                  <a:latin typeface="Monotype Corsiva" pitchFamily="66" charset="0"/>
                </a:rPr>
                <a:t>  із задоволенням соціальних, інтелектуальних, естетичних потреб</a:t>
              </a:r>
              <a:endParaRPr lang="ru-RU" sz="2000" b="1" dirty="0">
                <a:latin typeface="Monotype Corsiva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81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67" y="95615"/>
            <a:ext cx="9025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>
                <a:solidFill>
                  <a:srgbClr val="C00000"/>
                </a:solidFill>
                <a:latin typeface="Monotype Corsiva" pitchFamily="66" charset="0"/>
              </a:rPr>
              <a:t>Підсумкова  діагностика</a:t>
            </a:r>
          </a:p>
        </p:txBody>
      </p:sp>
      <p:pic>
        <p:nvPicPr>
          <p:cNvPr id="4" name="Рисунок 3" descr="img6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1691" y="1268761"/>
            <a:ext cx="1498413" cy="1047619"/>
          </a:xfrm>
          <a:prstGeom prst="rect">
            <a:avLst/>
          </a:prstGeom>
        </p:spPr>
      </p:pic>
      <p:pic>
        <p:nvPicPr>
          <p:cNvPr id="5" name="Рисунок 4" descr="img11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3445" y="2708921"/>
            <a:ext cx="1701800" cy="847725"/>
          </a:xfrm>
          <a:prstGeom prst="rect">
            <a:avLst/>
          </a:prstGeom>
        </p:spPr>
      </p:pic>
      <p:pic>
        <p:nvPicPr>
          <p:cNvPr id="6" name="Рисунок 5" descr="img1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9617" y="4077072"/>
            <a:ext cx="1777777" cy="723810"/>
          </a:xfrm>
          <a:prstGeom prst="rect">
            <a:avLst/>
          </a:prstGeom>
        </p:spPr>
      </p:pic>
      <p:pic>
        <p:nvPicPr>
          <p:cNvPr id="7" name="Рисунок 6" descr="img12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9776" y="5013176"/>
            <a:ext cx="2208245" cy="1297682"/>
          </a:xfrm>
          <a:prstGeom prst="rect">
            <a:avLst/>
          </a:prstGeom>
        </p:spPr>
      </p:pic>
      <p:pic>
        <p:nvPicPr>
          <p:cNvPr id="8" name="Рисунок 7" descr="img12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403" y="5301209"/>
            <a:ext cx="1371428" cy="876191"/>
          </a:xfrm>
          <a:prstGeom prst="rect">
            <a:avLst/>
          </a:prstGeom>
        </p:spPr>
      </p:pic>
      <p:pic>
        <p:nvPicPr>
          <p:cNvPr id="9" name="Рисунок 8" descr="img124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31905" y="548681"/>
            <a:ext cx="2679700" cy="1762125"/>
          </a:xfrm>
          <a:prstGeom prst="rect">
            <a:avLst/>
          </a:prstGeom>
        </p:spPr>
      </p:pic>
      <p:pic>
        <p:nvPicPr>
          <p:cNvPr id="10" name="Рисунок 9" descr="img122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361" y="692697"/>
            <a:ext cx="2857500" cy="1781175"/>
          </a:xfrm>
          <a:prstGeom prst="rect">
            <a:avLst/>
          </a:prstGeom>
        </p:spPr>
      </p:pic>
      <p:pic>
        <p:nvPicPr>
          <p:cNvPr id="11" name="Рисунок 10" descr="img12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1745" y="2420889"/>
            <a:ext cx="2094900" cy="1163517"/>
          </a:xfrm>
          <a:prstGeom prst="rect">
            <a:avLst/>
          </a:prstGeom>
        </p:spPr>
      </p:pic>
      <p:pic>
        <p:nvPicPr>
          <p:cNvPr id="12" name="Рисунок 11" descr="img12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59563" y="5301209"/>
            <a:ext cx="1853968" cy="752381"/>
          </a:xfrm>
          <a:prstGeom prst="rect">
            <a:avLst/>
          </a:prstGeom>
        </p:spPr>
      </p:pic>
      <p:pic>
        <p:nvPicPr>
          <p:cNvPr id="13" name="Рисунок 12" descr="img127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192011" y="3140968"/>
            <a:ext cx="2304256" cy="1656184"/>
          </a:xfrm>
          <a:prstGeom prst="rect">
            <a:avLst/>
          </a:prstGeom>
        </p:spPr>
      </p:pic>
      <p:pic>
        <p:nvPicPr>
          <p:cNvPr id="14" name="Рисунок 13" descr="img129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24193" y="2708920"/>
            <a:ext cx="1803175" cy="780952"/>
          </a:xfrm>
          <a:prstGeom prst="rect">
            <a:avLst/>
          </a:prstGeom>
        </p:spPr>
      </p:pic>
      <p:pic>
        <p:nvPicPr>
          <p:cNvPr id="15" name="Рисунок 14" descr="img13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512491" y="1196752"/>
            <a:ext cx="1363365" cy="1440160"/>
          </a:xfrm>
          <a:prstGeom prst="rect">
            <a:avLst/>
          </a:prstGeom>
        </p:spPr>
      </p:pic>
      <p:pic>
        <p:nvPicPr>
          <p:cNvPr id="16" name="Рисунок 15" descr="img13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60097" y="5157192"/>
            <a:ext cx="1117460" cy="1295238"/>
          </a:xfrm>
          <a:prstGeom prst="rect">
            <a:avLst/>
          </a:prstGeom>
        </p:spPr>
      </p:pic>
      <p:pic>
        <p:nvPicPr>
          <p:cNvPr id="17" name="Рисунок 16" descr="img13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592277" y="4797152"/>
            <a:ext cx="1866667" cy="914286"/>
          </a:xfrm>
          <a:prstGeom prst="rect">
            <a:avLst/>
          </a:prstGeom>
        </p:spPr>
      </p:pic>
      <p:pic>
        <p:nvPicPr>
          <p:cNvPr id="18" name="Рисунок 17" descr="img136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072331" y="260648"/>
            <a:ext cx="2112235" cy="1152128"/>
          </a:xfrm>
          <a:prstGeom prst="rect">
            <a:avLst/>
          </a:prstGeom>
        </p:spPr>
      </p:pic>
      <p:pic>
        <p:nvPicPr>
          <p:cNvPr id="19" name="Рисунок 18" descr="img133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648395" y="3284985"/>
            <a:ext cx="1854200" cy="1476375"/>
          </a:xfrm>
          <a:prstGeom prst="rect">
            <a:avLst/>
          </a:prstGeom>
        </p:spPr>
      </p:pic>
      <p:pic>
        <p:nvPicPr>
          <p:cNvPr id="20" name="Рисунок 19" descr="img134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35360" y="4149080"/>
            <a:ext cx="1536171" cy="720080"/>
          </a:xfrm>
          <a:prstGeom prst="rect">
            <a:avLst/>
          </a:prstGeom>
        </p:spPr>
      </p:pic>
      <p:pic>
        <p:nvPicPr>
          <p:cNvPr id="21" name="Рисунок 20" descr="img135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751852" y="4077072"/>
            <a:ext cx="1851481" cy="936104"/>
          </a:xfrm>
          <a:prstGeom prst="rect">
            <a:avLst/>
          </a:prstGeom>
        </p:spPr>
      </p:pic>
      <p:pic>
        <p:nvPicPr>
          <p:cNvPr id="22" name="Рисунок 21" descr="img138 (1).gif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728181" y="1052737"/>
            <a:ext cx="1955800" cy="1438275"/>
          </a:xfrm>
          <a:prstGeom prst="rect">
            <a:avLst/>
          </a:prstGeom>
        </p:spPr>
      </p:pic>
      <p:pic>
        <p:nvPicPr>
          <p:cNvPr id="23" name="Рисунок 22" descr="img137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320470" y="5589241"/>
            <a:ext cx="1511111" cy="1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322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364" y="1078173"/>
            <a:ext cx="8165910" cy="1996836"/>
          </a:xfrm>
        </p:spPr>
        <p:txBody>
          <a:bodyPr>
            <a:noAutofit/>
          </a:bodyPr>
          <a:lstStyle/>
          <a:p>
            <a:pPr algn="ctr"/>
            <a:r>
              <a:rPr lang="uk-UA" sz="8800" dirty="0">
                <a:ln w="1905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Monotype Corsiva" pitchFamily="66" charset="0"/>
                <a:ea typeface="+mn-ea"/>
                <a:cs typeface="+mn-cs"/>
              </a:rPr>
              <a:t>Дякую за увагу!</a:t>
            </a:r>
            <a:endParaRPr lang="ru-RU" sz="8800" dirty="0">
              <a:ln w="1905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4" name="Рисунок 3" descr="61a233278183cc32fda8492fff767e2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0987" y="2928934"/>
            <a:ext cx="3714776" cy="27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4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637748" y="1188583"/>
            <a:ext cx="7346191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indent="449263" algn="just" eaLnBrk="0" hangingPunct="0"/>
            <a:r>
              <a:rPr lang="uk-UA" sz="32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6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Мимовільна (пасивна, емоційна) </a:t>
            </a:r>
            <a:r>
              <a:rPr lang="uk-UA" sz="3200" b="1" dirty="0">
                <a:latin typeface="Monotype Corsiva" pitchFamily="66" charset="0"/>
                <a:cs typeface="Times New Roman" pitchFamily="18" charset="0"/>
              </a:rPr>
              <a:t>– 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увага, яка виникає без будь-якої заздалегідь  поставленої мети і </a:t>
            </a:r>
            <a:r>
              <a:rPr lang="uk-UA" sz="2800" b="1" i="1" dirty="0">
                <a:latin typeface="Monotype Corsiva" pitchFamily="66" charset="0"/>
                <a:cs typeface="Times New Roman" pitchFamily="18" charset="0"/>
              </a:rPr>
              <a:t>не вимагає затрати вольових зусиль.</a:t>
            </a:r>
            <a:endParaRPr lang="ru-RU" sz="2800" i="1" dirty="0">
              <a:latin typeface="Monotype Corsiva" pitchFamily="66" charset="0"/>
            </a:endParaRPr>
          </a:p>
          <a:p>
            <a:pPr indent="449263" algn="just" eaLnBrk="0" hangingPunct="0"/>
            <a:endParaRPr lang="uk-UA" sz="2800" b="1" dirty="0">
              <a:latin typeface="Monotype Corsiva" pitchFamily="66" charset="0"/>
              <a:cs typeface="Times New Roman" pitchFamily="18" charset="0"/>
            </a:endParaRPr>
          </a:p>
          <a:p>
            <a:pPr indent="449263" algn="just" eaLnBrk="0" hangingPunct="0"/>
            <a:r>
              <a:rPr lang="uk-UA" sz="28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Мимовільна увага  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–  це зосередження свідомості на об’єкті в зв'язку з його особливостями як подразника.</a:t>
            </a:r>
            <a:endParaRPr lang="uk-UA" sz="2800" dirty="0">
              <a:latin typeface="Monotype Corsiva" pitchFamily="66" charset="0"/>
            </a:endParaRPr>
          </a:p>
        </p:txBody>
      </p:sp>
      <p:pic>
        <p:nvPicPr>
          <p:cNvPr id="2" name="Picture 7" descr="Картинки по запросу мимовільна ува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758" y="4033554"/>
            <a:ext cx="401301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97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1"/>
          <p:cNvSpPr>
            <a:spLocks noChangeArrowheads="1"/>
          </p:cNvSpPr>
          <p:nvPr/>
        </p:nvSpPr>
        <p:spPr bwMode="auto">
          <a:xfrm>
            <a:off x="762000" y="601417"/>
            <a:ext cx="10287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indent="571500" algn="ctr" eaLnBrk="0" hangingPunct="0"/>
            <a:r>
              <a:rPr lang="uk-UA" sz="28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Довільна (активна, вольова)   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–  це увага, яка передбачає поставку мети і </a:t>
            </a:r>
            <a:r>
              <a:rPr lang="uk-UA" sz="2400" b="1" i="1" dirty="0">
                <a:latin typeface="Monotype Corsiva" pitchFamily="66" charset="0"/>
                <a:cs typeface="Times New Roman" pitchFamily="18" charset="0"/>
              </a:rPr>
              <a:t>вимагає затрати вольових зусиль.</a:t>
            </a:r>
            <a:endParaRPr lang="ru-RU" sz="2400" i="1" dirty="0">
              <a:latin typeface="Monotype Corsiva" pitchFamily="66" charset="0"/>
            </a:endParaRPr>
          </a:p>
          <a:p>
            <a:pPr indent="571500" algn="just" eaLnBrk="0" hangingPunct="0"/>
            <a:r>
              <a:rPr lang="uk-UA" sz="28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Довільна увага 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– це зосередженість на об’єкті, яка свідомо регулюється і залежить від вимог діяльності.</a:t>
            </a:r>
            <a:endParaRPr lang="uk-UA" sz="2400" dirty="0">
              <a:latin typeface="Monotype Corsiva" pitchFamily="66" charset="0"/>
            </a:endParaRPr>
          </a:p>
        </p:txBody>
      </p:sp>
      <p:sp>
        <p:nvSpPr>
          <p:cNvPr id="37892" name="Rectangle 2"/>
          <p:cNvSpPr>
            <a:spLocks noChangeArrowheads="1"/>
          </p:cNvSpPr>
          <p:nvPr/>
        </p:nvSpPr>
        <p:spPr bwMode="auto">
          <a:xfrm>
            <a:off x="1480782" y="5638498"/>
            <a:ext cx="8849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indent="539750" algn="ctr" eaLnBrk="0" hangingPunct="0"/>
            <a:r>
              <a:rPr lang="uk-UA" sz="2800" b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Довільну увагу потрібно спеціально формувати</a:t>
            </a:r>
            <a:endParaRPr lang="uk-UA" sz="28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2" name="Picture 4" descr="Картинки по запросу мимовільна ува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627195"/>
            <a:ext cx="5619749" cy="266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767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89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85751" y="571868"/>
            <a:ext cx="1133474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indent="571500" algn="ctr" eaLnBrk="0" hangingPunct="0"/>
            <a:r>
              <a:rPr lang="uk-UA" sz="2800" b="1" u="sng" dirty="0" err="1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Післядовільна</a:t>
            </a:r>
            <a:r>
              <a:rPr lang="uk-UA" sz="28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 увага  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–  це увага, яка виникає на основі довільної, але після неї, при цьому залишається мета бути уважним, але послаблюються вольові зусилля (наприклад, робота над прикладом тексту з іноземної мови з початку базувалася на довільній увазі, а потім відчуття напруження зникло – виникла </a:t>
            </a:r>
            <a:r>
              <a:rPr lang="uk-UA" sz="2400" b="1" i="1" dirty="0">
                <a:latin typeface="Monotype Corsiva" pitchFamily="66" charset="0"/>
                <a:cs typeface="Times New Roman" pitchFamily="18" charset="0"/>
              </a:rPr>
              <a:t>післядовільна увага</a:t>
            </a:r>
            <a:r>
              <a:rPr lang="uk-UA" sz="2400" b="1" dirty="0">
                <a:latin typeface="Monotype Corsiva" pitchFamily="66" charset="0"/>
                <a:cs typeface="Times New Roman" pitchFamily="18" charset="0"/>
              </a:rPr>
              <a:t>).</a:t>
            </a:r>
            <a:endParaRPr lang="uk-UA" sz="2400" dirty="0">
              <a:latin typeface="Monotype Corsiva" pitchFamily="66" charset="0"/>
            </a:endParaRPr>
          </a:p>
        </p:txBody>
      </p:sp>
      <p:pic>
        <p:nvPicPr>
          <p:cNvPr id="39939" name="Picture 3" descr="Картинки по запросу увлекся работо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2357438"/>
            <a:ext cx="8191500" cy="4000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27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1333216" y="566976"/>
            <a:ext cx="9525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indent="539750" algn="just" eaLnBrk="0" hangingPunct="0"/>
            <a:r>
              <a:rPr lang="uk-UA" sz="32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Залежно від розміщення об’єкту уваги розрізняють:</a:t>
            </a:r>
            <a:endParaRPr lang="ru-RU" sz="3200" u="sng" dirty="0">
              <a:solidFill>
                <a:srgbClr val="C00000"/>
              </a:solidFill>
              <a:latin typeface="Monotype Corsiva" pitchFamily="66" charset="0"/>
            </a:endParaRPr>
          </a:p>
          <a:p>
            <a:pPr indent="539750" algn="just" eaLnBrk="0" hangingPunct="0"/>
            <a:endParaRPr lang="uk-UA" u="sng" dirty="0"/>
          </a:p>
        </p:txBody>
      </p:sp>
      <p:sp>
        <p:nvSpPr>
          <p:cNvPr id="2" name="AutoShape 5" descr="Картинки по запросу дитина вивчає світ"/>
          <p:cNvSpPr>
            <a:spLocks noChangeAspect="1" noChangeArrowheads="1"/>
          </p:cNvSpPr>
          <p:nvPr/>
        </p:nvSpPr>
        <p:spPr bwMode="auto">
          <a:xfrm>
            <a:off x="224367" y="-1825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0965" name="Picture 6" descr="D:\Презентації_психологія\Без названия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14625"/>
            <a:ext cx="390525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Прямоугольник 5"/>
          <p:cNvSpPr>
            <a:spLocks noChangeArrowheads="1"/>
          </p:cNvSpPr>
          <p:nvPr/>
        </p:nvSpPr>
        <p:spPr bwMode="auto">
          <a:xfrm>
            <a:off x="5810251" y="1500188"/>
            <a:ext cx="6096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sz="2800" b="1" u="sng" dirty="0">
                <a:latin typeface="Monotype Corsiva" pitchFamily="66" charset="0"/>
                <a:cs typeface="Times New Roman" pitchFamily="18" charset="0"/>
              </a:rPr>
              <a:t>б) внутрішню,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спрямовану на внутрішній світ (в тваринному світі цей вид уваги відсутній).</a:t>
            </a:r>
            <a:endParaRPr lang="ru-RU" sz="2800" dirty="0">
              <a:latin typeface="Monotype Corsiva" pitchFamily="66" charset="0"/>
            </a:endParaRPr>
          </a:p>
        </p:txBody>
      </p:sp>
      <p:sp>
        <p:nvSpPr>
          <p:cNvPr id="40967" name="Прямоугольник 6"/>
          <p:cNvSpPr>
            <a:spLocks noChangeArrowheads="1"/>
          </p:cNvSpPr>
          <p:nvPr/>
        </p:nvSpPr>
        <p:spPr bwMode="auto">
          <a:xfrm>
            <a:off x="190500" y="1428750"/>
            <a:ext cx="52822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539750" algn="ctr" eaLnBrk="0" hangingPunct="0"/>
            <a:r>
              <a:rPr lang="uk-UA" sz="2800" b="1" i="1" u="sng" dirty="0">
                <a:latin typeface="Monotype Corsiva" pitchFamily="66" charset="0"/>
                <a:cs typeface="Times New Roman" pitchFamily="18" charset="0"/>
              </a:rPr>
              <a:t>а) зовнішню (</a:t>
            </a:r>
            <a:r>
              <a:rPr lang="uk-UA" sz="2800" b="1" i="1" u="sng" dirty="0" err="1">
                <a:latin typeface="Monotype Corsiva" pitchFamily="66" charset="0"/>
                <a:cs typeface="Times New Roman" pitchFamily="18" charset="0"/>
              </a:rPr>
              <a:t>перцептивну</a:t>
            </a:r>
            <a:r>
              <a:rPr lang="uk-UA" sz="2800" b="1" i="1" u="sng" dirty="0">
                <a:latin typeface="Monotype Corsiva" pitchFamily="66" charset="0"/>
                <a:cs typeface="Times New Roman" pitchFamily="18" charset="0"/>
              </a:rPr>
              <a:t> увагу) , </a:t>
            </a:r>
            <a:r>
              <a:rPr lang="uk-UA" sz="2800" b="1" i="1" dirty="0">
                <a:latin typeface="Monotype Corsiva" pitchFamily="66" charset="0"/>
                <a:cs typeface="Times New Roman" pitchFamily="18" charset="0"/>
              </a:rPr>
              <a:t>спрямовану на об’єкти навколишнього світу;</a:t>
            </a:r>
            <a:endParaRPr lang="ru-RU" sz="2800" i="1" dirty="0">
              <a:latin typeface="Monotype Corsiva" pitchFamily="66" charset="0"/>
            </a:endParaRPr>
          </a:p>
        </p:txBody>
      </p:sp>
      <p:pic>
        <p:nvPicPr>
          <p:cNvPr id="40968" name="Picture 8" descr="Картинки по запросу розду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1" y="2794167"/>
            <a:ext cx="4762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0" descr="Картинки по запросу раздумья"/>
          <p:cNvSpPr>
            <a:spLocks noChangeAspect="1" noChangeArrowheads="1"/>
          </p:cNvSpPr>
          <p:nvPr/>
        </p:nvSpPr>
        <p:spPr bwMode="auto">
          <a:xfrm>
            <a:off x="224367" y="-1825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0970" name="Picture 11" descr="D:\Презентації_психологія\Без названия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1" y="4214814"/>
            <a:ext cx="4095749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6039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  <p:bldP spid="40966" grpId="0"/>
      <p:bldP spid="409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1073910" y="691955"/>
            <a:ext cx="88582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indent="539750" algn="ctr" eaLnBrk="0" hangingPunct="0"/>
            <a:r>
              <a:rPr lang="uk-UA" sz="3200" b="1" u="sng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Залежно від розміщення об’єкта уваги розрізняють:</a:t>
            </a:r>
            <a:endParaRPr lang="uk-UA" sz="3200" u="sng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1988" name="Прямоугольник 4"/>
          <p:cNvSpPr>
            <a:spLocks noChangeArrowheads="1"/>
          </p:cNvSpPr>
          <p:nvPr/>
        </p:nvSpPr>
        <p:spPr bwMode="auto">
          <a:xfrm>
            <a:off x="666751" y="1928813"/>
            <a:ext cx="6096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uk-UA" sz="2400" b="1" u="sng" dirty="0">
                <a:solidFill>
                  <a:srgbClr val="002060"/>
                </a:solidFill>
                <a:latin typeface="Monotype Corsiva" pitchFamily="66" charset="0"/>
              </a:rPr>
              <a:t>колективну увагу </a:t>
            </a:r>
            <a:r>
              <a:rPr lang="uk-UA" sz="2000" b="1" dirty="0">
                <a:latin typeface="Monotype Corsiva" pitchFamily="66" charset="0"/>
              </a:rPr>
              <a:t>(зосередженість всіх учнів на одному об’єкті, незначні відхилення уваги окремих – суттєво не впливають на загальну увагу)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41989" name="Прямоугольник 5"/>
          <p:cNvSpPr>
            <a:spLocks noChangeArrowheads="1"/>
          </p:cNvSpPr>
          <p:nvPr/>
        </p:nvSpPr>
        <p:spPr bwMode="auto">
          <a:xfrm>
            <a:off x="3714751" y="3357563"/>
            <a:ext cx="6096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uk-UA" sz="2000" b="1" u="sng" dirty="0">
                <a:solidFill>
                  <a:srgbClr val="002060"/>
                </a:solidFill>
                <a:latin typeface="Monotype Corsiva" pitchFamily="66" charset="0"/>
              </a:rPr>
              <a:t>групову</a:t>
            </a:r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sz="2000" b="1" dirty="0">
                <a:latin typeface="Monotype Corsiva" pitchFamily="66" charset="0"/>
              </a:rPr>
              <a:t>(зосередженість уваги групами в умовах роботи в колективі, найважчий вид уваги, вимагає чіткого планування роботи).</a:t>
            </a:r>
            <a:endParaRPr lang="ru-RU" sz="2000" dirty="0">
              <a:latin typeface="Monotype Corsiva" pitchFamily="66" charset="0"/>
            </a:endParaRPr>
          </a:p>
        </p:txBody>
      </p:sp>
      <p:sp>
        <p:nvSpPr>
          <p:cNvPr id="41990" name="Прямоугольник 6"/>
          <p:cNvSpPr>
            <a:spLocks noChangeArrowheads="1"/>
          </p:cNvSpPr>
          <p:nvPr/>
        </p:nvSpPr>
        <p:spPr bwMode="auto">
          <a:xfrm>
            <a:off x="5238751" y="4929188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uk-UA" sz="2000" b="1" u="sng" dirty="0">
                <a:latin typeface="Monotype Corsiva" pitchFamily="66" charset="0"/>
              </a:rPr>
              <a:t>і</a:t>
            </a:r>
            <a:r>
              <a:rPr lang="uk-UA" sz="2000" b="1" u="sng" dirty="0">
                <a:solidFill>
                  <a:srgbClr val="002060"/>
                </a:solidFill>
                <a:latin typeface="Monotype Corsiva" pitchFamily="66" charset="0"/>
              </a:rPr>
              <a:t>ндивідуальну</a:t>
            </a:r>
            <a:r>
              <a:rPr lang="uk-UA" sz="20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uk-UA" sz="2000" b="1" dirty="0">
                <a:latin typeface="Monotype Corsiva" pitchFamily="66" charset="0"/>
              </a:rPr>
              <a:t>(зосередженість на своєму завданні; важкий перехід від індивідуальної уваги до групової і навпаки).</a:t>
            </a:r>
            <a:endParaRPr lang="ru-RU" sz="2000" dirty="0">
              <a:latin typeface="Monotype Corsiva" pitchFamily="66" charset="0"/>
            </a:endParaRPr>
          </a:p>
        </p:txBody>
      </p:sp>
      <p:pic>
        <p:nvPicPr>
          <p:cNvPr id="2" name="Picture 3" descr="Картинки по запросу тест на вним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071939"/>
            <a:ext cx="3175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247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/>
      <p:bldP spid="41988" grpId="0"/>
      <p:bldP spid="41989" grpId="0"/>
      <p:bldP spid="419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587975" y="748340"/>
            <a:ext cx="609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/>
          <a:p>
            <a:pPr indent="449263" algn="ctr" eaLnBrk="0" hangingPunct="0"/>
            <a:r>
              <a:rPr lang="uk-UA" sz="4000" b="1" i="1" dirty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Увага виконує такі функції:</a:t>
            </a:r>
            <a:endParaRPr lang="uk-UA" sz="40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238251" y="1937774"/>
            <a:ext cx="826059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 eaLnBrk="0" hangingPunct="0"/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         1. </a:t>
            </a:r>
            <a:r>
              <a:rPr lang="uk-UA" sz="2800" b="1" i="1" dirty="0">
                <a:latin typeface="Monotype Corsiva" pitchFamily="66" charset="0"/>
                <a:cs typeface="Times New Roman" pitchFamily="18" charset="0"/>
              </a:rPr>
              <a:t>Активізує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необхідні та </a:t>
            </a:r>
            <a:r>
              <a:rPr lang="uk-UA" sz="2800" b="1" i="1" dirty="0">
                <a:latin typeface="Monotype Corsiva" pitchFamily="66" charset="0"/>
                <a:cs typeface="Times New Roman" pitchFamily="18" charset="0"/>
              </a:rPr>
              <a:t>гальмує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небажані в даний момент психічні та фізіологічні процеси.</a:t>
            </a:r>
            <a:endParaRPr lang="ru-RU" sz="2800" dirty="0">
              <a:latin typeface="Monotype Corsiva" pitchFamily="66" charset="0"/>
            </a:endParaRPr>
          </a:p>
          <a:p>
            <a:pPr algn="just" eaLnBrk="0" hangingPunct="0"/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        2. </a:t>
            </a:r>
            <a:r>
              <a:rPr lang="uk-UA" sz="2800" b="1" i="1" dirty="0">
                <a:latin typeface="Monotype Corsiva" pitchFamily="66" charset="0"/>
                <a:cs typeface="Times New Roman" pitchFamily="18" charset="0"/>
              </a:rPr>
              <a:t>Сприяє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цілеспрямованому та організованому </a:t>
            </a:r>
            <a:r>
              <a:rPr lang="uk-UA" sz="2800" b="1" i="1" dirty="0">
                <a:latin typeface="Monotype Corsiva" pitchFamily="66" charset="0"/>
                <a:cs typeface="Times New Roman" pitchFamily="18" charset="0"/>
              </a:rPr>
              <a:t>відбору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інформації, яка поступає.</a:t>
            </a:r>
            <a:endParaRPr lang="ru-RU" sz="2800" dirty="0">
              <a:latin typeface="Monotype Corsiva" pitchFamily="66" charset="0"/>
            </a:endParaRPr>
          </a:p>
          <a:p>
            <a:pPr algn="just" eaLnBrk="0" hangingPunct="0"/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        3. Забезпечує тривале </a:t>
            </a:r>
            <a:r>
              <a:rPr lang="uk-UA" sz="2800" b="1" i="1" dirty="0">
                <a:latin typeface="Monotype Corsiva" pitchFamily="66" charset="0"/>
                <a:cs typeface="Times New Roman" pitchFamily="18" charset="0"/>
              </a:rPr>
              <a:t>зосередження активності</a:t>
            </a:r>
            <a:r>
              <a:rPr lang="uk-UA" sz="2800" b="1" dirty="0">
                <a:latin typeface="Monotype Corsiva" pitchFamily="66" charset="0"/>
                <a:cs typeface="Times New Roman" pitchFamily="18" charset="0"/>
              </a:rPr>
              <a:t> на певному об’єкті.</a:t>
            </a:r>
            <a:endParaRPr lang="uk-UA" sz="2800" dirty="0">
              <a:latin typeface="Monotype Corsiva" pitchFamily="66" charset="0"/>
            </a:endParaRPr>
          </a:p>
        </p:txBody>
      </p:sp>
      <p:pic>
        <p:nvPicPr>
          <p:cNvPr id="2" name="Picture 6" descr="Картинки по запросу внимание человека психолог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998" y="4408226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05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</p:bldLst>
  </p:timing>
</p:sld>
</file>

<file path=ppt/theme/theme1.xml><?xml version="1.0" encoding="utf-8"?>
<a:theme xmlns:a="http://schemas.openxmlformats.org/drawingml/2006/main" name="Тема2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743</TotalTime>
  <Words>1549</Words>
  <Application>Microsoft Office PowerPoint</Application>
  <PresentationFormat>Широкоэкранный</PresentationFormat>
  <Paragraphs>174</Paragraphs>
  <Slides>39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Arial Narrow</vt:lpstr>
      <vt:lpstr>Calibri</vt:lpstr>
      <vt:lpstr>Comic Sans MS</vt:lpstr>
      <vt:lpstr>Monotype Corsiva</vt:lpstr>
      <vt:lpstr>Times New Roman</vt:lpstr>
      <vt:lpstr>Trebuchet MS</vt:lpstr>
      <vt:lpstr>Wingdings</vt:lpstr>
      <vt:lpstr>Wingdings 3</vt:lpstr>
      <vt:lpstr>Тема2</vt:lpstr>
      <vt:lpstr>Навчання та пам’ять </vt:lpstr>
      <vt:lpstr> Для чого людині навчатися?</vt:lpstr>
      <vt:lpstr>– це стан активної бадьорості, який характеризується готовністю виділити з багатьох подій найважливіше і відповісти на нього діяльністю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– це процес чуттєвого відображення в мозку людини образів чи предметів без впливу на органи чуття</vt:lpstr>
      <vt:lpstr>Ще древні греки вважали богиню пам’яті Мнемозіну матір’ю дев’яти муз</vt:lpstr>
      <vt:lpstr>Презентация PowerPoint</vt:lpstr>
      <vt:lpstr>– це психофізіологічний процес, за якого людина здатна сприймати, відбирати, закріплювати, зберігати і забувати інформацію</vt:lpstr>
      <vt:lpstr>Презентация PowerPoint</vt:lpstr>
      <vt:lpstr>Презентация PowerPoint</vt:lpstr>
      <vt:lpstr>Процеси пам’яті</vt:lpstr>
      <vt:lpstr>Запам’ятовування</vt:lpstr>
      <vt:lpstr>Збереження</vt:lpstr>
      <vt:lpstr>Відтворення</vt:lpstr>
      <vt:lpstr>Забування</vt:lpstr>
      <vt:lpstr>– це психофізіологічний процес, за якого людина здатна сприймати, відбирати, закріплювати, зберігати і забувати інформацію</vt:lpstr>
      <vt:lpstr>Презентация PowerPoint</vt:lpstr>
      <vt:lpstr>Презентация PowerPoint</vt:lpstr>
      <vt:lpstr>Презентация PowerPoint</vt:lpstr>
      <vt:lpstr>Презентация PowerPoint</vt:lpstr>
      <vt:lpstr>Підрахуйте кількість балів!</vt:lpstr>
      <vt:lpstr>Презентация PowerPoint</vt:lpstr>
      <vt:lpstr>– це процес і результат придбання індивідуального досвіду, що складається із двох процесів:             - засвоєння змісту матеріалу,             - закріплення через запам’ятовування</vt:lpstr>
      <vt:lpstr>– це процес і результат придбання індивідуального досвіду, що складається із двох процесів:             - засвоєння змісту матеріалу,             - закріплення через запам’ятовування</vt:lpstr>
      <vt:lpstr>– це процес і результат придбання індивідуального досвіду, що складається із двох процесів:             - засвоєння змісту матеріалу,             - закріплення через запам’ятовування</vt:lpstr>
      <vt:lpstr>– це процес і результат придбання індивідуального досвіду, що складається із двох процесів:             - засвоєння змісту матеріалу,             - закріплення через запам’ятовування</vt:lpstr>
      <vt:lpstr>– це процес і результат придбання індивідуального досвіду, що складається із двох процесів:             - засвоєння змісту матеріалу,             - закріплення через запам’ятовування</vt:lpstr>
      <vt:lpstr>– це психічні реакції, які виражають оціночне відношення до дійсних або можливих ситуацій і об’єктивного світу</vt:lpstr>
      <vt:lpstr>– це психічні реакції, які виражають оціночне відношення до дійсних або можливих ситуацій і об’єктивного світу</vt:lpstr>
      <vt:lpstr>– це психічні реакції, які виражають оціночне відношення до дійсних або можливих ситуацій і об’єктивного світу</vt:lpstr>
      <vt:lpstr>Презентация PowerPoint</vt:lpstr>
      <vt:lpstr>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Kostya</cp:lastModifiedBy>
  <cp:revision>198</cp:revision>
  <dcterms:created xsi:type="dcterms:W3CDTF">2020-03-27T15:43:10Z</dcterms:created>
  <dcterms:modified xsi:type="dcterms:W3CDTF">2022-05-12T21:37:39Z</dcterms:modified>
</cp:coreProperties>
</file>