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9" r:id="rId2"/>
    <p:sldId id="256" r:id="rId3"/>
    <p:sldId id="281" r:id="rId4"/>
    <p:sldId id="282" r:id="rId5"/>
    <p:sldId id="307" r:id="rId6"/>
    <p:sldId id="283" r:id="rId7"/>
    <p:sldId id="285" r:id="rId8"/>
    <p:sldId id="280" r:id="rId9"/>
    <p:sldId id="286" r:id="rId10"/>
    <p:sldId id="287" r:id="rId11"/>
    <p:sldId id="288" r:id="rId12"/>
    <p:sldId id="289" r:id="rId13"/>
    <p:sldId id="276" r:id="rId14"/>
    <p:sldId id="311" r:id="rId15"/>
    <p:sldId id="293" r:id="rId16"/>
    <p:sldId id="294" r:id="rId17"/>
    <p:sldId id="295" r:id="rId18"/>
    <p:sldId id="290" r:id="rId19"/>
    <p:sldId id="312" r:id="rId20"/>
    <p:sldId id="313" r:id="rId21"/>
    <p:sldId id="314" r:id="rId22"/>
    <p:sldId id="277" r:id="rId23"/>
    <p:sldId id="261" r:id="rId24"/>
    <p:sldId id="297" r:id="rId25"/>
    <p:sldId id="310" r:id="rId26"/>
    <p:sldId id="316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70" r:id="rId36"/>
    <p:sldId id="306" r:id="rId37"/>
    <p:sldId id="31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91A9-0B7E-4C03-9F70-7A19E685F40C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225F-951A-47CA-8298-A4DD5F85D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2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A79F-5B35-46B2-8B7C-086AEDBB4AD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0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A79F-5B35-46B2-8B7C-086AEDBB4AD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A79F-5B35-46B2-8B7C-086AEDBB4AD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A79F-5B35-46B2-8B7C-086AEDBB4AD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0C8AA-EC44-4324-A2A0-6DE6BE978AB7}"/>
              </a:ext>
            </a:extLst>
          </p:cNvPr>
          <p:cNvSpPr txBox="1">
            <a:spLocks/>
          </p:cNvSpPr>
          <p:nvPr/>
        </p:nvSpPr>
        <p:spPr>
          <a:xfrm>
            <a:off x="3059832" y="231639"/>
            <a:ext cx="3754760" cy="63947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Летим. Дивлюся, аж світає,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Край неба палає,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Соловейко в темнім гаї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Сонце зострічає.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Тихесенько вітер віє,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Степи, лани мріють,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Меж ярами над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ставами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Верби зеленіють.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Сади рясні похилились,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Тополі по волі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Стоять собі, мов сторожа,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Розмовляють з полем.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І все-то те, вся країна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Повита красою,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Зеленіє,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вмивається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Дрібною росою,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Споконвіку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вмивається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Сонце зострічає...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І нема тому почину,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І краю немає!</a:t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4006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uk-UA" altLang="ru-RU" sz="2000" dirty="0"/>
              <a:t>Ця періодичність зміни фізіологічного стану протягом року багато в чому вроджена, тобто проявляється як внутрішній річний ритм.</a:t>
            </a:r>
          </a:p>
          <a:p>
            <a:pPr algn="just">
              <a:lnSpc>
                <a:spcPct val="80000"/>
              </a:lnSpc>
              <a:buNone/>
            </a:pPr>
            <a:r>
              <a:rPr lang="uk-UA" altLang="ru-RU" sz="2000" dirty="0"/>
              <a:t>     Якщо, наприклад, австралійських страусів або дику собаку </a:t>
            </a:r>
            <a:r>
              <a:rPr lang="uk-UA" altLang="ru-RU" sz="2000" dirty="0" err="1"/>
              <a:t>Дінго</a:t>
            </a:r>
            <a:r>
              <a:rPr lang="uk-UA" altLang="ru-RU" sz="2000" dirty="0"/>
              <a:t> помістити в зоопарк Північної півкулі, період розмноження у них настане восени, коли в Австралії весна. </a:t>
            </a:r>
            <a:br>
              <a:rPr lang="uk-UA" altLang="ru-RU" sz="2000" dirty="0"/>
            </a:br>
            <a:r>
              <a:rPr lang="uk-UA" altLang="ru-RU" sz="2000" dirty="0"/>
              <a:t>Перебудова внутрішніх річних ритмів відбувається з великими труднощами, через цілий ряд поколінь. </a:t>
            </a:r>
            <a:br>
              <a:rPr lang="uk-UA" altLang="ru-RU" sz="2000" dirty="0"/>
            </a:br>
            <a:r>
              <a:rPr lang="uk-UA" altLang="ru-RU" sz="2000" dirty="0"/>
              <a:t>Задовго до настання несприятливих періодів в організмів починається тривалий процес підготовки. У організмів багато пристосувань до сезонного ритму зовнішніх умов. Задовго до настання зими у рослин опадає листя, дозрівають плоди і насіння. Одні тварини стають малорухомими і впадають в заціпеніння, інші готуються до активного життя у суворі холода, треті йдуть від несприятливих умов.</a:t>
            </a:r>
            <a:br>
              <a:rPr lang="uk-UA" altLang="ru-RU" sz="2000" dirty="0"/>
            </a:br>
            <a:r>
              <a:rPr lang="uk-UA" altLang="ru-RU" sz="2000" dirty="0"/>
              <a:t>Різкі короткочасні зміни погоди (приморозки влітку або зимові відлиги) зазвичай не порушують річних ритмів рослин і тварин.</a:t>
            </a:r>
          </a:p>
          <a:p>
            <a:pPr algn="just">
              <a:lnSpc>
                <a:spcPct val="80000"/>
              </a:lnSpc>
              <a:buNone/>
            </a:pPr>
            <a:r>
              <a:rPr lang="uk-UA" altLang="ru-RU" sz="2000" dirty="0"/>
              <a:t>    Таким чином, головним фактором, на який реагують організми в річних циклах, є не випадкове зміна погоди, зміна довготи дня. Це єдиний астрономічний сигнал настання нового сезону.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?id=2db87036027c031372ba888217336216&amp;n=33&amp;h=190&amp;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229600" cy="35274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b="1" dirty="0"/>
              <a:t>  </a:t>
            </a:r>
            <a:r>
              <a:rPr lang="uk-UA" altLang="ru-RU" b="1" dirty="0">
                <a:solidFill>
                  <a:srgbClr val="FFFF00"/>
                </a:solidFill>
              </a:rPr>
              <a:t>Приливно-відливні ритми –</a:t>
            </a:r>
            <a:r>
              <a:rPr lang="uk-UA" altLang="ru-RU" dirty="0"/>
              <a:t> </a:t>
            </a:r>
            <a:r>
              <a:rPr lang="uk-UA" altLang="ru-RU" dirty="0" err="1"/>
              <a:t>ритми</a:t>
            </a:r>
            <a:r>
              <a:rPr lang="uk-UA" altLang="ru-RU" dirty="0"/>
              <a:t>, які характерні для мешканців прибережної зони морів і океанів.</a:t>
            </a:r>
            <a:br>
              <a:rPr lang="uk-UA" altLang="ru-RU" dirty="0"/>
            </a:b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altLang="ru-RU" sz="2800" dirty="0"/>
              <a:t> </a:t>
            </a:r>
            <a:r>
              <a:rPr lang="uk-UA" altLang="ru-RU" sz="2600" dirty="0"/>
              <a:t>Це найбільш складна ритміка в житті живих організмів. Так біля берегів Атлантичного океану вода піднімається і спадає двічі на добу з періодом 12,4 години (це рівно половина місячного періоду). Отже, точний час припливів постійно зсувається. </a:t>
            </a:r>
            <a:br>
              <a:rPr lang="uk-UA" altLang="ru-RU" sz="2600" dirty="0"/>
            </a:br>
            <a:r>
              <a:rPr lang="uk-UA" altLang="ru-RU" sz="2600" dirty="0"/>
              <a:t>Життя в приливно-відливної зоні представлена великим різноманіттям видів. На час відливів молюски щільно стискають раковини, рачки ховаються в пісок або під мокрі водорості. Складність, в даному випадку, полягає ще й у тому, що життя цих організмів впливає також і добова періодичність. Рачки і краби під час денних припливів поводяться активніше, ніж під час нічних припливів.</a:t>
            </a:r>
          </a:p>
          <a:p>
            <a:pPr>
              <a:lnSpc>
                <a:spcPct val="80000"/>
              </a:lnSpc>
              <a:buNone/>
            </a:pPr>
            <a:r>
              <a:rPr lang="uk-UA" altLang="ru-RU" sz="2600" dirty="0"/>
              <a:t>    Таким чином, біологічні ритми пристосовують організм до циклічних змін у зовнішньому середовищі.</a:t>
            </a:r>
            <a:br>
              <a:rPr lang="uk-UA" altLang="ru-RU" sz="2600" dirty="0"/>
            </a:br>
            <a:r>
              <a:rPr lang="uk-UA" altLang="ru-RU" sz="2600" dirty="0"/>
              <a:t>За точність роботи біологічні </a:t>
            </a:r>
          </a:p>
          <a:p>
            <a:pPr>
              <a:lnSpc>
                <a:spcPct val="80000"/>
              </a:lnSpc>
              <a:buNone/>
            </a:pPr>
            <a:r>
              <a:rPr lang="uk-UA" altLang="ru-RU" sz="2600" dirty="0"/>
              <a:t>ритми називають біологічними </a:t>
            </a:r>
          </a:p>
          <a:p>
            <a:pPr>
              <a:lnSpc>
                <a:spcPct val="80000"/>
              </a:lnSpc>
              <a:buNone/>
            </a:pPr>
            <a:r>
              <a:rPr lang="uk-UA" altLang="ru-RU" sz="2600" dirty="0"/>
              <a:t>годинами.</a:t>
            </a:r>
          </a:p>
        </p:txBody>
      </p:sp>
      <p:pic>
        <p:nvPicPr>
          <p:cNvPr id="4" name="Picture 7" descr="%5bBI7GI_6-03%5d_%5bIL_02%5d-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31283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9500" l="2375" r="99875">
                        <a14:backgroundMark x1="83750" y1="93000" x2="83750" y2="93000"/>
                        <a14:backgroundMark x1="82500" y1="92500" x2="82500" y2="92500"/>
                        <a14:backgroundMark x1="82125" y1="92000" x2="82125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 bwMode="auto">
          <a:xfrm>
            <a:off x="755576" y="332656"/>
            <a:ext cx="76328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222D93-346B-4D22-98C4-077985377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55AB5CFD-22C1-4F40-95D0-94D818782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88291"/>
              </p:ext>
            </p:extLst>
          </p:nvPr>
        </p:nvGraphicFramePr>
        <p:xfrm>
          <a:off x="9524" y="0"/>
          <a:ext cx="91344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3" imgW="4122357" imgH="3092287" progId="PowerPoint.Slide.12">
                  <p:embed/>
                </p:oleObj>
              </mc:Choice>
              <mc:Fallback>
                <p:oleObj name="Слайд" r:id="rId3" imgW="4122357" imgH="3092287" progId="PowerPoint.Slide.12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" y="0"/>
                        <a:ext cx="9134475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21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1ab01c95e707fdb81c5cdd978ec39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err="1">
                <a:solidFill>
                  <a:srgbClr val="660033"/>
                </a:solidFill>
              </a:rPr>
              <a:t>Характерні</a:t>
            </a:r>
            <a:r>
              <a:rPr lang="ru-RU" altLang="ru-RU" sz="3200" b="1" dirty="0">
                <a:solidFill>
                  <a:srgbClr val="660033"/>
                </a:solidFill>
              </a:rPr>
              <a:t> </a:t>
            </a:r>
            <a:r>
              <a:rPr lang="ru-RU" altLang="ru-RU" sz="3200" b="1" dirty="0" err="1">
                <a:solidFill>
                  <a:srgbClr val="660033"/>
                </a:solidFill>
              </a:rPr>
              <a:t>ознаки</a:t>
            </a:r>
            <a:r>
              <a:rPr lang="ru-RU" altLang="ru-RU" sz="3200" b="1" dirty="0">
                <a:solidFill>
                  <a:srgbClr val="660033"/>
                </a:solidFill>
              </a:rPr>
              <a:t> "</a:t>
            </a:r>
            <a:r>
              <a:rPr lang="ru-RU" altLang="ru-RU" sz="3200" b="1" dirty="0" err="1">
                <a:solidFill>
                  <a:srgbClr val="660033"/>
                </a:solidFill>
              </a:rPr>
              <a:t>сови</a:t>
            </a:r>
            <a:r>
              <a:rPr lang="ru-RU" altLang="ru-RU" sz="3200" b="1" dirty="0">
                <a:solidFill>
                  <a:srgbClr val="660033"/>
                </a:solidFill>
              </a:rPr>
              <a:t>"</a:t>
            </a:r>
            <a:r>
              <a:rPr lang="ru-RU" altLang="ru-RU" dirty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dirty="0"/>
              <a:t>  </a:t>
            </a:r>
            <a:r>
              <a:rPr lang="uk-UA" altLang="ru-RU" sz="2400" dirty="0"/>
              <a:t> -</a:t>
            </a:r>
            <a:r>
              <a:rPr lang="en-US" altLang="ru-RU" sz="2400" dirty="0"/>
              <a:t> </a:t>
            </a:r>
            <a:r>
              <a:rPr lang="ru-RU" altLang="ru-RU" sz="2400" dirty="0"/>
              <a:t>максимальна </a:t>
            </a:r>
            <a:r>
              <a:rPr lang="ru-RU" altLang="ru-RU" sz="2400" dirty="0" err="1"/>
              <a:t>працездатність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ввечері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вночі</a:t>
            </a:r>
            <a:r>
              <a:rPr lang="ru-RU" altLang="ru-RU" sz="2400" dirty="0"/>
              <a:t>);</a:t>
            </a:r>
            <a:br>
              <a:rPr lang="ru-RU" altLang="ru-RU" sz="2400" dirty="0"/>
            </a:br>
            <a:r>
              <a:rPr lang="ru-RU" altLang="ru-RU" sz="2400" dirty="0"/>
              <a:t>- легко </a:t>
            </a:r>
            <a:r>
              <a:rPr lang="ru-RU" altLang="ru-RU" sz="2400" dirty="0" err="1"/>
              <a:t>пристосовуються</a:t>
            </a:r>
            <a:r>
              <a:rPr lang="ru-RU" altLang="ru-RU" sz="2400" dirty="0"/>
              <a:t> до   </a:t>
            </a:r>
            <a:r>
              <a:rPr lang="ru-RU" altLang="ru-RU" sz="2400" dirty="0" err="1"/>
              <a:t>змін</a:t>
            </a:r>
            <a:r>
              <a:rPr lang="uk-UA" altLang="ru-RU" sz="2400" dirty="0"/>
              <a:t>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ритмів</a:t>
            </a:r>
            <a:r>
              <a:rPr lang="ru-RU" altLang="ru-RU" sz="2400" dirty="0"/>
              <a:t>;</a:t>
            </a:r>
            <a:br>
              <a:rPr lang="ru-RU" altLang="ru-RU" sz="2400" dirty="0"/>
            </a:br>
            <a:r>
              <a:rPr lang="ru-RU" altLang="ru-RU" sz="2400" dirty="0"/>
              <a:t>- не бояться </a:t>
            </a:r>
            <a:r>
              <a:rPr lang="ru-RU" altLang="ru-RU" sz="2400" dirty="0" err="1"/>
              <a:t>труднощів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емоційних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переживань</a:t>
            </a:r>
            <a:r>
              <a:rPr lang="ru-RU" altLang="ru-RU" sz="2400" dirty="0"/>
              <a:t>; </a:t>
            </a:r>
            <a:br>
              <a:rPr lang="ru-RU" altLang="ru-RU" sz="2400" dirty="0"/>
            </a:br>
            <a:r>
              <a:rPr lang="ru-RU" altLang="ru-RU" sz="2400" dirty="0"/>
              <a:t>- </a:t>
            </a:r>
            <a:r>
              <a:rPr lang="ru-RU" altLang="ru-RU" sz="2400" dirty="0" err="1"/>
              <a:t>стресостійкі</a:t>
            </a:r>
            <a:r>
              <a:rPr lang="ru-RU" altLang="ru-RU" sz="2400" dirty="0"/>
              <a:t>; </a:t>
            </a:r>
            <a:br>
              <a:rPr lang="ru-RU" altLang="ru-RU" sz="2400" dirty="0"/>
            </a:br>
            <a:r>
              <a:rPr lang="ru-RU" altLang="ru-RU" sz="2400" dirty="0"/>
              <a:t>- легко </a:t>
            </a:r>
            <a:r>
              <a:rPr lang="ru-RU" altLang="ru-RU" sz="2400" dirty="0" err="1"/>
              <a:t>ставляться</a:t>
            </a:r>
            <a:r>
              <a:rPr lang="ru-RU" altLang="ru-RU" sz="2400" dirty="0"/>
              <a:t> до </a:t>
            </a:r>
            <a:r>
              <a:rPr lang="ru-RU" altLang="ru-RU" sz="2400" dirty="0" err="1"/>
              <a:t>успіхів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невдач</a:t>
            </a:r>
            <a:r>
              <a:rPr lang="ru-RU" altLang="ru-RU" sz="2400" dirty="0"/>
              <a:t>. </a:t>
            </a:r>
          </a:p>
        </p:txBody>
      </p:sp>
      <p:pic>
        <p:nvPicPr>
          <p:cNvPr id="27653" name="Picture 7" descr="wallpapers_12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65625"/>
            <a:ext cx="300513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20574416e3ff5e9a54924bd70dd39fb1738c0d8410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777163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660033"/>
                </a:solidFill>
              </a:rPr>
              <a:t>Характерні ознаки «жайворонка»:</a:t>
            </a:r>
            <a:r>
              <a:rPr lang="ru-RU" altLang="ru-RU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73548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  </a:t>
            </a:r>
            <a:r>
              <a:rPr lang="uk-UA" altLang="ru-RU"/>
              <a:t>-</a:t>
            </a:r>
            <a:r>
              <a:rPr lang="en-US" altLang="ru-RU"/>
              <a:t> </a:t>
            </a:r>
            <a:r>
              <a:rPr lang="ru-RU" altLang="ru-RU"/>
              <a:t>максимальна працездатність вранці;</a:t>
            </a:r>
            <a:br>
              <a:rPr lang="ru-RU" altLang="ru-RU"/>
            </a:br>
            <a:r>
              <a:rPr lang="ru-RU" altLang="ru-RU"/>
              <a:t>- неконфліктність; </a:t>
            </a:r>
            <a:br>
              <a:rPr lang="ru-RU" altLang="ru-RU"/>
            </a:br>
            <a:r>
              <a:rPr lang="ru-RU" altLang="ru-RU"/>
              <a:t>- любов до спокою; </a:t>
            </a:r>
            <a:br>
              <a:rPr lang="ru-RU" altLang="ru-RU"/>
            </a:br>
            <a:r>
              <a:rPr lang="ru-RU" altLang="ru-RU"/>
              <a:t>- невпевненість у собі;</a:t>
            </a:r>
            <a:br>
              <a:rPr lang="ru-RU" altLang="ru-RU"/>
            </a:br>
            <a:r>
              <a:rPr lang="ru-RU" altLang="ru-RU"/>
              <a:t>- наявність психологічних   проблем. </a:t>
            </a:r>
          </a:p>
        </p:txBody>
      </p:sp>
      <p:pic>
        <p:nvPicPr>
          <p:cNvPr id="29701" name="Picture 7" descr="Crested_Lark_Galerida_cristata_at_Sultanpur_I_Picture_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22669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img44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err="1">
                <a:solidFill>
                  <a:srgbClr val="660033"/>
                </a:solidFill>
              </a:rPr>
              <a:t>Характерні</a:t>
            </a:r>
            <a:r>
              <a:rPr lang="ru-RU" altLang="ru-RU" sz="3200" b="1" dirty="0">
                <a:solidFill>
                  <a:srgbClr val="660033"/>
                </a:solidFill>
              </a:rPr>
              <a:t> </a:t>
            </a:r>
            <a:r>
              <a:rPr lang="ru-RU" altLang="ru-RU" sz="3200" b="1" dirty="0" err="1">
                <a:solidFill>
                  <a:srgbClr val="660033"/>
                </a:solidFill>
              </a:rPr>
              <a:t>ознаки</a:t>
            </a:r>
            <a:r>
              <a:rPr lang="ru-RU" altLang="ru-RU" sz="3200" b="1" dirty="0">
                <a:solidFill>
                  <a:srgbClr val="660033"/>
                </a:solidFill>
              </a:rPr>
              <a:t> «</a:t>
            </a:r>
            <a:r>
              <a:rPr lang="ru-RU" altLang="ru-RU" sz="3200" b="1" dirty="0" err="1">
                <a:solidFill>
                  <a:srgbClr val="660033"/>
                </a:solidFill>
              </a:rPr>
              <a:t>голубів</a:t>
            </a:r>
            <a:r>
              <a:rPr lang="ru-RU" altLang="ru-RU" sz="3200" b="1" dirty="0">
                <a:solidFill>
                  <a:srgbClr val="660033"/>
                </a:solidFill>
              </a:rPr>
              <a:t>»:</a:t>
            </a:r>
            <a:r>
              <a:rPr lang="ru-RU" altLang="ru-RU" dirty="0"/>
              <a:t>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ru-RU" dirty="0"/>
              <a:t>  </a:t>
            </a:r>
            <a:r>
              <a:rPr lang="uk-UA" altLang="ru-RU" dirty="0"/>
              <a:t>- біоритми і показники знаходяться між показниками «жайворонків» і «сов»;</a:t>
            </a:r>
            <a:br>
              <a:rPr lang="uk-UA" altLang="ru-RU" dirty="0"/>
            </a:br>
            <a:r>
              <a:rPr lang="uk-UA" altLang="ru-RU" dirty="0"/>
              <a:t>- пік активності фізіологічних функцій припадає на денні години. </a:t>
            </a:r>
          </a:p>
        </p:txBody>
      </p:sp>
      <p:pic>
        <p:nvPicPr>
          <p:cNvPr id="31749" name="Picture 7" descr="78851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73463"/>
            <a:ext cx="25923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?id=37d3ad0361331a3079d2fdcfc6fdbb7d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91513" cy="476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ru-RU" sz="5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altLang="ru-RU" sz="6000" b="1" u="sng" dirty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r>
              <a:rPr lang="uk-UA" altLang="ru-RU" sz="6000" b="1" i="1" u="sng" dirty="0">
                <a:solidFill>
                  <a:schemeClr val="accent3">
                    <a:lumMod val="75000"/>
                  </a:schemeClr>
                </a:solidFill>
              </a:rPr>
              <a:t> « Пізнай себе»</a:t>
            </a:r>
            <a:endParaRPr lang="ru-RU" altLang="ru-RU" sz="60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435AC-A2A3-4F49-BF5E-EB7E9568839B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949686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Тестування на визначення, індивідуального добового ритму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DAE54F3-9AB0-48E0-A4D3-CCAB62C410B5}"/>
              </a:ext>
            </a:extLst>
          </p:cNvPr>
          <p:cNvSpPr txBox="1">
            <a:spLocks/>
          </p:cNvSpPr>
          <p:nvPr/>
        </p:nvSpPr>
        <p:spPr>
          <a:xfrm>
            <a:off x="13800" y="1556792"/>
            <a:ext cx="9144000" cy="53012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  <a:defRPr/>
            </a:pP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Чи важко вам вставати вранці?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так – 3б.			в) </a:t>
            </a:r>
            <a:r>
              <a:rPr lang="uk-UA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іноді – 2б. 		г) дуже </a:t>
            </a:r>
            <a:r>
              <a:rPr lang="uk-UA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0б.</a:t>
            </a:r>
            <a:endParaRPr lang="ru-UA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який час ви лягаєте спати?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після 1 год. ночі – 3б. 		в) з 22</a:t>
            </a:r>
            <a:r>
              <a:rPr lang="uk-UA" sz="2800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год.-23</a:t>
            </a:r>
            <a:r>
              <a:rPr lang="uk-UA" sz="2800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 – 1б.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з 23</a:t>
            </a:r>
            <a:r>
              <a:rPr lang="uk-UA" sz="2800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год.-1год. – 2б.		г) до 22</a:t>
            </a:r>
            <a:r>
              <a:rPr lang="uk-UA" sz="2800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год.-0б.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78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uk-UA" sz="6600" dirty="0">
                <a:solidFill>
                  <a:srgbClr val="002060"/>
                </a:solidFill>
              </a:rPr>
              <a:t>Сон. Біоритми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F0C1520E-4C2D-446B-B063-3A1B19EAE7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Який сніданок маєте ви на протязі першої години після пробудження?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багатий і різноманітний – 3б.	в) бутерброд – 1б.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некалорійний – 2б. 		г) чашка чаю чи кави – 0б.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Пригадайте неприємності, які трапились на роботі (школі) і вдома?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 першу половину дня – 1б.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 другу половину дня – 0б.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Від чого ви могли б легко відмовитись?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від ранкового чаю чи кави – 2б.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від вечірнього чаю – 0б.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360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E70F7E34-3C1D-4814-AC20-D10D4E91E5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Як легко під час канікул чи відпустки ви порушите свою звичку, пов’язану з прийняттям їжі?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дуже легко – 0б.	в) важко – 2б.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легко – 1б.   		г) залишається все без змін – 3б.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Вранці вас чекають важливі справи. Наскільки раніше звичного ви ляжете спати?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більше, ніж на 2 год. – 3б.	в) менше, ніж на 1 год. – 1б.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на 1-2 год. – 2б.		г) як завжди – 0б.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0-7 балів – «жайворонок»; </a:t>
            </a:r>
          </a:p>
          <a:p>
            <a:pPr>
              <a:buFont typeface="Arial" charset="0"/>
              <a:buChar char="•"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8 до13 балів – «</a:t>
            </a:r>
            <a:r>
              <a:rPr lang="uk-UA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аритмик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</a:p>
          <a:p>
            <a:pPr>
              <a:buFont typeface="Arial" charset="0"/>
              <a:buChar char="•"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14 до 20 балів – «сова».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77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20472" cy="3024336"/>
          </a:xfrm>
        </p:spPr>
        <p:txBody>
          <a:bodyPr>
            <a:normAutofit fontScale="90000"/>
          </a:bodyPr>
          <a:lstStyle/>
          <a:p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uk-UA" sz="25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Сон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це періодичний стан зміни спокою і відпочинку, при якому практично повністю виключається свідомість і здатність реагувати на зовнішні подразники</a:t>
            </a:r>
            <a:b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uk-UA" sz="2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Значення сну:</a:t>
            </a:r>
            <a:b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відбувається зміна активності мозкових структур;</a:t>
            </a:r>
            <a:b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забезпечує відпочинок організму;</a:t>
            </a:r>
            <a:b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сприяє переробці і збереженню інформації;</a:t>
            </a:r>
            <a:b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відновлює імунітет</a:t>
            </a:r>
            <a:br>
              <a:rPr lang="ru-RU" sz="2400" dirty="0">
                <a:latin typeface="Comic Sans MS" panose="030F0702030302020204" pitchFamily="66" charset="0"/>
              </a:rPr>
            </a:br>
            <a:b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70415-982C-4A85-9A4A-5DBA73231DFA}"/>
              </a:ext>
            </a:extLst>
          </p:cNvPr>
          <p:cNvSpPr txBox="1"/>
          <p:nvPr/>
        </p:nvSpPr>
        <p:spPr>
          <a:xfrm>
            <a:off x="4504442" y="3068960"/>
            <a:ext cx="4576438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Найбільш істотними проявами сну є: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зниження активності нервової системи, зокрема кори великого мозку,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«вимкнення» свідомості,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зниження м'язового тонусу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та усіх видів чутливості.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699D9-8785-43E3-BDA8-3BA99FC8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3600400" cy="34519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27784" y="260648"/>
            <a:ext cx="432048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Періоди сну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564904"/>
            <a:ext cx="280831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Повільний сон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492896"/>
            <a:ext cx="266429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Швидкий сон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08104" y="198884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19872" y="198884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4509120"/>
            <a:ext cx="3744416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uk-UA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uk-UA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зниження м</a:t>
            </a:r>
            <a:r>
              <a:rPr lang="en-US" sz="1600" dirty="0">
                <a:latin typeface="Comic Sans MS" panose="030F0702030302020204" pitchFamily="66" charset="0"/>
              </a:rPr>
              <a:t>’</a:t>
            </a:r>
            <a:r>
              <a:rPr lang="uk-UA" sz="1600" dirty="0" err="1">
                <a:latin typeface="Comic Sans MS" panose="030F0702030302020204" pitchFamily="66" charset="0"/>
              </a:rPr>
              <a:t>язового</a:t>
            </a:r>
            <a:r>
              <a:rPr lang="uk-UA" sz="1600" dirty="0">
                <a:latin typeface="Comic Sans MS" panose="030F0702030302020204" pitchFamily="66" charset="0"/>
              </a:rPr>
              <a:t> тонусу;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сповільнення дихальних рухів і пульсу;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відсутність рухів очних яблук;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відсутність сновидінь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ctr"/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509120"/>
            <a:ext cx="3744416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uk-UA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uk-UA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посилення м</a:t>
            </a:r>
            <a:r>
              <a:rPr lang="en-US" sz="1600" dirty="0">
                <a:latin typeface="Comic Sans MS" panose="030F0702030302020204" pitchFamily="66" charset="0"/>
              </a:rPr>
              <a:t>’</a:t>
            </a:r>
            <a:r>
              <a:rPr lang="uk-UA" sz="1600" dirty="0" err="1">
                <a:latin typeface="Comic Sans MS" panose="030F0702030302020204" pitchFamily="66" charset="0"/>
              </a:rPr>
              <a:t>язового</a:t>
            </a:r>
            <a:r>
              <a:rPr lang="uk-UA" sz="1600" dirty="0">
                <a:latin typeface="Comic Sans MS" panose="030F0702030302020204" pitchFamily="66" charset="0"/>
              </a:rPr>
              <a:t> тонусу;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посилення мозкового кровообігу;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швидкі рухи очних яблук;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стрибки кров</a:t>
            </a:r>
            <a:r>
              <a:rPr lang="en-US" sz="1600" dirty="0">
                <a:latin typeface="Comic Sans MS" panose="030F0702030302020204" pitchFamily="66" charset="0"/>
              </a:rPr>
              <a:t>’</a:t>
            </a:r>
            <a:r>
              <a:rPr lang="uk-UA" sz="1600" dirty="0" err="1">
                <a:latin typeface="Comic Sans MS" panose="030F0702030302020204" pitchFamily="66" charset="0"/>
              </a:rPr>
              <a:t>яного</a:t>
            </a:r>
            <a:r>
              <a:rPr lang="uk-UA" sz="1600" dirty="0">
                <a:latin typeface="Comic Sans MS" panose="030F0702030302020204" pitchFamily="66" charset="0"/>
              </a:rPr>
              <a:t> тиску;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Comic Sans MS" panose="030F0702030302020204" pitchFamily="66" charset="0"/>
              </a:rPr>
              <a:t>сновидіння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ctr"/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95736" y="400506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6216" y="400506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829" y="288712"/>
            <a:ext cx="8684046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Сновидіння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це образні уявлення, нерідко дуже яскраві, фантастичні, </a:t>
            </a:r>
            <a:r>
              <a:rPr lang="uk-UA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емоційно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забарвлені, виникають під час швидкого сну і залежать від ступеня гальмування ділянок головного мозку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11695"/>
          <a:stretch/>
        </p:blipFill>
        <p:spPr>
          <a:xfrm>
            <a:off x="1547664" y="2276872"/>
            <a:ext cx="6092328" cy="45811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8316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E3409-8985-490A-971A-C697B74A58C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/>
              <a:t>Скільки потрібно спати?</a:t>
            </a:r>
            <a:endParaRPr lang="ru-RU" dirty="0"/>
          </a:p>
        </p:txBody>
      </p:sp>
      <p:pic>
        <p:nvPicPr>
          <p:cNvPr id="3" name="Picture 2" descr="C:\Users\Наташа\Pictures\img35.jpg">
            <a:extLst>
              <a:ext uri="{FF2B5EF4-FFF2-40B4-BE49-F238E27FC236}">
                <a16:creationId xmlns:a16="http://schemas.microsoft.com/office/drawing/2014/main" id="{1DB15477-1700-4C56-8C38-0451E80D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75265"/>
            <a:ext cx="2916768" cy="2197751"/>
          </a:xfrm>
          <a:prstGeom prst="rect">
            <a:avLst/>
          </a:prstGeom>
          <a:noFill/>
        </p:spPr>
      </p:pic>
      <p:pic>
        <p:nvPicPr>
          <p:cNvPr id="4" name="Picture 3" descr="C:\Users\Наташа\Pictures\img36.jpg">
            <a:extLst>
              <a:ext uri="{FF2B5EF4-FFF2-40B4-BE49-F238E27FC236}">
                <a16:creationId xmlns:a16="http://schemas.microsoft.com/office/drawing/2014/main" id="{E036945E-D38F-4C7B-B67F-F8B06535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464" y="1332044"/>
            <a:ext cx="3000842" cy="2240972"/>
          </a:xfrm>
          <a:prstGeom prst="rect">
            <a:avLst/>
          </a:prstGeom>
          <a:noFill/>
        </p:spPr>
      </p:pic>
      <p:pic>
        <p:nvPicPr>
          <p:cNvPr id="5" name="Picture 4" descr="C:\Users\Наташа\Pictures\img37.jpg">
            <a:extLst>
              <a:ext uri="{FF2B5EF4-FFF2-40B4-BE49-F238E27FC236}">
                <a16:creationId xmlns:a16="http://schemas.microsoft.com/office/drawing/2014/main" id="{95DDFAAC-8948-4521-83B1-99EC92FF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25045"/>
            <a:ext cx="2904323" cy="2124235"/>
          </a:xfrm>
          <a:prstGeom prst="rect">
            <a:avLst/>
          </a:prstGeom>
          <a:noFill/>
        </p:spPr>
      </p:pic>
      <p:pic>
        <p:nvPicPr>
          <p:cNvPr id="6" name="Picture 5" descr="C:\Users\Наташа\Pictures\img38.jpg">
            <a:extLst>
              <a:ext uri="{FF2B5EF4-FFF2-40B4-BE49-F238E27FC236}">
                <a16:creationId xmlns:a16="http://schemas.microsoft.com/office/drawing/2014/main" id="{491BC879-6642-445A-8A9D-BD141A9B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16839"/>
            <a:ext cx="2952328" cy="206043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9414F4-40E2-4AD4-A7B6-54DCC62E2235}"/>
              </a:ext>
            </a:extLst>
          </p:cNvPr>
          <p:cNvSpPr txBox="1"/>
          <p:nvPr/>
        </p:nvSpPr>
        <p:spPr>
          <a:xfrm>
            <a:off x="1403648" y="29249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Немовлята сплять 20 годин на добу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CCDB8-A443-40EF-BC63-57AC7B3A71B1}"/>
              </a:ext>
            </a:extLst>
          </p:cNvPr>
          <p:cNvSpPr txBox="1"/>
          <p:nvPr/>
        </p:nvSpPr>
        <p:spPr>
          <a:xfrm>
            <a:off x="5220072" y="29249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Діти молодшого віку 10-11 годин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391C0-42DB-48DE-B9B6-3B12566191D2}"/>
              </a:ext>
            </a:extLst>
          </p:cNvPr>
          <p:cNvSpPr txBox="1"/>
          <p:nvPr/>
        </p:nvSpPr>
        <p:spPr>
          <a:xfrm>
            <a:off x="1331640" y="50131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Старші школярі потребують 10ти годинного сну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7A477-E455-4C9A-8648-CDB66A39E68B}"/>
              </a:ext>
            </a:extLst>
          </p:cNvPr>
          <p:cNvSpPr txBox="1"/>
          <p:nvPr/>
        </p:nvSpPr>
        <p:spPr>
          <a:xfrm>
            <a:off x="5004048" y="51571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Дорослим людям вистачає 8 годин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23AF-1EC3-491F-9EDA-8458F91BB28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/>
              <a:t>Існують навіть боги, пов’язані зі сном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CEC46-EBF4-40B1-95CA-19BE8C98F003}"/>
              </a:ext>
            </a:extLst>
          </p:cNvPr>
          <p:cNvSpPr txBox="1">
            <a:spLocks/>
          </p:cNvSpPr>
          <p:nvPr/>
        </p:nvSpPr>
        <p:spPr>
          <a:xfrm>
            <a:off x="-164391" y="1582133"/>
            <a:ext cx="4040188" cy="63976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/>
              <a:t>                </a:t>
            </a:r>
            <a:r>
              <a:rPr lang="uk-UA" dirty="0" err="1"/>
              <a:t>Гіпнос</a:t>
            </a:r>
            <a:endParaRPr lang="ru-RU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C813165D-51A6-41CE-B799-EEEC8315417E}"/>
              </a:ext>
            </a:extLst>
          </p:cNvPr>
          <p:cNvSpPr txBox="1">
            <a:spLocks/>
          </p:cNvSpPr>
          <p:nvPr/>
        </p:nvSpPr>
        <p:spPr>
          <a:xfrm>
            <a:off x="3707904" y="1565102"/>
            <a:ext cx="4041775" cy="63976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/>
              <a:t>               Морфей</a:t>
            </a:r>
          </a:p>
        </p:txBody>
      </p:sp>
      <p:pic>
        <p:nvPicPr>
          <p:cNvPr id="5" name="Picture 2" descr="C:\Users\Наташа\Pictures\250px-Hypnos,_British_Museum_No__267.jpg">
            <a:extLst>
              <a:ext uri="{FF2B5EF4-FFF2-40B4-BE49-F238E27FC236}">
                <a16:creationId xmlns:a16="http://schemas.microsoft.com/office/drawing/2014/main" id="{00502F45-124E-4A0A-B27F-CD112BC7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066959" cy="3816424"/>
          </a:xfrm>
          <a:prstGeom prst="rect">
            <a:avLst/>
          </a:prstGeom>
          <a:noFill/>
        </p:spPr>
      </p:pic>
      <p:pic>
        <p:nvPicPr>
          <p:cNvPr id="6" name="Picture 3" descr="C:\Users\Наташа\Pictures\101025167_nyxhypnos.jpg">
            <a:extLst>
              <a:ext uri="{FF2B5EF4-FFF2-40B4-BE49-F238E27FC236}">
                <a16:creationId xmlns:a16="http://schemas.microsoft.com/office/drawing/2014/main" id="{47E750D8-FB3F-4DCC-988A-865CA51C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775" y="2204864"/>
            <a:ext cx="4661025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5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0"/>
            <a:ext cx="4055219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Порушення сну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643" r="6068"/>
          <a:stretch/>
        </p:blipFill>
        <p:spPr>
          <a:xfrm>
            <a:off x="198303" y="1664428"/>
            <a:ext cx="4184581" cy="36126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5320" r="6010"/>
          <a:stretch/>
        </p:blipFill>
        <p:spPr>
          <a:xfrm>
            <a:off x="4507363" y="3835657"/>
            <a:ext cx="4498598" cy="2675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512285" y="1079654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831957"/>
                </a:solidFill>
                <a:latin typeface="Comic Sans MS" panose="030F0702030302020204" pitchFamily="66" charset="0"/>
              </a:rPr>
              <a:t>Безсоння</a:t>
            </a:r>
            <a:endParaRPr lang="ru-RU" sz="3200" dirty="0">
              <a:solidFill>
                <a:srgbClr val="83195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016" y="1124744"/>
            <a:ext cx="46249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       </a:t>
            </a:r>
            <a:r>
              <a:rPr lang="uk-UA" sz="2400" b="1" dirty="0">
                <a:latin typeface="Comic Sans MS" panose="030F0702030302020204" pitchFamily="66" charset="0"/>
              </a:rPr>
              <a:t>Причини безсоння: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нервове перенапруження;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стреси;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більш схильні літні люди;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робота в нічний час;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нічні розваги;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Comic Sans MS" panose="030F0702030302020204" pitchFamily="66" charset="0"/>
              </a:rPr>
              <a:t>велика кількість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1501509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16632"/>
            <a:ext cx="4055219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Порушення сну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85" y="107965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831957"/>
                </a:solidFill>
                <a:latin typeface="Comic Sans MS" panose="030F0702030302020204" pitchFamily="66" charset="0"/>
              </a:rPr>
              <a:t>Хропіння</a:t>
            </a:r>
            <a:endParaRPr lang="ru-RU" sz="3200" dirty="0">
              <a:solidFill>
                <a:srgbClr val="83195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109" y="2306097"/>
            <a:ext cx="2834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   </a:t>
            </a:r>
            <a:r>
              <a:rPr lang="uk-UA" sz="2400" b="1" dirty="0">
                <a:latin typeface="Comic Sans MS" panose="030F0702030302020204" pitchFamily="66" charset="0"/>
              </a:rPr>
              <a:t>Причини хропіння:</a:t>
            </a:r>
          </a:p>
          <a:p>
            <a:pPr algn="ctr"/>
            <a:r>
              <a:rPr lang="uk-UA" sz="2000" dirty="0">
                <a:latin typeface="Comic Sans MS" panose="030F0702030302020204" pitchFamily="66" charset="0"/>
              </a:rPr>
              <a:t>коли людина спить на спині, нижня щелепа і язик западають, спричинюючи характерний звук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98" y="1774598"/>
            <a:ext cx="5561869" cy="38329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5915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3869" y="130448"/>
            <a:ext cx="4055219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Порушення сну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84" y="1079654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831957"/>
                </a:solidFill>
                <a:latin typeface="Comic Sans MS" panose="030F0702030302020204" pitchFamily="66" charset="0"/>
              </a:rPr>
              <a:t>Ходіння</a:t>
            </a:r>
            <a:endParaRPr lang="ru-RU" sz="3200" dirty="0">
              <a:solidFill>
                <a:srgbClr val="83195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561" y="1772092"/>
            <a:ext cx="2834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   </a:t>
            </a:r>
            <a:r>
              <a:rPr lang="uk-UA" sz="2400" b="1" dirty="0">
                <a:latin typeface="Comic Sans MS" panose="030F0702030302020204" pitchFamily="66" charset="0"/>
              </a:rPr>
              <a:t>Причини ходіння: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порушення роботи ЦНС;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надмірна емоційність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85" y="1664428"/>
            <a:ext cx="4774831" cy="50931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85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light-rainbow-background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416800" cy="936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Хронобіологія</a:t>
            </a:r>
            <a:r>
              <a:rPr lang="ru-RU" altLang="ru-RU" sz="3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наука про </a:t>
            </a:r>
            <a:r>
              <a:rPr lang="ru-RU" altLang="ru-RU" sz="3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ритми</a:t>
            </a:r>
            <a:r>
              <a:rPr lang="ru-RU" altLang="ru-RU" sz="3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altLang="ru-RU" sz="3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живої</a:t>
            </a:r>
            <a:r>
              <a:rPr lang="ru-RU" altLang="ru-RU" sz="3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altLang="ru-RU" sz="3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природи</a:t>
            </a:r>
            <a:r>
              <a:rPr lang="ru-RU" altLang="ru-RU" sz="3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3789363"/>
            <a:ext cx="6769100" cy="23368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35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</a:t>
            </a:r>
            <a:r>
              <a:rPr lang="ru-RU" altLang="ru-RU" sz="35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итм</a:t>
            </a:r>
            <a:r>
              <a:rPr lang="ru-RU" altLang="ru-RU" sz="35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– </a:t>
            </a:r>
            <a:r>
              <a:rPr lang="ru-RU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це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повторення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події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через </a:t>
            </a:r>
            <a:r>
              <a:rPr lang="ru-RU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певні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проміжки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часу.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35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Основоположником хронобіології став французький вчений астроном де </a:t>
            </a:r>
            <a:r>
              <a:rPr lang="uk-UA" altLang="ru-RU" sz="35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Меран</a:t>
            </a:r>
            <a:r>
              <a:rPr lang="uk-UA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у 1729 році.</a:t>
            </a:r>
            <a:r>
              <a:rPr lang="ru-RU" altLang="ru-RU" sz="35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n-US" altLang="ru-RU" sz="35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/>
          </a:p>
        </p:txBody>
      </p:sp>
      <p:pic>
        <p:nvPicPr>
          <p:cNvPr id="8197" name="Picture 6" descr="Miger_-_Dortous_de_Mai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2124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198" name="Picture 10" descr="46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27717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199" name="Picture 12" descr="vista-timpuri-noi-1280x1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84313"/>
            <a:ext cx="2711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200" name="Picture 14" descr="otlivy-prilivy-potryasayuschie-eto-interesno-poznavatelno-kartinki_1074373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484313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3869" y="130448"/>
            <a:ext cx="4055219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Порушення сну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85" y="1079654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831957"/>
                </a:solidFill>
                <a:latin typeface="Comic Sans MS" panose="030F0702030302020204" pitchFamily="66" charset="0"/>
              </a:rPr>
              <a:t>Нічні жахи</a:t>
            </a:r>
            <a:endParaRPr lang="ru-RU" sz="3200" dirty="0">
              <a:solidFill>
                <a:srgbClr val="83195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844" y="1706872"/>
            <a:ext cx="2834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   </a:t>
            </a:r>
            <a:r>
              <a:rPr lang="uk-UA" sz="2400" b="1" dirty="0">
                <a:latin typeface="Comic Sans MS" panose="030F0702030302020204" pitchFamily="66" charset="0"/>
              </a:rPr>
              <a:t>Причини: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порушення роботи ЦНС;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надмірна емоційність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85" y="1772092"/>
            <a:ext cx="5136356" cy="4572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8371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3869" y="130448"/>
            <a:ext cx="4055219" cy="14465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Порушення сну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85" y="1079654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831957"/>
                </a:solidFill>
                <a:latin typeface="Comic Sans MS" panose="030F0702030302020204" pitchFamily="66" charset="0"/>
              </a:rPr>
              <a:t>Сонний ступор</a:t>
            </a:r>
            <a:endParaRPr lang="ru-RU" sz="3200" dirty="0">
              <a:solidFill>
                <a:srgbClr val="83195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7297" y="2145042"/>
            <a:ext cx="28340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Comic Sans MS" panose="030F0702030302020204" pitchFamily="66" charset="0"/>
              </a:rPr>
              <a:t>Причини: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нерегулярний сон;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стреси;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хвилювання;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Comic Sans MS" panose="030F0702030302020204" pitchFamily="66" charset="0"/>
              </a:rPr>
              <a:t>напружена діяльність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r="11876"/>
          <a:stretch/>
        </p:blipFill>
        <p:spPr>
          <a:xfrm>
            <a:off x="413132" y="1664428"/>
            <a:ext cx="5718488" cy="49441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0812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6275" y="86380"/>
            <a:ext cx="2717702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Мікросон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247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Мікросон</a:t>
            </a:r>
            <a:r>
              <a:rPr lang="uk-UA" sz="2400" dirty="0">
                <a:latin typeface="Comic Sans MS" panose="030F0702030302020204" pitchFamily="66" charset="0"/>
              </a:rPr>
              <a:t> настає після тривалого недосипання,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 коли людина спить 1-3 с 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9338" y="2132856"/>
            <a:ext cx="6131575" cy="45531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3710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6275" y="86380"/>
            <a:ext cx="2717702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Летаргія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609" y="988024"/>
            <a:ext cx="67425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831957"/>
                </a:solidFill>
                <a:latin typeface="Comic Sans MS" panose="030F0702030302020204" pitchFamily="66" charset="0"/>
              </a:rPr>
              <a:t>Летаргія – хворобливий сон, схожий на сон:</a:t>
            </a:r>
          </a:p>
          <a:p>
            <a:r>
              <a:rPr lang="uk-UA" sz="2400" dirty="0">
                <a:solidFill>
                  <a:srgbClr val="831957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latin typeface="Comic Sans MS" panose="030F0702030302020204" pitchFamily="66" charset="0"/>
              </a:rPr>
              <a:t>- відсутні зовнішні реакції;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- людина нечутно дихає;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- майже не відчувається пульс і тиск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19956" b="9479"/>
          <a:stretch/>
        </p:blipFill>
        <p:spPr>
          <a:xfrm>
            <a:off x="1995441" y="2434574"/>
            <a:ext cx="5139369" cy="41176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210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8" y="6608538"/>
            <a:ext cx="992132" cy="249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607" y="172777"/>
            <a:ext cx="661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831957"/>
                </a:solidFill>
                <a:latin typeface="Comic Sans MS" panose="030F0702030302020204" pitchFamily="66" charset="0"/>
              </a:rPr>
              <a:t>              Основні правила гігієни сну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268760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Дотримуйтесь режиму.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Перед сном приділіть час відпочинку.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На ніч не переїдайте.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Не вживайте перед сном напоїв, що містять кофеїн.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Створіть затишну атмосферу для сну.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Спіть на правому боці.</a:t>
            </a:r>
          </a:p>
          <a:p>
            <a:pPr marL="342900" indent="-342900">
              <a:buAutoNum type="arabicPeriod"/>
            </a:pPr>
            <a:r>
              <a:rPr lang="uk-UA" sz="3200" dirty="0">
                <a:latin typeface="Comic Sans MS" panose="030F0702030302020204" pitchFamily="66" charset="0"/>
              </a:rPr>
              <a:t>Не спіть занадто довго.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82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277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5940425" algn="r"/>
              </a:tabLst>
            </a:pPr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</a:t>
            </a:r>
            <a:endParaRPr lang="uk-UA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1.Опрацювати §, </a:t>
            </a:r>
          </a:p>
          <a:p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2. Тестовий контроль (самоперевірка)</a:t>
            </a:r>
          </a:p>
          <a:p>
            <a:pPr algn="just"/>
            <a:endParaRPr lang="uk-UA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Тестовий</a:t>
            </a:r>
            <a:r>
              <a:rPr lang="ru-RU" sz="2800" dirty="0">
                <a:solidFill>
                  <a:srgbClr val="FF0000"/>
                </a:solidFill>
              </a:rPr>
              <a:t> контроль</a:t>
            </a:r>
          </a:p>
          <a:p>
            <a:r>
              <a:rPr lang="uk-UA" sz="2000" dirty="0"/>
              <a:t>1.Наука , що вивчає біологічні ритми? А) екологія  Б) хронобіологія В) хронологія Г) генетика</a:t>
            </a:r>
          </a:p>
          <a:p>
            <a:r>
              <a:rPr lang="uk-UA" sz="2000" dirty="0"/>
              <a:t>2.Який вчений вперше описав біоритми? А) </a:t>
            </a:r>
            <a:r>
              <a:rPr lang="uk-UA" sz="2000" dirty="0" err="1"/>
              <a:t>Гуфелянд</a:t>
            </a:r>
            <a:r>
              <a:rPr lang="uk-UA" sz="2000" dirty="0"/>
              <a:t> Б) де </a:t>
            </a:r>
            <a:r>
              <a:rPr lang="uk-UA" sz="2000" dirty="0" err="1"/>
              <a:t>Меран</a:t>
            </a:r>
            <a:r>
              <a:rPr lang="uk-UA" sz="2000" dirty="0"/>
              <a:t> В) Чижевський</a:t>
            </a:r>
          </a:p>
          <a:p>
            <a:r>
              <a:rPr lang="uk-UA" sz="2000" dirty="0"/>
              <a:t>3.Регулярні кількісні та якісні зміни життєвих процесів: А)біологічний годинник Б) біологічні ритми  В) адаптації</a:t>
            </a:r>
          </a:p>
          <a:p>
            <a:r>
              <a:rPr lang="uk-UA" sz="2000" dirty="0"/>
              <a:t>4.Біоритми бувають: А) фізіологічні  Б) соціальні В) анатомічні</a:t>
            </a:r>
          </a:p>
          <a:p>
            <a:r>
              <a:rPr lang="uk-UA" sz="2000" dirty="0"/>
              <a:t>5.Зміна пульсу протягом доби відноситься до : А)зовнішніх біоритмів  Б) внутрішніх біоритмів</a:t>
            </a:r>
          </a:p>
          <a:p>
            <a:pPr algn="just"/>
            <a:r>
              <a:rPr lang="uk-UA" sz="2000" dirty="0"/>
              <a:t>6.Пристосувальний механізм, що забезпечує здатність живих організмів орієнтуватися в часі: А) біологічні ритми Б) біологічний годинник</a:t>
            </a:r>
          </a:p>
          <a:p>
            <a:r>
              <a:rPr lang="uk-UA" sz="2000" dirty="0"/>
              <a:t>7.Люди які увечері відчувають сонливість, рано лягають спати це : А) «сови» Б) «голуби» В) «жайворонки»</a:t>
            </a:r>
          </a:p>
          <a:p>
            <a:r>
              <a:rPr lang="uk-UA" sz="2000" dirty="0"/>
              <a:t>8.Сукупність нестаціонарних явищ на Сонці: А) сонячна активність  Б) рух Землі навколо Сонця  В)рух Землі навколо своєї осі.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8D4888-72DF-4F6C-83AE-7ACB3EF3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24F608FC-3D6B-4C02-9454-12C217719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" r:id="rId3" imgW="4570378" imgH="3427533" progId="PowerPoint.Slide.12">
                  <p:embed/>
                </p:oleObj>
              </mc:Choice>
              <mc:Fallback>
                <p:oleObj name="Слайд" r:id="rId3" imgW="4570378" imgH="3427533" progId="PowerPoint.Slide.12">
                  <p:embed/>
                  <p:pic>
                    <p:nvPicPr>
                      <p:cNvPr id="276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48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b="1" dirty="0"/>
              <a:t>   </a:t>
            </a:r>
            <a:r>
              <a:rPr lang="uk-UA" altLang="ru-RU" b="1" dirty="0">
                <a:solidFill>
                  <a:srgbClr val="FF0000"/>
                </a:solidFill>
              </a:rPr>
              <a:t>Біологічні ритми</a:t>
            </a:r>
            <a:r>
              <a:rPr lang="uk-UA" altLang="ru-RU" dirty="0">
                <a:solidFill>
                  <a:srgbClr val="FF0000"/>
                </a:solidFill>
              </a:rPr>
              <a:t> </a:t>
            </a:r>
            <a:r>
              <a:rPr lang="uk-UA" altLang="ru-RU" dirty="0"/>
              <a:t>- періодично повторювані зміни активності процесів життєдіяльності організмів. </a:t>
            </a:r>
          </a:p>
          <a:p>
            <a:pPr algn="just" eaLnBrk="1" hangingPunct="1">
              <a:buFontTx/>
              <a:buNone/>
            </a:pPr>
            <a:br>
              <a:rPr lang="uk-UA" altLang="ru-RU" dirty="0"/>
            </a:br>
            <a:r>
              <a:rPr lang="uk-UA" altLang="ru-RU" b="1" dirty="0">
                <a:solidFill>
                  <a:srgbClr val="0000FF"/>
                </a:solidFill>
              </a:rPr>
              <a:t>Значення:</a:t>
            </a:r>
            <a:r>
              <a:rPr lang="uk-UA" altLang="ru-RU" dirty="0"/>
              <a:t> завдяки біоритмам організм орієнтується в часі і готується до змін умов існування. Ця здатність передається спадково і притаманна практично всім живим організмам.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/>
              <a:t>  ВНУТРІШНІ                         ЗОВНІШНІ</a:t>
            </a:r>
            <a:endParaRPr lang="ru-RU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 </a:t>
            </a:r>
          </a:p>
          <a:p>
            <a:pPr>
              <a:buNone/>
            </a:pPr>
            <a:r>
              <a:rPr lang="uk-UA" sz="3600" dirty="0"/>
              <a:t>      ?                               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</a:t>
            </a:r>
            <a:r>
              <a:rPr lang="uk-UA" dirty="0"/>
              <a:t>ІОРИТМИ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119675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16016" y="119675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19672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00192" y="22048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z="3200" b="1" dirty="0">
                <a:solidFill>
                  <a:srgbClr val="D60093"/>
                </a:solidFill>
              </a:rPr>
              <a:t>Характеристика біоритмів</a:t>
            </a:r>
            <a:endParaRPr lang="ru-RU" altLang="ru-RU" sz="3200" b="1" dirty="0">
              <a:solidFill>
                <a:srgbClr val="D6009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uk-UA" altLang="ru-RU" sz="2800" b="1" i="1" dirty="0"/>
              <a:t>Добові             Річні       П</a:t>
            </a:r>
            <a:r>
              <a:rPr lang="ru-RU" altLang="ru-RU" sz="2800" b="1" i="1" dirty="0" err="1"/>
              <a:t>риливно</a:t>
            </a:r>
            <a:r>
              <a:rPr lang="ru-RU" altLang="ru-RU" sz="2800" b="1" i="1" dirty="0"/>
              <a:t>- </a:t>
            </a:r>
            <a:r>
              <a:rPr lang="ru-RU" altLang="ru-RU" sz="2800" b="1" i="1" dirty="0" err="1"/>
              <a:t>відливн</a:t>
            </a:r>
            <a:r>
              <a:rPr lang="uk-UA" altLang="ru-RU" sz="2800" b="1" i="1" dirty="0"/>
              <a:t>і</a:t>
            </a:r>
          </a:p>
          <a:p>
            <a:pPr eaLnBrk="1" hangingPunct="1">
              <a:buNone/>
            </a:pPr>
            <a:endParaRPr lang="uk-UA" altLang="ru-RU" sz="2800" b="1" i="1" dirty="0"/>
          </a:p>
          <a:p>
            <a:pPr eaLnBrk="1" hangingPunct="1">
              <a:buNone/>
            </a:pPr>
            <a:endParaRPr lang="uk-UA" altLang="ru-RU" sz="2800" b="1" i="1" dirty="0"/>
          </a:p>
          <a:p>
            <a:pPr eaLnBrk="1" hangingPunct="1">
              <a:buNone/>
            </a:pPr>
            <a:r>
              <a:rPr lang="uk-UA" altLang="ru-RU" sz="3200" b="1" i="1" dirty="0"/>
              <a:t>   ?                   ?                        ?     </a:t>
            </a:r>
            <a:endParaRPr lang="ru-RU" altLang="ru-RU" sz="3200" b="1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75656" y="1052736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980728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95936" y="10527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15616" y="23488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912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20272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ackground_vector_26_20100729_1396351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ru-RU" b="1" dirty="0"/>
              <a:t>   </a:t>
            </a:r>
            <a:r>
              <a:rPr lang="ru-RU" altLang="ru-RU" b="1" i="1" dirty="0" err="1"/>
              <a:t>Добові</a:t>
            </a:r>
            <a:r>
              <a:rPr lang="ru-RU" altLang="ru-RU" b="1" i="1" dirty="0"/>
              <a:t> </a:t>
            </a:r>
            <a:r>
              <a:rPr lang="uk-UA" altLang="ru-RU" b="1" i="1" dirty="0"/>
              <a:t>ритми</a:t>
            </a:r>
            <a:r>
              <a:rPr lang="uk-UA" altLang="ru-RU" dirty="0"/>
              <a:t> – </a:t>
            </a:r>
            <a:r>
              <a:rPr lang="uk-UA" altLang="ru-RU" dirty="0" err="1"/>
              <a:t>ритми</a:t>
            </a:r>
            <a:r>
              <a:rPr lang="uk-UA" altLang="ru-RU" dirty="0"/>
              <a:t>, які пристосовують організм до зміни дня і ночі.</a:t>
            </a:r>
          </a:p>
          <a:p>
            <a:pPr algn="just" eaLnBrk="1" hangingPunct="1">
              <a:buFontTx/>
              <a:buNone/>
            </a:pPr>
            <a:br>
              <a:rPr lang="uk-UA" altLang="ru-RU" dirty="0"/>
            </a:br>
            <a:r>
              <a:rPr lang="uk-UA" altLang="ru-RU" b="1" i="1" dirty="0"/>
              <a:t>Причиною</a:t>
            </a:r>
            <a:r>
              <a:rPr lang="uk-UA" altLang="ru-RU" dirty="0"/>
              <a:t> добових ритмів є обертання Землі навколо </a:t>
            </a:r>
            <a:r>
              <a:rPr lang="ru-RU" altLang="ru-RU" dirty="0" err="1"/>
              <a:t>своєї</a:t>
            </a:r>
            <a:r>
              <a:rPr lang="ru-RU" altLang="ru-RU" dirty="0"/>
              <a:t> </a:t>
            </a:r>
            <a:r>
              <a:rPr lang="ru-RU" altLang="ru-RU" dirty="0" err="1"/>
              <a:t>осі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dirty="0"/>
              <a:t>   </a:t>
            </a:r>
            <a:r>
              <a:rPr lang="uk-UA" sz="4000" dirty="0"/>
              <a:t>Від біологічних ритмів залежать майже всі життєві процеси, ріст і розвиток організму. Для того щоб він міг функціонувати як єдине ціле, необхідна певна узгодженість у роботі різних органів і систем.</a:t>
            </a:r>
          </a:p>
          <a:p>
            <a:pPr algn="just"/>
            <a:r>
              <a:rPr lang="uk-UA" sz="4000" dirty="0"/>
              <a:t> Біологічні ритми, наприклад серцевий ритм, починають формуватися вже в період ембріогенезу. Перші тижні життя — це найбільш важливий час для формування біологічних ритмів людини. Установлюються ритми дихання, ритм смоктальних рухів, ритм сну й неспання.</a:t>
            </a:r>
          </a:p>
          <a:p>
            <a:pPr algn="just"/>
            <a:r>
              <a:rPr lang="uk-UA" sz="4000" dirty="0"/>
              <a:t>  Є ритми, які формуються завдяки руху Землі навколо своєї осі. їх на­зивають добовими ритмами. Період обертання Землі навколо своєї осі — 24 години — визначає добовий біологічний ритм життєдіяльності людини, що може коливатися на 1 —1,5 години в той чи інший бік.</a:t>
            </a:r>
          </a:p>
          <a:p>
            <a:pPr algn="just"/>
            <a:r>
              <a:rPr lang="uk-UA" sz="4000" dirty="0"/>
              <a:t> Органи людини працюють упродовж доби з різною інтенсивністю. Наприклад, печінка найбільш активно функціонує з 1-ї до 3-ї години ночі, нирки — із 17-ї до 19-ї години, серце — </a:t>
            </a:r>
          </a:p>
          <a:p>
            <a:pPr algn="just">
              <a:buNone/>
            </a:pPr>
            <a:r>
              <a:rPr lang="uk-UA" sz="4000" dirty="0"/>
              <a:t>з 11-ї до 13-ї години. Артеріальний тиск </a:t>
            </a:r>
          </a:p>
          <a:p>
            <a:pPr algn="just">
              <a:buNone/>
            </a:pPr>
            <a:r>
              <a:rPr lang="uk-UA" sz="4000" dirty="0"/>
              <a:t>має мінімальні значення в ранні ранкові </a:t>
            </a:r>
          </a:p>
          <a:p>
            <a:pPr algn="just">
              <a:buNone/>
            </a:pPr>
            <a:r>
              <a:rPr lang="uk-UA" sz="4000" dirty="0"/>
              <a:t>години й близько півночі, а максимальні — із 6-ї </a:t>
            </a:r>
          </a:p>
          <a:p>
            <a:pPr algn="just">
              <a:buNone/>
            </a:pPr>
            <a:r>
              <a:rPr lang="uk-UA" sz="4000" dirty="0"/>
              <a:t>до 20-ї години.</a:t>
            </a:r>
          </a:p>
          <a:p>
            <a:endParaRPr lang="ru-RU" sz="2800" dirty="0"/>
          </a:p>
        </p:txBody>
      </p:sp>
      <p:pic>
        <p:nvPicPr>
          <p:cNvPr id="4" name="Picture 7" descr="image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nast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48680"/>
            <a:ext cx="7561263" cy="59499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ru-RU" b="1" dirty="0"/>
              <a:t>   </a:t>
            </a:r>
            <a:r>
              <a:rPr lang="uk-UA" altLang="ru-RU" b="1" i="1" dirty="0">
                <a:solidFill>
                  <a:schemeClr val="accent2"/>
                </a:solidFill>
              </a:rPr>
              <a:t>Річні ритми</a:t>
            </a:r>
            <a:r>
              <a:rPr lang="uk-UA" altLang="ru-RU" dirty="0"/>
              <a:t> – </a:t>
            </a:r>
            <a:r>
              <a:rPr lang="uk-UA" altLang="ru-RU" dirty="0">
                <a:solidFill>
                  <a:srgbClr val="FFFF00"/>
                </a:solidFill>
              </a:rPr>
              <a:t>це ритми, які пристосовують організм до сезонної зміни умов.</a:t>
            </a:r>
            <a:br>
              <a:rPr lang="uk-UA" altLang="ru-RU" dirty="0">
                <a:solidFill>
                  <a:srgbClr val="FFFF00"/>
                </a:solidFill>
              </a:rPr>
            </a:br>
            <a:r>
              <a:rPr lang="uk-UA" altLang="ru-RU" b="1" i="1" dirty="0">
                <a:solidFill>
                  <a:schemeClr val="accent2"/>
                </a:solidFill>
              </a:rPr>
              <a:t>Причина:</a:t>
            </a:r>
            <a:r>
              <a:rPr lang="uk-UA" altLang="ru-RU" dirty="0"/>
              <a:t> </a:t>
            </a:r>
            <a:r>
              <a:rPr lang="uk-UA" altLang="ru-RU" dirty="0">
                <a:solidFill>
                  <a:srgbClr val="FFFF00"/>
                </a:solidFill>
              </a:rPr>
              <a:t>рух Землі навколо Сонця.</a:t>
            </a:r>
          </a:p>
          <a:p>
            <a:pPr algn="just">
              <a:buNone/>
            </a:pPr>
            <a:r>
              <a:rPr lang="uk-UA" altLang="ru-RU" b="1" dirty="0">
                <a:solidFill>
                  <a:srgbClr val="660033"/>
                </a:solidFill>
              </a:rPr>
              <a:t>    При річному русі Землі по орбіті навколо Сонця на нашій планеті відбувається зміна пір року: зими, весни, літа й осені. </a:t>
            </a:r>
            <a:br>
              <a:rPr lang="uk-UA" altLang="ru-RU" dirty="0">
                <a:solidFill>
                  <a:srgbClr val="FFFF00"/>
                </a:solidFill>
              </a:rPr>
            </a:br>
            <a:br>
              <a:rPr lang="uk-UA" altLang="ru-RU" dirty="0">
                <a:solidFill>
                  <a:srgbClr val="FFFF00"/>
                </a:solidFill>
              </a:rPr>
            </a:b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1800</Words>
  <Application>Microsoft Office PowerPoint</Application>
  <PresentationFormat>Экран (4:3)</PresentationFormat>
  <Paragraphs>168</Paragraphs>
  <Slides>37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Calibri</vt:lpstr>
      <vt:lpstr>Comic Sans MS</vt:lpstr>
      <vt:lpstr>Lucida Sans Unicode</vt:lpstr>
      <vt:lpstr>Times New Roman</vt:lpstr>
      <vt:lpstr>Verdana</vt:lpstr>
      <vt:lpstr>Wingdings 2</vt:lpstr>
      <vt:lpstr>Wingdings 3</vt:lpstr>
      <vt:lpstr>Открытая</vt:lpstr>
      <vt:lpstr>Слайд</vt:lpstr>
      <vt:lpstr>Презентация PowerPoint</vt:lpstr>
      <vt:lpstr>Презентация PowerPoint</vt:lpstr>
      <vt:lpstr>Хронобіологія - наука про ритми живої  природи </vt:lpstr>
      <vt:lpstr>Презентация PowerPoint</vt:lpstr>
      <vt:lpstr>БІОРИТМИ</vt:lpstr>
      <vt:lpstr>Характеристика біоритмів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Характерні ознаки "сови" </vt:lpstr>
      <vt:lpstr>Характерні ознаки «жайворонка»: </vt:lpstr>
      <vt:lpstr>Характерні ознаки «голубів»: </vt:lpstr>
      <vt:lpstr> Тест « Пізнай себе»</vt:lpstr>
      <vt:lpstr>Презентация PowerPoint</vt:lpstr>
      <vt:lpstr>Презентация PowerPoint</vt:lpstr>
      <vt:lpstr>Презентация PowerPoint</vt:lpstr>
      <vt:lpstr>    Сон – це періодичний стан зміни спокою і відпочинку, при якому практично повністю виключається свідомість і здатність реагувати на зовнішні подразники      Значення сну: відбувається зміна активності мозкових структур; забезпечує відпочинок організму; сприяє переробці і збереженню інформації; відновлює імунітет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creator>KOYODZA</dc:creator>
  <cp:lastModifiedBy>Kostya</cp:lastModifiedBy>
  <cp:revision>39</cp:revision>
  <dcterms:created xsi:type="dcterms:W3CDTF">2016-10-19T11:00:02Z</dcterms:created>
  <dcterms:modified xsi:type="dcterms:W3CDTF">2022-05-12T22:14:02Z</dcterms:modified>
</cp:coreProperties>
</file>