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9"/>
  </p:notesMasterIdLst>
  <p:sldIdLst>
    <p:sldId id="291" r:id="rId2"/>
    <p:sldId id="296" r:id="rId3"/>
    <p:sldId id="319" r:id="rId4"/>
    <p:sldId id="281" r:id="rId5"/>
    <p:sldId id="297" r:id="rId6"/>
    <p:sldId id="298" r:id="rId7"/>
    <p:sldId id="256" r:id="rId8"/>
    <p:sldId id="318" r:id="rId9"/>
    <p:sldId id="258" r:id="rId10"/>
    <p:sldId id="259" r:id="rId11"/>
    <p:sldId id="317" r:id="rId12"/>
    <p:sldId id="270" r:id="rId13"/>
    <p:sldId id="262" r:id="rId14"/>
    <p:sldId id="263" r:id="rId15"/>
    <p:sldId id="264" r:id="rId16"/>
    <p:sldId id="265" r:id="rId17"/>
    <p:sldId id="268" r:id="rId18"/>
    <p:sldId id="271" r:id="rId19"/>
    <p:sldId id="304" r:id="rId20"/>
    <p:sldId id="300" r:id="rId21"/>
    <p:sldId id="301" r:id="rId22"/>
    <p:sldId id="292" r:id="rId23"/>
    <p:sldId id="272" r:id="rId24"/>
    <p:sldId id="274" r:id="rId25"/>
    <p:sldId id="275" r:id="rId26"/>
    <p:sldId id="276" r:id="rId27"/>
    <p:sldId id="286" r:id="rId28"/>
    <p:sldId id="277" r:id="rId29"/>
    <p:sldId id="311" r:id="rId30"/>
    <p:sldId id="312" r:id="rId31"/>
    <p:sldId id="287" r:id="rId32"/>
    <p:sldId id="306" r:id="rId33"/>
    <p:sldId id="307" r:id="rId34"/>
    <p:sldId id="308" r:id="rId35"/>
    <p:sldId id="309" r:id="rId36"/>
    <p:sldId id="310" r:id="rId37"/>
    <p:sldId id="320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B8898-EADC-4535-9D4F-14C4D4F0845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2FE2-EE98-4611-90B0-B62706FC3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3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2FE2-EE98-4611-90B0-B62706FC357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7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2FE2-EE98-4611-90B0-B62706FC357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7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2FE2-EE98-4611-90B0-B62706FC357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1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4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8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0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54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4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1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2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6347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4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9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67A9CB-A3A5-40CE-8535-0D4571D4C402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565472-490A-4F57-BA71-15BF591BE7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4710" y="2426572"/>
            <a:ext cx="10411326" cy="1980791"/>
          </a:xfrm>
        </p:spPr>
        <p:txBody>
          <a:bodyPr/>
          <a:lstStyle/>
          <a:p>
            <a:pPr algn="r">
              <a:buNone/>
            </a:pPr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«Пізнай самого себе»</a:t>
            </a:r>
          </a:p>
          <a:p>
            <a:pPr algn="r">
              <a:buNone/>
            </a:pPr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Сократ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вища нервова діяльні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710" y="457200"/>
            <a:ext cx="5712027" cy="591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89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95" y="230329"/>
            <a:ext cx="11501610" cy="162575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Monotype Corsiva" pitchFamily="66" charset="0"/>
              </a:rPr>
              <a:t>Вища нервова діяльність людини забезпечується складовими: </a:t>
            </a:r>
            <a:r>
              <a:rPr lang="uk-UA" sz="3200" dirty="0">
                <a:solidFill>
                  <a:srgbClr val="FF0000"/>
                </a:solidFill>
                <a:latin typeface="Monotype Corsiva" pitchFamily="66" charset="0"/>
              </a:rPr>
              <a:t>безумовними рефлексами, умовними рефлексами  </a:t>
            </a:r>
            <a:br>
              <a:rPr lang="uk-UA" sz="32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3200" dirty="0">
                <a:solidFill>
                  <a:srgbClr val="FF0000"/>
                </a:solidFill>
                <a:latin typeface="Monotype Corsiva" pitchFamily="66" charset="0"/>
              </a:rPr>
              <a:t>і розумовою діяльністю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59248" y="1856083"/>
            <a:ext cx="5688921" cy="4647197"/>
            <a:chOff x="818146" y="1856083"/>
            <a:chExt cx="5688921" cy="46471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4903" y="1856083"/>
              <a:ext cx="5332164" cy="414131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5" name="TextBox 4"/>
            <p:cNvSpPr txBox="1"/>
            <p:nvPr/>
          </p:nvSpPr>
          <p:spPr>
            <a:xfrm flipH="1">
              <a:off x="818146" y="5980060"/>
              <a:ext cx="5430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 err="1">
                  <a:latin typeface="Monotype Corsiva" pitchFamily="66" charset="0"/>
                </a:rPr>
                <a:t>Рене</a:t>
              </a:r>
              <a:r>
                <a:rPr lang="uk-UA" sz="2800" b="1" dirty="0">
                  <a:latin typeface="Monotype Corsiva" pitchFamily="66" charset="0"/>
                </a:rPr>
                <a:t> Декарт </a:t>
              </a:r>
              <a:r>
                <a:rPr lang="uk-UA" sz="2800" dirty="0">
                  <a:latin typeface="Monotype Corsiva" pitchFamily="66" charset="0"/>
                </a:rPr>
                <a:t>ввів поняття «рефлекс» </a:t>
              </a:r>
              <a:endParaRPr lang="ru-RU" sz="2800" dirty="0">
                <a:latin typeface="Monotype Corsiva" pitchFamily="66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989272" y="1856083"/>
            <a:ext cx="6202728" cy="5001917"/>
            <a:chOff x="6385880" y="1873420"/>
            <a:chExt cx="5266063" cy="493763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t="9768"/>
            <a:stretch/>
          </p:blipFill>
          <p:spPr>
            <a:xfrm>
              <a:off x="6639075" y="1873420"/>
              <a:ext cx="3848983" cy="410664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385880" y="5980060"/>
              <a:ext cx="52660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Monotype Corsiva" pitchFamily="66" charset="0"/>
                </a:rPr>
                <a:t>І. М. Сєченов </a:t>
              </a:r>
              <a:r>
                <a:rPr lang="uk-UA" sz="2400" dirty="0">
                  <a:latin typeface="Monotype Corsiva" pitchFamily="66" charset="0"/>
                </a:rPr>
                <a:t>використав термін «рефлекс» для пояснення психічної діяльності</a:t>
              </a:r>
              <a:endParaRPr lang="ru-RU" sz="2400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217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982" y="110835"/>
            <a:ext cx="11873345" cy="148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ВИЩА НЕРВОВА ДІЯЛЬНІСТЬ  </a:t>
            </a:r>
            <a:r>
              <a:rPr lang="uk-UA" sz="3200" dirty="0">
                <a:solidFill>
                  <a:srgbClr val="C00000"/>
                </a:solidFill>
                <a:latin typeface="Monotype Corsiva" pitchFamily="66" charset="0"/>
              </a:rPr>
              <a:t>- сукупність нервових процесів, що відбуваються у вищих відділах ЦНС, мають індивідуальний характер і забезпечують перебіг поведінкових реакцій людини</a:t>
            </a:r>
            <a:endParaRPr lang="en-US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837548"/>
            <a:ext cx="5172850" cy="49045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44836" y="1884217"/>
            <a:ext cx="6525491" cy="1440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Основними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нервовими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процесами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що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координують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вищу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нервову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Monotype Corsiva" pitchFamily="66" charset="0"/>
              </a:rPr>
              <a:t>діяльність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, є </a:t>
            </a:r>
            <a:r>
              <a:rPr lang="ru-RU" sz="2800" b="1" u="sng" dirty="0" err="1">
                <a:solidFill>
                  <a:schemeClr val="tx1"/>
                </a:solidFill>
                <a:latin typeface="Monotype Corsiva" pitchFamily="66" charset="0"/>
              </a:rPr>
              <a:t>збудження</a:t>
            </a:r>
            <a:r>
              <a:rPr lang="ru-RU" sz="2800" u="sng" dirty="0">
                <a:solidFill>
                  <a:schemeClr val="tx1"/>
                </a:solidFill>
                <a:latin typeface="Monotype Corsiva" pitchFamily="66" charset="0"/>
              </a:rPr>
              <a:t>  </a:t>
            </a:r>
            <a:r>
              <a:rPr lang="ru-RU" sz="2800" dirty="0">
                <a:solidFill>
                  <a:schemeClr val="tx1"/>
                </a:solidFill>
                <a:latin typeface="Monotype Corsiva" pitchFamily="66" charset="0"/>
              </a:rPr>
              <a:t>та </a:t>
            </a:r>
            <a:r>
              <a:rPr lang="ru-RU" sz="2800" b="1" u="sng" dirty="0" err="1">
                <a:solidFill>
                  <a:schemeClr val="tx1"/>
                </a:solidFill>
                <a:latin typeface="Monotype Corsiva" pitchFamily="66" charset="0"/>
              </a:rPr>
              <a:t>гальмування</a:t>
            </a:r>
            <a:endParaRPr lang="en-US" sz="2800" b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44836" y="3643745"/>
            <a:ext cx="2964873" cy="2812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Monotype Corsiva" pitchFamily="66" charset="0"/>
              </a:rPr>
              <a:t>Збудження починається як реакція нейронів - підвищення їхньої активності</a:t>
            </a:r>
            <a:endParaRPr lang="en-US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01545" y="3636816"/>
            <a:ext cx="2964873" cy="2812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Гальмування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також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є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активним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процесом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який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пригнічує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збудження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або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запобігає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Monotype Corsiva" pitchFamily="66" charset="0"/>
              </a:rPr>
              <a:t>йому</a:t>
            </a:r>
            <a:endParaRPr lang="en-US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1475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73" y="0"/>
            <a:ext cx="11303306" cy="111307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Гальмування</a:t>
            </a:r>
            <a:r>
              <a:rPr lang="uk-UA" sz="4000" dirty="0">
                <a:latin typeface="Monotype Corsiva" pitchFamily="66" charset="0"/>
              </a:rPr>
              <a:t> </a:t>
            </a:r>
            <a:r>
              <a:rPr lang="uk-UA" sz="4000" dirty="0">
                <a:solidFill>
                  <a:srgbClr val="2F5597"/>
                </a:solidFill>
                <a:latin typeface="Monotype Corsiva" pitchFamily="66" charset="0"/>
              </a:rPr>
              <a:t>– це сукупність процесів, які забезпечують послаблення або припинення певних реакцій </a:t>
            </a:r>
            <a:endParaRPr lang="ru-RU" sz="3200" dirty="0">
              <a:solidFill>
                <a:srgbClr val="2F5597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563" y="1297983"/>
            <a:ext cx="4181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зовнішнє (безумовне)</a:t>
            </a:r>
          </a:p>
          <a:p>
            <a:pPr algn="ctr"/>
            <a:r>
              <a:rPr lang="uk-UA" sz="2800" dirty="0">
                <a:latin typeface="Monotype Corsiva" pitchFamily="66" charset="0"/>
              </a:rPr>
              <a:t>гальмування рефлексу орієнтувальним рефлексом на зовнішній подразник</a:t>
            </a:r>
            <a:endParaRPr lang="ru-RU" sz="2800" dirty="0">
              <a:latin typeface="Monotype Corsiva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379495" y="1222872"/>
            <a:ext cx="1139630" cy="275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09164" y="1297983"/>
            <a:ext cx="422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внутрішнє (умовне) </a:t>
            </a:r>
            <a:r>
              <a:rPr lang="uk-UA" sz="2400" dirty="0">
                <a:latin typeface="Monotype Corsiva" pitchFamily="66" charset="0"/>
              </a:rPr>
              <a:t>гальмування при не підкріпленні умовного подразника</a:t>
            </a:r>
            <a:endParaRPr lang="ru-RU" sz="2400" dirty="0">
              <a:latin typeface="Monotype Corsiva" pitchFamily="66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146037" y="1160272"/>
            <a:ext cx="1063128" cy="275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6598" y="3113865"/>
            <a:ext cx="5486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Monotype Corsiva" pitchFamily="66" charset="0"/>
              </a:rPr>
              <a:t>- є природженою властивістю нервової системи;</a:t>
            </a:r>
          </a:p>
          <a:p>
            <a:pPr algn="ctr"/>
            <a:r>
              <a:rPr lang="uk-UA" sz="2000" dirty="0">
                <a:latin typeface="Monotype Corsiva" pitchFamily="66" charset="0"/>
              </a:rPr>
              <a:t>- спричиняється дією сторонніх подразників;</a:t>
            </a:r>
          </a:p>
          <a:p>
            <a:pPr algn="ctr"/>
            <a:r>
              <a:rPr lang="uk-UA" sz="2000" dirty="0">
                <a:latin typeface="Monotype Corsiva" pitchFamily="66" charset="0"/>
              </a:rPr>
              <a:t>- виникає одразу;</a:t>
            </a:r>
          </a:p>
          <a:p>
            <a:pPr algn="ctr"/>
            <a:r>
              <a:rPr lang="uk-UA" sz="2000" dirty="0">
                <a:latin typeface="Monotype Corsiva" pitchFamily="66" charset="0"/>
              </a:rPr>
              <a:t>- за повторень реакція послаблюється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1713" y="2759922"/>
            <a:ext cx="431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Monotype Corsiva" pitchFamily="66" charset="0"/>
              </a:rPr>
              <a:t>- є набутою властивістю нервової системи;</a:t>
            </a:r>
          </a:p>
          <a:p>
            <a:r>
              <a:rPr lang="uk-UA" sz="2000" dirty="0">
                <a:latin typeface="Monotype Corsiva" pitchFamily="66" charset="0"/>
              </a:rPr>
              <a:t>- виникає поступово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62" y="4493978"/>
            <a:ext cx="4011964" cy="22567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01" y="3649436"/>
            <a:ext cx="4286250" cy="28575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4357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2029" y="165253"/>
            <a:ext cx="10847942" cy="174591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5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Безумовні рефлекси  </a:t>
            </a:r>
            <a:r>
              <a:rPr lang="uk-UA" dirty="0">
                <a:solidFill>
                  <a:schemeClr val="tx1"/>
                </a:solidFill>
                <a:latin typeface="Monotype Corsiva" pitchFamily="66" charset="0"/>
              </a:rPr>
              <a:t>– це природжені стійкі реакції на життєво важливі подразники, які забезпечують виживання виду</a:t>
            </a:r>
            <a:endParaRPr lang="ru-RU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357050" y="5168291"/>
            <a:ext cx="5256589" cy="1492842"/>
          </a:xfrm>
        </p:spPr>
        <p:txBody>
          <a:bodyPr>
            <a:noAutofit/>
          </a:bodyPr>
          <a:lstStyle/>
          <a:p>
            <a:r>
              <a:rPr lang="uk-UA" sz="2200" dirty="0">
                <a:solidFill>
                  <a:schemeClr val="tx1"/>
                </a:solidFill>
                <a:latin typeface="Monotype Corsiva" pitchFamily="66" charset="0"/>
              </a:rPr>
              <a:t>забезпечують зберігання гомеостазу і виживання;</a:t>
            </a:r>
          </a:p>
          <a:p>
            <a:r>
              <a:rPr lang="uk-UA" sz="2200" dirty="0">
                <a:solidFill>
                  <a:schemeClr val="tx1"/>
                </a:solidFill>
                <a:latin typeface="Monotype Corsiva" pitchFamily="66" charset="0"/>
              </a:rPr>
              <a:t>є основою для формування умовних рефлексів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03881" y="2175296"/>
            <a:ext cx="2602429" cy="1745497"/>
            <a:chOff x="303881" y="2175296"/>
            <a:chExt cx="2602429" cy="17454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b="8602"/>
            <a:stretch/>
          </p:blipFill>
          <p:spPr>
            <a:xfrm>
              <a:off x="303881" y="2175296"/>
              <a:ext cx="2602429" cy="160903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05095" y="345912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latin typeface="Monotype Corsiva" pitchFamily="66" charset="0"/>
                </a:rPr>
                <a:t>колінний</a:t>
              </a:r>
              <a:endParaRPr lang="ru-RU" sz="2400" b="1" dirty="0">
                <a:latin typeface="Monotype Corsiva" pitchFamily="66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299411" y="2047043"/>
            <a:ext cx="4056372" cy="2947189"/>
            <a:chOff x="1448066" y="2047044"/>
            <a:chExt cx="4056372" cy="294718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3"/>
            <a:stretch/>
          </p:blipFill>
          <p:spPr>
            <a:xfrm>
              <a:off x="3106026" y="2047044"/>
              <a:ext cx="2398412" cy="28241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8066" y="4163236"/>
              <a:ext cx="17583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Monotype Corsiva" pitchFamily="66" charset="0"/>
                </a:rPr>
                <a:t>дихальний</a:t>
              </a:r>
            </a:p>
            <a:p>
              <a:pPr algn="ctr"/>
              <a:r>
                <a:rPr lang="uk-UA" sz="2400" b="1" dirty="0">
                  <a:latin typeface="Monotype Corsiva" pitchFamily="66" charset="0"/>
                </a:rPr>
                <a:t>судинний</a:t>
              </a:r>
              <a:endParaRPr lang="ru-RU" sz="2400" b="1" dirty="0">
                <a:latin typeface="Monotype Corsiva" pitchFamily="66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48047" y="2175296"/>
            <a:ext cx="3367878" cy="1858535"/>
            <a:chOff x="4848047" y="2175296"/>
            <a:chExt cx="3367878" cy="185853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b="61858"/>
            <a:stretch/>
          </p:blipFill>
          <p:spPr>
            <a:xfrm>
              <a:off x="5613640" y="2175296"/>
              <a:ext cx="2602285" cy="185853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48047" y="3547772"/>
              <a:ext cx="1999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орієнтувальний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653090" y="4144231"/>
            <a:ext cx="2820690" cy="2473354"/>
            <a:chOff x="5653090" y="4297960"/>
            <a:chExt cx="2820690" cy="247335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3090" y="4297960"/>
              <a:ext cx="2820690" cy="211689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297465" y="6309649"/>
              <a:ext cx="1231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харчовий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622433" y="1920311"/>
            <a:ext cx="3193518" cy="2604039"/>
            <a:chOff x="8622433" y="1920311"/>
            <a:chExt cx="3193518" cy="260403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2433" y="1920311"/>
              <a:ext cx="3193518" cy="222392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8824257" y="4062685"/>
              <a:ext cx="1394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хапальний</a:t>
              </a:r>
              <a:endPara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773117" y="4426121"/>
            <a:ext cx="2988529" cy="2399251"/>
            <a:chOff x="8773117" y="4426121"/>
            <a:chExt cx="2988529" cy="239925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3117" y="4426121"/>
              <a:ext cx="2988529" cy="198873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797540" y="6302152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>
                  <a:latin typeface="Monotype Corsiva" pitchFamily="66" charset="0"/>
                </a:rPr>
                <a:t>чхання</a:t>
              </a:r>
              <a:endParaRPr lang="ru-RU" b="1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929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2028" y="165253"/>
            <a:ext cx="11236745" cy="174591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Безумовні рефлекси 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– це природжені стійкі реакції  на життєво важливі подразники, які забезпечують виживання виду</a:t>
            </a:r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386010" y="1811994"/>
            <a:ext cx="11419980" cy="9570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Безумовні рефлекси можуть об</a:t>
            </a:r>
            <a:r>
              <a:rPr lang="en-US" sz="2800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800" dirty="0" err="1">
                <a:solidFill>
                  <a:schemeClr val="tx1"/>
                </a:solidFill>
                <a:latin typeface="Monotype Corsiva" pitchFamily="66" charset="0"/>
              </a:rPr>
              <a:t>єднуватись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у складні ланцюги – </a:t>
            </a:r>
            <a:r>
              <a:rPr lang="uk-UA" sz="2800" b="1" u="sng" dirty="0">
                <a:solidFill>
                  <a:srgbClr val="C00000"/>
                </a:solidFill>
                <a:latin typeface="Monotype Corsiva" pitchFamily="66" charset="0"/>
              </a:rPr>
              <a:t>інстинкти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, які проявляються у вигляді неусвідомлених дій і є основою для формування складніших форм поведінки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85558" y="3291729"/>
            <a:ext cx="3514379" cy="3440656"/>
            <a:chOff x="385558" y="3291729"/>
            <a:chExt cx="3514379" cy="344065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558" y="3291729"/>
              <a:ext cx="3514379" cy="263239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6484" y="5839833"/>
              <a:ext cx="303160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32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життєві</a:t>
              </a:r>
              <a:r>
                <a:rPr lang="uk-UA" sz="2000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</a:p>
            <a:p>
              <a:pPr algn="ctr"/>
              <a:r>
                <a:rPr lang="uk-UA" sz="2000" dirty="0">
                  <a:latin typeface="Monotype Corsiva" pitchFamily="66" charset="0"/>
                </a:rPr>
                <a:t>питний, харчовий, оборонний</a:t>
              </a:r>
              <a:endParaRPr lang="ru-RU" sz="2000" dirty="0">
                <a:latin typeface="Monotype Corsiva" pitchFamily="66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010123" y="3291730"/>
            <a:ext cx="4345606" cy="3642137"/>
            <a:chOff x="4131850" y="3373062"/>
            <a:chExt cx="4164376" cy="388511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/>
            <a:srcRect r="6970"/>
            <a:stretch/>
          </p:blipFill>
          <p:spPr>
            <a:xfrm>
              <a:off x="4131850" y="3373062"/>
              <a:ext cx="4164376" cy="246972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4281669" y="5780782"/>
              <a:ext cx="3890111" cy="147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рольові</a:t>
              </a:r>
              <a:r>
                <a:rPr lang="uk-UA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</a:p>
            <a:p>
              <a:pPr algn="ctr"/>
              <a:r>
                <a:rPr lang="uk-UA" sz="2400" dirty="0">
                  <a:latin typeface="Monotype Corsiva" pitchFamily="66" charset="0"/>
                </a:rPr>
                <a:t>статевий, батьківський, територіальний</a:t>
              </a:r>
              <a:endParaRPr lang="ru-RU" sz="2400" dirty="0">
                <a:latin typeface="Monotype Corsiva" pitchFamily="66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528139" y="3211855"/>
            <a:ext cx="3380635" cy="3631093"/>
            <a:chOff x="8528139" y="3211855"/>
            <a:chExt cx="3380635" cy="36310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/>
            <a:srcRect l="27888"/>
            <a:stretch/>
          </p:blipFill>
          <p:spPr>
            <a:xfrm>
              <a:off x="8528139" y="3211855"/>
              <a:ext cx="3380635" cy="279213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8792179" y="5950396"/>
              <a:ext cx="285255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саморозвитку</a:t>
              </a:r>
              <a:r>
                <a:rPr lang="uk-UA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</a:p>
            <a:p>
              <a:pPr algn="ctr"/>
              <a:r>
                <a:rPr lang="uk-UA" sz="2000" dirty="0">
                  <a:latin typeface="Monotype Corsiva" pitchFamily="66" charset="0"/>
                </a:rPr>
                <a:t>дослідницький</a:t>
              </a:r>
              <a:endParaRPr lang="ru-RU" sz="2000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91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2029" y="165253"/>
            <a:ext cx="10847942" cy="174591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Умовні рефлекси </a:t>
            </a:r>
            <a:r>
              <a:rPr lang="uk-UA" sz="4000" dirty="0">
                <a:solidFill>
                  <a:schemeClr val="tx1"/>
                </a:solidFill>
                <a:latin typeface="Monotype Corsiva" pitchFamily="66" charset="0"/>
              </a:rPr>
              <a:t>– це набуті індивідуальні реакції,   що дають можливість пристосуватись до змін середовища       </a:t>
            </a:r>
            <a:endParaRPr lang="ru-RU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894" y="2329575"/>
            <a:ext cx="5119074" cy="4266703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виникають на дію умовних подразників;</a:t>
            </a:r>
          </a:p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є набутими і виникають на базі безумовних;</a:t>
            </a:r>
          </a:p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Є індивідуальними пристосувальними;</a:t>
            </a:r>
          </a:p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змінюються протягом життя;</a:t>
            </a:r>
          </a:p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здійснюються через тимчасові зв</a:t>
            </a:r>
            <a:r>
              <a:rPr lang="en-US" sz="2800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800" dirty="0" err="1">
                <a:solidFill>
                  <a:schemeClr val="tx1"/>
                </a:solidFill>
                <a:latin typeface="Monotype Corsiva" pitchFamily="66" charset="0"/>
              </a:rPr>
              <a:t>язки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;</a:t>
            </a:r>
          </a:p>
          <a:p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забезпечуються корою і підкіркою мозку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3147" b="3012"/>
          <a:stretch/>
        </p:blipFill>
        <p:spPr>
          <a:xfrm>
            <a:off x="6204332" y="1911167"/>
            <a:ext cx="5435905" cy="3825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5998" y="5736939"/>
            <a:ext cx="565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Коли ви бачите лимон або чуєте слово «лимон», у вас виділяється слина – це умовний рефлекс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31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72029" y="165253"/>
            <a:ext cx="10847942" cy="174591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5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Умовні рефлекси </a:t>
            </a:r>
            <a:r>
              <a:rPr lang="uk-UA" sz="4000" dirty="0">
                <a:solidFill>
                  <a:srgbClr val="002060"/>
                </a:solidFill>
                <a:latin typeface="Monotype Corsiva" pitchFamily="66" charset="0"/>
              </a:rPr>
              <a:t>– це набуті індивідуальні реакції,   що дають можливість пристосуватись до змін середовища       </a:t>
            </a:r>
            <a:endParaRPr lang="ru-RU" sz="4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386010" y="2066592"/>
            <a:ext cx="11419980" cy="9570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3200" dirty="0">
                <a:latin typeface="Monotype Corsiva" pitchFamily="66" charset="0"/>
              </a:rPr>
              <a:t>Умовні рефлекси можуть об</a:t>
            </a:r>
            <a:r>
              <a:rPr lang="en-US" sz="3200" dirty="0">
                <a:latin typeface="Monotype Corsiva" pitchFamily="66" charset="0"/>
              </a:rPr>
              <a:t>’</a:t>
            </a:r>
            <a:r>
              <a:rPr lang="uk-UA" sz="3200" dirty="0" err="1">
                <a:latin typeface="Monotype Corsiva" pitchFamily="66" charset="0"/>
              </a:rPr>
              <a:t>єднуватись</a:t>
            </a:r>
            <a:r>
              <a:rPr lang="uk-UA" sz="3200" dirty="0">
                <a:latin typeface="Monotype Corsiva" pitchFamily="66" charset="0"/>
              </a:rPr>
              <a:t> у складні ланцюги – </a:t>
            </a:r>
            <a:r>
              <a:rPr lang="uk-UA" sz="3600" b="1" u="sng" dirty="0">
                <a:solidFill>
                  <a:srgbClr val="C00000"/>
                </a:solidFill>
                <a:latin typeface="Monotype Corsiva" pitchFamily="66" charset="0"/>
              </a:rPr>
              <a:t>динамічні стереотипи</a:t>
            </a:r>
            <a:r>
              <a:rPr lang="uk-UA" sz="4400" u="sng" dirty="0"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uk-UA" sz="3200" dirty="0">
                <a:latin typeface="Monotype Corsiva" pitchFamily="66" charset="0"/>
              </a:rPr>
              <a:t>які є основою навичок і звичок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84" t="13269" r="22786" b="2998"/>
          <a:stretch/>
        </p:blipFill>
        <p:spPr>
          <a:xfrm>
            <a:off x="4492333" y="3493789"/>
            <a:ext cx="3591079" cy="27989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9" y="3809378"/>
            <a:ext cx="3742063" cy="28065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-134" r="8809" b="1"/>
          <a:stretch/>
        </p:blipFill>
        <p:spPr>
          <a:xfrm>
            <a:off x="8348107" y="3804298"/>
            <a:ext cx="3843893" cy="28116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75475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99990" y="78686"/>
            <a:ext cx="9613135" cy="758595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Monotype Corsiva" pitchFamily="66" charset="0"/>
              </a:rPr>
              <a:t>Які процеси при цьому відбуваються в мозку?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/>
          <a:stretch/>
        </p:blipFill>
        <p:spPr>
          <a:xfrm>
            <a:off x="1870973" y="837281"/>
            <a:ext cx="7781696" cy="5424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231" y="6295025"/>
            <a:ext cx="5048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</a:rPr>
              <a:t>Безумовний слиновидільний рефлекс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445" y="5222393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хеморецептори язика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426457" y="5545600"/>
            <a:ext cx="209321" cy="190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53791" y="4819571"/>
            <a:ext cx="203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чутливі нейрони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3150734" y="5050666"/>
            <a:ext cx="651173" cy="3981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70398" y="447305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довгастий мозок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3769489" y="4681334"/>
            <a:ext cx="519687" cy="2189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531" y="3565683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смакова частка кори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390660" y="3188447"/>
            <a:ext cx="490237" cy="4627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4202" y="5017462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рухові нейрони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4192439" y="5390142"/>
            <a:ext cx="587681" cy="1788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37707" y="5941712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слинні 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138383" y="5887059"/>
            <a:ext cx="312431" cy="1221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14081" y="870859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фонорецептори</a:t>
            </a:r>
            <a:r>
              <a:rPr lang="uk-UA" dirty="0">
                <a:latin typeface="Comic Sans MS" panose="030F0702030302020204" pitchFamily="66" charset="0"/>
              </a:rPr>
              <a:t> вуха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1" name="Дуга 30"/>
          <p:cNvSpPr/>
          <p:nvPr/>
        </p:nvSpPr>
        <p:spPr>
          <a:xfrm rot="228352">
            <a:off x="3950333" y="1335082"/>
            <a:ext cx="3855904" cy="3515202"/>
          </a:xfrm>
          <a:prstGeom prst="arc">
            <a:avLst>
              <a:gd name="adj1" fmla="val 16200000"/>
              <a:gd name="adj2" fmla="val 21383634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551505" y="834716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слуховий нерв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6571150" y="1227210"/>
            <a:ext cx="176788" cy="239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04408" y="147480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слухова частка кори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7899095" y="1828198"/>
            <a:ext cx="1975806" cy="12565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72018" y="3681144"/>
            <a:ext cx="125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смакова частка кори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6466067" y="3126226"/>
            <a:ext cx="386955" cy="6241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928246" y="3051244"/>
            <a:ext cx="824733" cy="41439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9710084" y="3168981"/>
            <a:ext cx="2316660" cy="388798"/>
            <a:chOff x="9710084" y="3168981"/>
            <a:chExt cx="2316660" cy="388798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9811285" y="3168981"/>
              <a:ext cx="834287" cy="19466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9710084" y="3188447"/>
              <a:ext cx="2316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тимчасовий зв</a:t>
              </a:r>
              <a:r>
                <a:rPr lang="en-US" dirty="0">
                  <a:latin typeface="Comic Sans MS" panose="030F0702030302020204" pitchFamily="66" charset="0"/>
                </a:rPr>
                <a:t>’</a:t>
              </a:r>
              <a:r>
                <a:rPr lang="uk-UA" dirty="0" err="1">
                  <a:latin typeface="Comic Sans MS" panose="030F0702030302020204" pitchFamily="66" charset="0"/>
                </a:rPr>
                <a:t>язок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53" name="Прямая со стрелкой 52"/>
          <p:cNvCxnSpPr/>
          <p:nvPr/>
        </p:nvCxnSpPr>
        <p:spPr>
          <a:xfrm flipV="1">
            <a:off x="3313746" y="5394373"/>
            <a:ext cx="715586" cy="3729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181176" y="6277458"/>
            <a:ext cx="4701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</a:rPr>
              <a:t>Умовний слиновидільний рефлекс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flipH="1">
            <a:off x="4112658" y="5202128"/>
            <a:ext cx="176519" cy="3669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6221278" y="1429011"/>
            <a:ext cx="627235" cy="230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83" y="5179328"/>
            <a:ext cx="286537" cy="469433"/>
          </a:xfrm>
          <a:prstGeom prst="rect">
            <a:avLst/>
          </a:prstGeom>
        </p:spPr>
      </p:pic>
      <p:cxnSp>
        <p:nvCxnSpPr>
          <p:cNvPr id="64" name="Прямая со стрелкой 63"/>
          <p:cNvCxnSpPr/>
          <p:nvPr/>
        </p:nvCxnSpPr>
        <p:spPr>
          <a:xfrm flipV="1">
            <a:off x="7375814" y="4877028"/>
            <a:ext cx="715586" cy="3729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669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  <p:bldP spid="17" grpId="0"/>
      <p:bldP spid="20" grpId="0"/>
      <p:bldP spid="23" grpId="0"/>
      <p:bldP spid="26" grpId="0"/>
      <p:bldP spid="30" grpId="0"/>
      <p:bldP spid="32" grpId="0"/>
      <p:bldP spid="36" grpId="0"/>
      <p:bldP spid="39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65960" y="146938"/>
            <a:ext cx="11340030" cy="174591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Розумова діяльність 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– це здатність людини знаходити закономірності, що </a:t>
            </a:r>
            <a:r>
              <a:rPr lang="uk-UA" sz="3200" dirty="0" err="1">
                <a:solidFill>
                  <a:schemeClr val="tx1"/>
                </a:solidFill>
                <a:latin typeface="Monotype Corsiva" pitchFamily="66" charset="0"/>
              </a:rPr>
              <a:t>пов</a:t>
            </a:r>
            <a:r>
              <a:rPr lang="en-US" sz="3200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3200" dirty="0" err="1">
                <a:solidFill>
                  <a:schemeClr val="tx1"/>
                </a:solidFill>
                <a:latin typeface="Monotype Corsiva" pitchFamily="66" charset="0"/>
              </a:rPr>
              <a:t>язують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 предмети та явища, </a:t>
            </a:r>
            <a:r>
              <a:rPr lang="en-US" sz="3200" dirty="0">
                <a:solidFill>
                  <a:schemeClr val="tx1"/>
                </a:solidFill>
                <a:latin typeface="Monotype Corsiva" pitchFamily="66" charset="0"/>
              </a:rPr>
              <a:t>       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за допомогою мислення</a:t>
            </a:r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386010" y="1892852"/>
            <a:ext cx="11419980" cy="53338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Проявами розумової діяльності є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навчання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</a:rPr>
              <a:t>та</a:t>
            </a:r>
            <a:r>
              <a:rPr lang="uk-UA" sz="3200" dirty="0">
                <a:latin typeface="Monotype Corsiva" pitchFamily="66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свідомість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0" y="2457653"/>
            <a:ext cx="5671498" cy="37312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25" r="11505"/>
          <a:stretch/>
        </p:blipFill>
        <p:spPr>
          <a:xfrm>
            <a:off x="6392440" y="2466095"/>
            <a:ext cx="5549175" cy="37143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4526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569" y="0"/>
            <a:ext cx="10202779" cy="3200400"/>
          </a:xfrm>
        </p:spPr>
        <p:txBody>
          <a:bodyPr>
            <a:noAutofit/>
          </a:bodyPr>
          <a:lstStyle/>
          <a:p>
            <a:r>
              <a:rPr lang="uk-UA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Темперамент</a:t>
            </a:r>
            <a:r>
              <a:rPr lang="uk-UA" sz="4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uk-UA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– </a:t>
            </a:r>
            <a:r>
              <a:rPr lang="uk-UA" sz="4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сукупність індивідуально-психологічних характеристик, що виявляються у силі, швидкості та врівноваженості нервових процесів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09" y="2583286"/>
            <a:ext cx="5570923" cy="42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077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Вправа «Знайди зайве»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0" y="807720"/>
            <a:ext cx="12192000" cy="164592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Перед вами ряд слів, які стосуються попередньо вивченої теми «Зв’язок організму з навколишнім середовищем, сенсорні системи».</a:t>
            </a:r>
          </a:p>
          <a:p>
            <a:pPr algn="ct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  <a:cs typeface="Times New Roman" panose="02020603050405020304" pitchFamily="18" charset="0"/>
              </a:rPr>
              <a:t>Ваше завдання: знайти у даному ряді зайве слово, яке логічно не пов’язане з іншими і пояснити чому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55521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Рогівка, райдужка, кришталик, механорецептори, палички, колбочки.</a:t>
            </a:r>
          </a:p>
          <a:p>
            <a:pPr marL="342900" indent="-342900" algn="ctr">
              <a:buAutoNum type="arabicPeriod"/>
            </a:pP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Коваделко, фоторецептори, стремінце, молоточок, завитка, слуховий прохід.</a:t>
            </a:r>
          </a:p>
          <a:p>
            <a:pPr marL="342900" indent="-342900" algn="ctr">
              <a:buAutoNum type="arabicPeriod"/>
            </a:pP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Катаракта, глаукома, отит, далекозорість, короткозорість, астигматизм.</a:t>
            </a:r>
          </a:p>
          <a:p>
            <a:pPr marL="342900" indent="-342900" algn="ctr">
              <a:buAutoNum type="arabicPeriod"/>
            </a:pP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Терморецептори, отоліти, овальний мішечок, ампули, півколові канали, переддвер’я.</a:t>
            </a:r>
          </a:p>
        </p:txBody>
      </p:sp>
    </p:spTree>
    <p:extLst>
      <p:ext uri="{BB962C8B-B14F-4D97-AF65-F5344CB8AC3E}">
        <p14:creationId xmlns:p14="http://schemas.microsoft.com/office/powerpoint/2010/main" val="32397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21677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Monotype Corsiva" pitchFamily="66" charset="0"/>
              </a:rPr>
              <a:t>Павлов виділив чотири їх види: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30968" y="721676"/>
            <a:ext cx="10756232" cy="2707323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arenR"/>
            </a:pPr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Сильний, неврівноважений;</a:t>
            </a:r>
          </a:p>
          <a:p>
            <a:pPr marL="457200" indent="-457200" algn="l">
              <a:buFont typeface="+mj-lt"/>
              <a:buAutoNum type="arabicParenR"/>
            </a:pPr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Сильний, урівноважений, рухливий;</a:t>
            </a:r>
          </a:p>
          <a:p>
            <a:pPr marL="457200" indent="-457200" algn="l">
              <a:buFont typeface="+mj-lt"/>
              <a:buAutoNum type="arabicParenR"/>
            </a:pPr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Сильний, урівноважений, інертний;</a:t>
            </a:r>
          </a:p>
          <a:p>
            <a:pPr marL="457200" indent="-457200" algn="l">
              <a:buFont typeface="+mj-lt"/>
              <a:buAutoNum type="arabicParenR"/>
            </a:pPr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Слабкий.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726" y="1100735"/>
            <a:ext cx="3609474" cy="370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2237"/>
          <a:stretch/>
        </p:blipFill>
        <p:spPr>
          <a:xfrm>
            <a:off x="1503412" y="3749483"/>
            <a:ext cx="6517640" cy="211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33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579" y="799881"/>
            <a:ext cx="9240253" cy="2108518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На його думку, ці типи вищої нервової діяльності відповідають чотирьом типам темпераментів:</a:t>
            </a:r>
            <a:b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холеричному, сангвінічному, флегматичному і меланхолічному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352800" y="5379720"/>
            <a:ext cx="8317832" cy="1346518"/>
          </a:xfrm>
        </p:spPr>
        <p:txBody>
          <a:bodyPr>
            <a:normAutofit lnSpcReduction="10000"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Він вважав темперамент найзагальнішою характеристикою кожної людини, яка накладає відбиток на всю її діяльність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76" y="2826474"/>
            <a:ext cx="7108792" cy="26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1" y="142852"/>
            <a:ext cx="109728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Казка «</a:t>
            </a:r>
            <a:r>
              <a:rPr lang="ru-RU" b="1" dirty="0" err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Чотири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лицарі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459" y="500042"/>
            <a:ext cx="11715832" cy="6143668"/>
          </a:xfrm>
        </p:spPr>
        <p:txBody>
          <a:bodyPr>
            <a:normAutofit fontScale="25000" lnSpcReduction="20000"/>
          </a:bodyPr>
          <a:lstStyle/>
          <a:p>
            <a:pPr fontAlgn="base">
              <a:buNone/>
            </a:pPr>
            <a:br>
              <a:rPr lang="ru-RU" b="1" dirty="0"/>
            </a:br>
            <a:endParaRPr lang="ru-RU" dirty="0"/>
          </a:p>
          <a:p>
            <a:pPr algn="just" fontAlgn="base">
              <a:buNone/>
            </a:pP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давні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часи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в одному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королівстві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жило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чотири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лицарі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Звали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їх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Холерик,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Сангвінік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Флегматик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Меланхолік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Усі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вони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були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дуже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різними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just" fontAlgn="base">
              <a:buNone/>
            </a:pP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Холерик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жодної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хвилинки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міг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посидіти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спокійно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гасав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цілий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день на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коні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голосно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кричав,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розганяв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усіх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розбійників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навкруги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Тільки-но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дізнавався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десь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з’явився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дракон,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одразу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ж мчав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туди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щоб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перемогти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Але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якщо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йому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одразу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ж не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вдавалося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побороти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дракона, то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поєдинок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для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нього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ставав уже не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цікавим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</a:p>
          <a:p>
            <a:pPr algn="just" fontAlgn="base">
              <a:buNone/>
            </a:pPr>
            <a:r>
              <a:rPr lang="uk-UA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Сангвінік теж усе робив швидко і весело.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Якщо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вирішив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побудувати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собі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новий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замок, то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працював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старався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не переставав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працювати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поки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закінчить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роботу</a:t>
            </a:r>
            <a:r>
              <a:rPr lang="uk-UA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Х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оча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битися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не любив,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але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якщо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забіяка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Холерик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викликав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на битву, то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міг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постояти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за себе.</a:t>
            </a:r>
            <a:endParaRPr lang="en-US" sz="1000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fontAlgn="base">
              <a:buNone/>
            </a:pPr>
            <a:endParaRPr lang="ru-RU" sz="1000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fontAlgn="base">
              <a:buNone/>
            </a:pP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Лицар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Флегматик усе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робив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повільно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Захоплений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своєю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роботою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навіть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не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помічав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драконів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які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гуляли просто коло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мурів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замку. А коли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нарешті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помічав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то так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довго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ретельно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готувався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битви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дракони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встигали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заховатися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just" fontAlgn="base">
              <a:buNone/>
            </a:pPr>
            <a:r>
              <a:rPr lang="uk-UA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Меланхолік був найбільш тихий і сумний.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завжди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всього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боявся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Якщо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розбійники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оточували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замок, кричали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насміхалися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з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нього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то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одразу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починав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плакати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лякався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драконів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любив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сидіти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на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лавочці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, у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тиші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свого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парку. А коли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він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будував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замок, то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слухняно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виконував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поради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інших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лицарів</a:t>
            </a:r>
            <a:r>
              <a:rPr lang="ru-RU" sz="100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just" fontAlgn="base">
              <a:buNone/>
            </a:pP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99" y="75079"/>
            <a:ext cx="11105002" cy="156643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b="1" u="sng" dirty="0">
                <a:solidFill>
                  <a:srgbClr val="002060"/>
                </a:solidFill>
                <a:latin typeface="Monotype Corsiva" pitchFamily="66" charset="0"/>
              </a:rPr>
              <a:t>Нервова система людини характеризується </a:t>
            </a:r>
            <a:r>
              <a:rPr lang="uk-UA" sz="4000" dirty="0">
                <a:solidFill>
                  <a:schemeClr val="tx1"/>
                </a:solidFill>
                <a:latin typeface="Monotype Corsiva" pitchFamily="66" charset="0"/>
              </a:rPr>
              <a:t>силою, рухливістю і ступенем врівноваженості</a:t>
            </a:r>
            <a:endParaRPr lang="ru-RU" sz="40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8" y="1641513"/>
            <a:ext cx="10515600" cy="4425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solidFill>
                  <a:schemeClr val="tx1"/>
                </a:solidFill>
                <a:latin typeface="Monotype Corsiva" pitchFamily="66" charset="0"/>
              </a:rPr>
              <a:t>       На основі цього виокремлюють чотири типи ВНД:</a:t>
            </a:r>
          </a:p>
          <a:p>
            <a:pPr algn="ctr">
              <a:buFontTx/>
              <a:buChar char="-"/>
            </a:pPr>
            <a:r>
              <a:rPr lang="uk-UA" sz="2800" dirty="0">
                <a:solidFill>
                  <a:srgbClr val="2F5597"/>
                </a:solidFill>
                <a:latin typeface="Monotype Corsiva" pitchFamily="66" charset="0"/>
              </a:rPr>
              <a:t>сильний неврівноважений – </a:t>
            </a: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холерик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    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нестримні, швидко роздратовуються, прямолінійні,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не завжди завершують почате, дії і темп мови швидкі,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швидкі зміни настрою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             </a:t>
            </a:r>
          </a:p>
          <a:p>
            <a:pPr marL="0" indent="0" algn="ctr">
              <a:buNone/>
            </a:pPr>
            <a:endParaRPr lang="ru-RU" dirty="0">
              <a:solidFill>
                <a:srgbClr val="2F559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5377" r="67426"/>
          <a:stretch/>
        </p:blipFill>
        <p:spPr>
          <a:xfrm>
            <a:off x="8871730" y="2167489"/>
            <a:ext cx="2378938" cy="3303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7" y="4309877"/>
            <a:ext cx="6830361" cy="25481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7894433" y="5270122"/>
            <a:ext cx="433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Monotype Corsiva" pitchFamily="66" charset="0"/>
              </a:rPr>
              <a:t>Холерикам рекомендується обирати роботу, у якій чергуються напруженість і спокійна діяльність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5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99" y="75079"/>
            <a:ext cx="11105002" cy="156643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400" b="1" u="sng" dirty="0">
                <a:solidFill>
                  <a:srgbClr val="002060"/>
                </a:solidFill>
                <a:latin typeface="Monotype Corsiva" pitchFamily="66" charset="0"/>
              </a:rPr>
              <a:t>Нервова система людини характеризується </a:t>
            </a:r>
            <a:r>
              <a:rPr lang="uk-UA" sz="4400" dirty="0">
                <a:solidFill>
                  <a:schemeClr val="tx1"/>
                </a:solidFill>
                <a:latin typeface="Monotype Corsiva" pitchFamily="66" charset="0"/>
              </a:rPr>
              <a:t>силою, рухливістю і ступенем врівноваженості</a:t>
            </a:r>
            <a:endParaRPr lang="ru-RU" sz="4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8" y="1641513"/>
            <a:ext cx="10515600" cy="4425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atin typeface="Monotype Corsiva" pitchFamily="66" charset="0"/>
              </a:rPr>
              <a:t>       </a:t>
            </a:r>
            <a:r>
              <a:rPr lang="uk-UA" sz="2400" dirty="0">
                <a:solidFill>
                  <a:schemeClr val="tx1"/>
                </a:solidFill>
                <a:latin typeface="Monotype Corsiva" pitchFamily="66" charset="0"/>
              </a:rPr>
              <a:t>На основі цього виокремлюють чотири типи ВНД:</a:t>
            </a:r>
          </a:p>
          <a:p>
            <a:pPr algn="ctr">
              <a:buFontTx/>
              <a:buChar char="-"/>
            </a:pPr>
            <a:r>
              <a:rPr lang="uk-UA" sz="2800" dirty="0">
                <a:solidFill>
                  <a:srgbClr val="2F5597"/>
                </a:solidFill>
                <a:latin typeface="Monotype Corsiva" pitchFamily="66" charset="0"/>
              </a:rPr>
              <a:t>сильний врівноважений рухливий – </a:t>
            </a: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сангвінік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    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наполегливі, легкі у спілкуванні, енергійні,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вміють швидко перебудовуватись, багата міміка,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висока працездатність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             </a:t>
            </a:r>
          </a:p>
          <a:p>
            <a:pPr marL="0" indent="0" algn="ctr">
              <a:buNone/>
            </a:pPr>
            <a:endParaRPr lang="ru-RU" dirty="0">
              <a:solidFill>
                <a:srgbClr val="2F5597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58635"/>
          <a:stretch/>
        </p:blipFill>
        <p:spPr>
          <a:xfrm>
            <a:off x="1990583" y="4282085"/>
            <a:ext cx="6851130" cy="22871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11" y="2551787"/>
            <a:ext cx="2304762" cy="3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858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99" y="75079"/>
            <a:ext cx="11105002" cy="156643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400" b="1" u="sng" dirty="0">
                <a:solidFill>
                  <a:srgbClr val="002060"/>
                </a:solidFill>
                <a:latin typeface="Monotype Corsiva" pitchFamily="66" charset="0"/>
              </a:rPr>
              <a:t>Нервова система людини характеризується </a:t>
            </a:r>
            <a:r>
              <a:rPr lang="uk-UA" sz="4400" dirty="0">
                <a:solidFill>
                  <a:schemeClr val="tx1"/>
                </a:solidFill>
                <a:latin typeface="Monotype Corsiva" pitchFamily="66" charset="0"/>
              </a:rPr>
              <a:t>силою, рухливістю і ступенем врівноваженості</a:t>
            </a:r>
            <a:endParaRPr lang="ru-RU" sz="4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8" y="1641513"/>
            <a:ext cx="10515600" cy="4425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solidFill>
                  <a:schemeClr val="tx1"/>
                </a:solidFill>
                <a:latin typeface="Monotype Corsiva" pitchFamily="66" charset="0"/>
              </a:rPr>
              <a:t>       На основі цього виокремлюють чотири типи ВНД:</a:t>
            </a:r>
          </a:p>
          <a:p>
            <a:pPr algn="ctr">
              <a:buFontTx/>
              <a:buChar char="-"/>
            </a:pPr>
            <a:r>
              <a:rPr lang="uk-UA" sz="2800" dirty="0">
                <a:solidFill>
                  <a:srgbClr val="2F5597"/>
                </a:solidFill>
                <a:latin typeface="Monotype Corsiva" pitchFamily="66" charset="0"/>
              </a:rPr>
              <a:t>сильний врівноважений інертний – </a:t>
            </a: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флегматик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повільні, спокійні у спілкуванні, </a:t>
            </a:r>
            <a:r>
              <a:rPr lang="uk-UA" sz="2800" dirty="0" err="1">
                <a:solidFill>
                  <a:schemeClr val="tx1"/>
                </a:solidFill>
                <a:latin typeface="Monotype Corsiva" pitchFamily="66" charset="0"/>
              </a:rPr>
              <a:t>миролюбиві</a:t>
            </a: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вдумливі, старанні, але схильні до лінощів,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почуття і настрій відрізняються сталістю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             </a:t>
            </a:r>
          </a:p>
          <a:p>
            <a:pPr marL="0" indent="0" algn="ctr">
              <a:buNone/>
            </a:pPr>
            <a:endParaRPr lang="ru-RU" dirty="0">
              <a:solidFill>
                <a:srgbClr val="2F559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3333"/>
          <a:stretch/>
        </p:blipFill>
        <p:spPr>
          <a:xfrm>
            <a:off x="1882817" y="4398713"/>
            <a:ext cx="6838579" cy="23935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0" y="1910464"/>
            <a:ext cx="1939804" cy="419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3165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99" y="75079"/>
            <a:ext cx="11105002" cy="1566434"/>
          </a:xfrm>
          <a:solidFill>
            <a:schemeClr val="accent5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Нервова система людини характеризується </a:t>
            </a:r>
            <a:r>
              <a:rPr lang="uk-UA" sz="4400" dirty="0">
                <a:solidFill>
                  <a:schemeClr val="tx1"/>
                </a:solidFill>
                <a:latin typeface="Monotype Corsiva" pitchFamily="66" charset="0"/>
              </a:rPr>
              <a:t>силою, рухливістю і ступенем врівноваженості</a:t>
            </a:r>
            <a:endParaRPr lang="ru-RU" sz="4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8" y="1641513"/>
            <a:ext cx="10515600" cy="4425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atin typeface="Monotype Corsiva" pitchFamily="66" charset="0"/>
              </a:rPr>
              <a:t>       </a:t>
            </a:r>
            <a:r>
              <a:rPr lang="uk-UA" sz="2400" dirty="0">
                <a:solidFill>
                  <a:schemeClr val="tx1"/>
                </a:solidFill>
                <a:latin typeface="Monotype Corsiva" pitchFamily="66" charset="0"/>
              </a:rPr>
              <a:t>На основі цього виокремлюють чотири типи ВНД:</a:t>
            </a:r>
          </a:p>
          <a:p>
            <a:pPr algn="ctr">
              <a:buFontTx/>
              <a:buChar char="-"/>
            </a:pPr>
            <a:r>
              <a:rPr lang="uk-UA" sz="2800" dirty="0">
                <a:solidFill>
                  <a:srgbClr val="2F5597"/>
                </a:solidFill>
                <a:latin typeface="Monotype Corsiva" pitchFamily="66" charset="0"/>
              </a:rPr>
              <a:t>слабкий – </a:t>
            </a:r>
            <a:r>
              <a:rPr lang="uk-UA" sz="2800" dirty="0">
                <a:solidFill>
                  <a:srgbClr val="FF0000"/>
                </a:solidFill>
                <a:latin typeface="Monotype Corsiva" pitchFamily="66" charset="0"/>
              </a:rPr>
              <a:t>меланхолік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сповільненість рухів і активності, емоційна чутливість,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вразливі, невпевнені, мають комплекси, мають стійкі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800" dirty="0">
                <a:solidFill>
                  <a:schemeClr val="tx1"/>
                </a:solidFill>
                <a:latin typeface="Monotype Corsiva" pitchFamily="66" charset="0"/>
              </a:rPr>
              <a:t>    і глибокі емоції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174" r="3128" b="3614"/>
          <a:stretch/>
        </p:blipFill>
        <p:spPr>
          <a:xfrm>
            <a:off x="1710380" y="4136143"/>
            <a:ext cx="7011016" cy="23194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38" y="2162280"/>
            <a:ext cx="2361690" cy="39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8041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60" y="285728"/>
            <a:ext cx="11201440" cy="8572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Дослідницький</a:t>
            </a:r>
            <a:r>
              <a:rPr lang="ru-RU" sz="44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практикум</a:t>
            </a:r>
            <a:r>
              <a:rPr lang="ru-RU" sz="44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br>
              <a:rPr lang="ru-RU" sz="4400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4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uk-UA" sz="4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Визначення типу ВНД та властивостей темпераменту</a:t>
            </a:r>
            <a:r>
              <a:rPr lang="ru-RU" sz="4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»</a:t>
            </a:r>
            <a:endParaRPr lang="ru-RU" sz="4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165683"/>
            <a:ext cx="10972800" cy="4331369"/>
          </a:xfrm>
        </p:spPr>
        <p:txBody>
          <a:bodyPr>
            <a:normAutofit fontScale="85000" lnSpcReduction="20000"/>
          </a:bodyPr>
          <a:lstStyle/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3500" b="1" dirty="0">
                <a:solidFill>
                  <a:schemeClr val="tx1"/>
                </a:solidFill>
                <a:latin typeface="Monotype Corsiva" pitchFamily="66" charset="0"/>
              </a:rPr>
              <a:t>МЕТА: </a:t>
            </a:r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Опанування практичними навичками визначення типу темпераменту, виявлення особистісних рис.</a:t>
            </a:r>
            <a:endParaRPr lang="ru-RU" sz="3500" dirty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                Хід роботи:</a:t>
            </a:r>
            <a:endParaRPr lang="ru-RU" sz="3500" dirty="0">
              <a:solidFill>
                <a:schemeClr val="tx1"/>
              </a:solidFill>
              <a:latin typeface="Monotype Corsiva" pitchFamily="66" charset="0"/>
            </a:endParaRPr>
          </a:p>
          <a:p>
            <a:pPr lvl="0" algn="just"/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Визначити тип свого темпераменту вам допоможе «Анкета </a:t>
            </a:r>
            <a:r>
              <a:rPr lang="uk-UA" sz="3500" dirty="0" err="1">
                <a:solidFill>
                  <a:schemeClr val="tx1"/>
                </a:solidFill>
                <a:latin typeface="Monotype Corsiva" pitchFamily="66" charset="0"/>
              </a:rPr>
              <a:t>Айзенка</a:t>
            </a:r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». Якщо на запитання ви </a:t>
            </a:r>
            <a:r>
              <a:rPr lang="uk-UA" sz="3500" dirty="0" err="1">
                <a:solidFill>
                  <a:schemeClr val="tx1"/>
                </a:solidFill>
                <a:latin typeface="Monotype Corsiva" pitchFamily="66" charset="0"/>
              </a:rPr>
              <a:t>вiдповiдаєте</a:t>
            </a:r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 «так, погоджуюсь», то ставите «+», якщо «ні», то «-». Обирайте ту </a:t>
            </a:r>
            <a:r>
              <a:rPr lang="uk-UA" sz="3500" dirty="0" err="1">
                <a:solidFill>
                  <a:schemeClr val="tx1"/>
                </a:solidFill>
                <a:latin typeface="Monotype Corsiva" pitchFamily="66" charset="0"/>
              </a:rPr>
              <a:t>вiдповiдь</a:t>
            </a:r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, яка першою спала вам на думку, довго розмірковувати не слід.</a:t>
            </a:r>
            <a:endParaRPr lang="ru-RU" sz="3500" dirty="0">
              <a:solidFill>
                <a:schemeClr val="tx1"/>
              </a:solidFill>
              <a:latin typeface="Monotype Corsiva" pitchFamily="66" charset="0"/>
            </a:endParaRPr>
          </a:p>
          <a:p>
            <a:pPr lvl="0" algn="just"/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Обробка результатів</a:t>
            </a:r>
            <a:endParaRPr lang="ru-RU" sz="3500" dirty="0">
              <a:solidFill>
                <a:schemeClr val="tx1"/>
              </a:solidFill>
              <a:latin typeface="Monotype Corsiva" pitchFamily="66" charset="0"/>
            </a:endParaRPr>
          </a:p>
          <a:p>
            <a:pPr lvl="0" algn="just"/>
            <a:r>
              <a:rPr lang="uk-UA" sz="3500" dirty="0">
                <a:solidFill>
                  <a:schemeClr val="tx1"/>
                </a:solidFill>
                <a:latin typeface="Monotype Corsiva" pitchFamily="66" charset="0"/>
              </a:rPr>
              <a:t>Висновки</a:t>
            </a:r>
            <a:endParaRPr lang="ru-RU" sz="3500" dirty="0">
              <a:solidFill>
                <a:schemeClr val="tx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597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4959"/>
          <a:stretch/>
        </p:blipFill>
        <p:spPr>
          <a:xfrm>
            <a:off x="1432832" y="2575648"/>
            <a:ext cx="9414470" cy="4183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2930" y="0"/>
            <a:ext cx="9643267" cy="226947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Monotype Corsiva" pitchFamily="66" charset="0"/>
              </a:rPr>
              <a:t>Перев</a:t>
            </a:r>
            <a:r>
              <a:rPr lang="uk-UA" sz="4400" b="1" dirty="0">
                <a:solidFill>
                  <a:schemeClr val="tx1"/>
                </a:solidFill>
                <a:latin typeface="Monotype Corsiva" pitchFamily="66" charset="0"/>
              </a:rPr>
              <a:t>ірити тип темпераменту </a:t>
            </a:r>
            <a:br>
              <a:rPr lang="uk-UA" sz="4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4400" b="1" dirty="0">
                <a:solidFill>
                  <a:schemeClr val="tx1"/>
                </a:solidFill>
                <a:latin typeface="Monotype Corsiva" pitchFamily="66" charset="0"/>
              </a:rPr>
              <a:t>можна за допомогою  </a:t>
            </a:r>
            <a:br>
              <a:rPr lang="uk-UA" sz="4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4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методики Айзенка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48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"/>
            <a:ext cx="10890912" cy="487678"/>
          </a:xfrm>
        </p:spPr>
        <p:txBody>
          <a:bodyPr>
            <a:noAutofit/>
          </a:bodyPr>
          <a:lstStyle/>
          <a:p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Психологічний тест (відповісти на питання «так» або «ні»)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47700" y="628650"/>
            <a:ext cx="5124450" cy="6229350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1. Любить галас і метушню навколо себе.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2. Дуже потребує близьких людей, які могли б підтримати, заспокоїти.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3. Часто роздратований чимось, збуджений, неспокійний.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4. Швидкі відповіді на будь-які запитання від нього не чекай.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5. Любить роботу, яку треба робити швидко.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6. Діти вважають його веселим.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7. У нього часто змінюється настрій.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8. Частіше мовчить у товаристві однолітків.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9. Не наважується заговорити першим із новими людьми.</a:t>
            </a:r>
          </a:p>
          <a:p>
            <a:pPr algn="just"/>
            <a:r>
              <a:rPr lang="uk-UA" sz="20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10 . Не любить галасливих ігор, передає перевагу усамітненню.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4100" y="628650"/>
            <a:ext cx="49911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latin typeface="Monotype Corsiva" pitchFamily="66" charset="0"/>
              </a:rPr>
              <a:t>11. Уміє довго гратися або виконувати завдання, не відволікаючись.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12 Любить похвалитися, прикрасити події.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13. Часто не може всидіти на місці.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14. Його легко засмутити.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15. Довше за інших зберігає працездатність, не втомлюється.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16. Легко переключається з одного доручення на інше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17. Нетерплячий, незібраний, особливо не любить чекати.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18. Віддає перевагу копіткій роботі, що не потребує швидких дій.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19. Швидко втомлюється, відключається, перестає слухатись.</a:t>
            </a:r>
          </a:p>
          <a:p>
            <a:pPr algn="just"/>
            <a:r>
              <a:rPr lang="uk-UA" sz="2000" b="1" dirty="0">
                <a:latin typeface="Monotype Corsiva" pitchFamily="66" charset="0"/>
              </a:rPr>
              <a:t>20. Вірить у себе, легко переносить невдачі.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7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94DD1410-E0A1-4BD4-B8A7-27A9B3B38FD2}"/>
              </a:ext>
            </a:extLst>
          </p:cNvPr>
          <p:cNvSpPr txBox="1">
            <a:spLocks/>
          </p:cNvSpPr>
          <p:nvPr/>
        </p:nvSpPr>
        <p:spPr>
          <a:xfrm>
            <a:off x="611560" y="476673"/>
            <a:ext cx="8229600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itchFamily="18" charset="2"/>
              <a:buNone/>
            </a:pPr>
            <a:r>
              <a:rPr lang="ru-RU" b="1">
                <a:solidFill>
                  <a:srgbClr val="002060"/>
                </a:solidFill>
                <a:latin typeface="Comic Sans MS" panose="030F0702030302020204" pitchFamily="66" charset="0"/>
              </a:rPr>
              <a:t>Установіть відповідність між найбільшими науковими відкриттями та їх авторами:</a:t>
            </a:r>
            <a:endParaRPr lang="uk-UA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DD472-DC7A-4C15-B533-FC9AF81275CA}"/>
              </a:ext>
            </a:extLst>
          </p:cNvPr>
          <p:cNvSpPr txBox="1">
            <a:spLocks/>
          </p:cNvSpPr>
          <p:nvPr/>
        </p:nvSpPr>
        <p:spPr>
          <a:xfrm>
            <a:off x="435132" y="450912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Чому вчення І. П. Павлова про умовні рефлекси є також одним із найбільших досягнень науки?</a:t>
            </a:r>
            <a:endParaRPr lang="uk-UA" sz="3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4E8B76D-7D60-4C60-9788-763B84ED1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36888"/>
              </p:ext>
            </p:extLst>
          </p:nvPr>
        </p:nvGraphicFramePr>
        <p:xfrm>
          <a:off x="447872" y="1988840"/>
          <a:ext cx="6572400" cy="2092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0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А. Вчення про природний добір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1. Дмитро Менделеєв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Б. Періодична система хімічних елементів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2. Михайло Ломоносов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В. Загальна теорія відносності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3. Чарльз Дарвін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Г. Закон збереження речовини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4. Ісаак Ньютон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Д. Закон всесвітнього тяжіння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5. Альберт Ейнштейн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4300A5-BABB-450B-A207-EEE89E82F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7"/>
          <a:stretch/>
        </p:blipFill>
        <p:spPr>
          <a:xfrm>
            <a:off x="7126941" y="1985229"/>
            <a:ext cx="1680121" cy="20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678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0363200" cy="2387600"/>
          </a:xfrm>
        </p:spPr>
        <p:txBody>
          <a:bodyPr/>
          <a:lstStyle/>
          <a:p>
            <a:pPr algn="ctr"/>
            <a:r>
              <a:rPr lang="uk-UA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rPr>
              <a:t>Відповіді «так» на запитання</a:t>
            </a:r>
            <a:r>
              <a:rPr lang="uk-UA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82636" y="3207225"/>
            <a:ext cx="8147715" cy="2934268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>
                <a:solidFill>
                  <a:schemeClr val="tx1"/>
                </a:solidFill>
                <a:latin typeface="Monotype Corsiva" pitchFamily="66" charset="0"/>
              </a:rPr>
              <a:t>1, 6, 12, 16, 20 – </a:t>
            </a:r>
            <a:r>
              <a:rPr lang="uk-UA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сангвінік</a:t>
            </a:r>
            <a:r>
              <a:rPr lang="uk-UA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</a:t>
            </a:r>
            <a:endParaRPr lang="uk-UA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3600" b="1" i="1" dirty="0">
                <a:solidFill>
                  <a:schemeClr val="tx1"/>
                </a:solidFill>
                <a:latin typeface="Monotype Corsiva" pitchFamily="66" charset="0"/>
              </a:rPr>
              <a:t>3, 5, 7, 13, 17 – </a:t>
            </a:r>
            <a:r>
              <a:rPr lang="uk-UA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холерик</a:t>
            </a:r>
            <a:r>
              <a:rPr lang="uk-UA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</a:t>
            </a:r>
            <a:endParaRPr lang="uk-UA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3600" b="1" i="1" dirty="0">
                <a:solidFill>
                  <a:schemeClr val="tx1"/>
                </a:solidFill>
                <a:latin typeface="Monotype Corsiva" pitchFamily="66" charset="0"/>
              </a:rPr>
              <a:t>2, 9, 10, 14, 19 – </a:t>
            </a:r>
            <a:r>
              <a:rPr lang="uk-UA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меланхолік;</a:t>
            </a:r>
          </a:p>
          <a:p>
            <a:pPr algn="ctr"/>
            <a:r>
              <a:rPr lang="uk-UA" sz="3600" b="1" i="1" dirty="0">
                <a:solidFill>
                  <a:schemeClr val="tx1"/>
                </a:solidFill>
                <a:latin typeface="Monotype Corsiva" pitchFamily="66" charset="0"/>
              </a:rPr>
              <a:t>4, 8, 11, 15, 18 – </a:t>
            </a:r>
            <a:r>
              <a:rPr lang="uk-UA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флегматик.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41" y="4258101"/>
            <a:ext cx="2659988" cy="228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9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9784"/>
          </a:xfrm>
        </p:spPr>
        <p:txBody>
          <a:bodyPr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Типи темпераменту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Содержимое 3" descr="т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13" y="1214422"/>
            <a:ext cx="1066807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209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73206" y="0"/>
            <a:ext cx="10099343" cy="3611880"/>
          </a:xfrm>
        </p:spPr>
        <p:txBody>
          <a:bodyPr>
            <a:normAutofit/>
          </a:bodyPr>
          <a:lstStyle/>
          <a:p>
            <a:pPr algn="ctr"/>
            <a:r>
              <a:rPr lang="uk-UA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mbria Math" panose="02040503050406030204" pitchFamily="18" charset="0"/>
              </a:rPr>
              <a:t>Сангвінік </a:t>
            </a:r>
          </a:p>
          <a:p>
            <a:pPr algn="just"/>
            <a:r>
              <a:rPr lang="uk-UA" sz="2800" b="1" dirty="0">
                <a:solidFill>
                  <a:schemeClr val="tx1"/>
                </a:solidFill>
                <a:latin typeface="Monotype Corsiva" pitchFamily="66" charset="0"/>
                <a:ea typeface="Cambria Math" panose="02040503050406030204" pitchFamily="18" charset="0"/>
              </a:rPr>
              <a:t>має сильний,  врівноважений, рухливий тип нервової системи. У людей риси цього типу виявляються в енергії та впертості відносно досягнення мети (достатня сила нервових процесів),  у самовладанні (достатня врівноваженості нервових процесів) і водночас у значній рухливості нервових процесів, що виявляється в умінні швидко перебудовувати свої звички й уподобання, виходячи з конкретних обставин життя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65" y="3524249"/>
            <a:ext cx="6021024" cy="309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5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00752" y="0"/>
            <a:ext cx="9526138" cy="4419600"/>
          </a:xfrm>
        </p:spPr>
        <p:txBody>
          <a:bodyPr>
            <a:normAutofit/>
          </a:bodyPr>
          <a:lstStyle/>
          <a:p>
            <a:pPr algn="ctr"/>
            <a:r>
              <a:rPr lang="uk-UA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Флегматик </a:t>
            </a:r>
          </a:p>
          <a:p>
            <a:pPr algn="just"/>
            <a:r>
              <a:rPr lang="uk-UA" sz="2800" b="1" dirty="0">
                <a:solidFill>
                  <a:schemeClr val="tx1"/>
                </a:solidFill>
                <a:latin typeface="Monotype Corsiva" pitchFamily="66" charset="0"/>
              </a:rPr>
              <a:t>має сильну, врівноважену, проте інертну нервову систему. Люди, які належать до цього типу, відрізняються, передусім, неквапливістю дій. Поряд з енергією та великою працездатністю (достатня сила нервових процесів), самовладанням і вмінням тримати себе в руках (добра врівноваженість нервових процесів) у них спостерігається певний консерватизм поведінки, що свідчить про інертність (малу рухливість) нервових процесів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07" y="4221422"/>
            <a:ext cx="6614272" cy="23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28298" y="382136"/>
            <a:ext cx="9403307" cy="4917117"/>
          </a:xfrm>
        </p:spPr>
        <p:txBody>
          <a:bodyPr>
            <a:normAutofit/>
          </a:bodyPr>
          <a:lstStyle/>
          <a:p>
            <a:pPr algn="ctr"/>
            <a:r>
              <a:rPr lang="uk-UA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Холерик </a:t>
            </a:r>
          </a:p>
          <a:p>
            <a:pPr algn="just"/>
            <a:r>
              <a:rPr lang="uk-UA" sz="2800" b="1" i="1" dirty="0">
                <a:solidFill>
                  <a:schemeClr val="tx1"/>
                </a:solidFill>
                <a:latin typeface="Monotype Corsiva" pitchFamily="66" charset="0"/>
              </a:rPr>
              <a:t>має сильну, але неврівноважену нервову систему. Для людей нестримного типу характерна захопленість, з якою вони виконують роботу; вони працюють натхненно, але часто будь-яка дрібниця може звести все нанівець, що свідчить про неврівноваженість нервових процесів із переважанням збудження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32928" b="74407"/>
          <a:stretch/>
        </p:blipFill>
        <p:spPr>
          <a:xfrm>
            <a:off x="3889006" y="3790316"/>
            <a:ext cx="7089601" cy="2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419367" y="218364"/>
            <a:ext cx="9034818" cy="4632960"/>
          </a:xfrm>
        </p:spPr>
        <p:txBody>
          <a:bodyPr>
            <a:normAutofit/>
          </a:bodyPr>
          <a:lstStyle/>
          <a:p>
            <a:pPr algn="ctr"/>
            <a:r>
              <a:rPr lang="uk-UA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Меланхолік </a:t>
            </a:r>
            <a:endParaRPr lang="uk-UA" sz="20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algn="just"/>
            <a:r>
              <a:rPr lang="uk-UA" sz="2200" b="1" dirty="0">
                <a:solidFill>
                  <a:schemeClr val="tx1"/>
                </a:solidFill>
                <a:latin typeface="Monotype Corsiva" pitchFamily="66" charset="0"/>
              </a:rPr>
              <a:t>вирізняється загальною слабкістю нервової системи, для характеристики якої такі властивості, як урівноваженість і рухливість нервових процесів не застосовуються. Особливістю цього типу є швидкий розвиток позамежного гальмування під дією навіть помірних за силою подразників. У людини риси цього типу виявляються насамперед у нерішучості й нездатності наполягати на своєму. Меланхолік легко підкоряється чужій волі, за незвичних обставин впадає в паніку, життя видається йому дуже тяжким, сповненим переборних труднощів (слабкість нервових процесів). Такі люди намагаються ізолювати себе від життя з його хвилюванням, уникають товариства, бояться будь-якої відповідальності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9166" r="31476" b="25384"/>
          <a:stretch/>
        </p:blipFill>
        <p:spPr>
          <a:xfrm>
            <a:off x="3275463" y="4462819"/>
            <a:ext cx="5540991" cy="22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21928"/>
              </p:ext>
            </p:extLst>
          </p:nvPr>
        </p:nvGraphicFramePr>
        <p:xfrm>
          <a:off x="382138" y="-1"/>
          <a:ext cx="11409528" cy="6858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03176">
                  <a:extLst>
                    <a:ext uri="{9D8B030D-6E8A-4147-A177-3AD203B41FA5}">
                      <a16:colId xmlns:a16="http://schemas.microsoft.com/office/drawing/2014/main" val="275890230"/>
                    </a:ext>
                  </a:extLst>
                </a:gridCol>
                <a:gridCol w="3803176">
                  <a:extLst>
                    <a:ext uri="{9D8B030D-6E8A-4147-A177-3AD203B41FA5}">
                      <a16:colId xmlns:a16="http://schemas.microsoft.com/office/drawing/2014/main" val="3946415717"/>
                    </a:ext>
                  </a:extLst>
                </a:gridCol>
                <a:gridCol w="3803176">
                  <a:extLst>
                    <a:ext uri="{9D8B030D-6E8A-4147-A177-3AD203B41FA5}">
                      <a16:colId xmlns:a16="http://schemas.microsoft.com/office/drawing/2014/main" val="1493175449"/>
                    </a:ext>
                  </a:extLst>
                </a:gridCol>
              </a:tblGrid>
              <a:tr h="1446693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Monotype Corsiva" pitchFamily="66" charset="0"/>
                          <a:cs typeface="Times New Roman" panose="02020603050405020304" pitchFamily="18" charset="0"/>
                        </a:rPr>
                        <a:t>Тип вищої нервової діяльності</a:t>
                      </a:r>
                      <a:r>
                        <a:rPr lang="uk-UA" sz="2400" baseline="0" dirty="0">
                          <a:latin typeface="Monotype Corsiva" pitchFamily="66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sz="2400" baseline="0" dirty="0">
                          <a:latin typeface="Monotype Corsiva" pitchFamily="66" charset="0"/>
                          <a:cs typeface="Times New Roman" panose="02020603050405020304" pitchFamily="18" charset="0"/>
                        </a:rPr>
                        <a:t>(за Павловим)</a:t>
                      </a:r>
                      <a:endParaRPr lang="uk-UA" sz="2400" dirty="0">
                        <a:latin typeface="Monotype Corsiva" pitchFamily="66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Monotype Corsiva" pitchFamily="66" charset="0"/>
                          <a:cs typeface="Times New Roman" panose="02020603050405020304" pitchFamily="18" charset="0"/>
                        </a:rPr>
                        <a:t>Тип темпераменту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Monotype Corsiva" pitchFamily="66" charset="0"/>
                          <a:cs typeface="Times New Roman" panose="02020603050405020304" pitchFamily="18" charset="0"/>
                        </a:rPr>
                        <a:t>Риси особистості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361058018"/>
                  </a:ext>
                </a:extLst>
              </a:tr>
              <a:tr h="1217869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Сильний, врівноважений, рухливий (живий)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Сангвінік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Відкритий, говіркий, доступний, жартівливий, лідер, відповідальний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39156630"/>
                  </a:ext>
                </a:extLst>
              </a:tr>
              <a:tr h="1224124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Сильний, неврівноважений, рухливий, нестримний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Холерик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Неспокійний, агресивний, образливий, мінливий, імпульсивний, активний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260776948"/>
                  </a:ext>
                </a:extLst>
              </a:tr>
              <a:tr h="1345373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Сильний, врівноважений, інертний, спокійний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Флегматик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Пасивний, рівний, спокійний, миролюбний, стриманий, обережний, надійний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411057936"/>
                  </a:ext>
                </a:extLst>
              </a:tr>
              <a:tr h="162394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Слабкий, неврівноважений, інертний, хворобливий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Меланхолік</a:t>
                      </a:r>
                      <a:r>
                        <a:rPr lang="uk-UA" sz="2000" baseline="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 </a:t>
                      </a:r>
                      <a:endParaRPr lang="uk-UA" sz="2000" dirty="0">
                        <a:latin typeface="Monotype Corsiva" pitchFamily="66" charset="0"/>
                        <a:ea typeface="Cambria Math" panose="020405030504060302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Тривожний, песимістичний, замкнутий, емоційний,</a:t>
                      </a:r>
                      <a:r>
                        <a:rPr lang="uk-UA" sz="2000" baseline="0" dirty="0">
                          <a:latin typeface="Monotype Corsiva" pitchFamily="66" charset="0"/>
                          <a:ea typeface="Cambria Math" panose="02040503050406030204" pitchFamily="18" charset="0"/>
                        </a:rPr>
                        <a:t> тихий, чутливий</a:t>
                      </a:r>
                      <a:endParaRPr lang="uk-UA" sz="2000" dirty="0">
                        <a:latin typeface="Monotype Corsiva" pitchFamily="66" charset="0"/>
                        <a:ea typeface="Cambria Math" panose="020405030504060302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634548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2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C7E2AF-77F6-42F0-BBD7-5E5FC71BE296}"/>
              </a:ext>
            </a:extLst>
          </p:cNvPr>
          <p:cNvSpPr txBox="1">
            <a:spLocks noChangeArrowheads="1"/>
          </p:cNvSpPr>
          <p:nvPr/>
        </p:nvSpPr>
        <p:spPr>
          <a:xfrm>
            <a:off x="1300579" y="123717"/>
            <a:ext cx="8229600" cy="157003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altLang="uk-UA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4" descr="9756">
            <a:extLst>
              <a:ext uri="{FF2B5EF4-FFF2-40B4-BE49-F238E27FC236}">
                <a16:creationId xmlns:a16="http://schemas.microsoft.com/office/drawing/2014/main" id="{604F2E1C-C2BB-4C0F-BF09-CAE553BAF4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72" y="1844675"/>
            <a:ext cx="461962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348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6908"/>
          </a:xfrm>
        </p:spPr>
        <p:txBody>
          <a:bodyPr/>
          <a:lstStyle/>
          <a:p>
            <a:pPr algn="ctr"/>
            <a:r>
              <a:rPr lang="uk-UA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Гра «Пінг-понг»</a:t>
            </a: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5032" y="1323474"/>
            <a:ext cx="11036968" cy="5320236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Нервова система – це  …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Рефлекс – це  …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Нервова регуляція – це  …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Нейрон – це  … 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Рефлекторна дуга – це  …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Умовний рефлекс – це  … </a:t>
            </a:r>
          </a:p>
          <a:p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Безумовний рефлекс  - це  … </a:t>
            </a:r>
          </a:p>
        </p:txBody>
      </p:sp>
      <p:sp>
        <p:nvSpPr>
          <p:cNvPr id="24580" name="AutoShape 4" descr="Картинки по запросу настольный теннис логотип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Картинки по запросу настольный теннис логотип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Картинки по запросу настольный теннис логотип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логотип-турнира-в-насто-ьном-теннисе-эскиза-gi-78208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4231" y="1331730"/>
            <a:ext cx="4259178" cy="44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353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2212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Monotype Corsiva" pitchFamily="66" charset="0"/>
                <a:ea typeface="Cambria Math" panose="02040503050406030204" pitchFamily="18" charset="0"/>
              </a:rPr>
              <a:t>1) Які </a:t>
            </a:r>
            <a:r>
              <a:rPr lang="uk-UA" sz="3200" b="1" dirty="0" err="1">
                <a:solidFill>
                  <a:srgbClr val="C00000"/>
                </a:solidFill>
                <a:latin typeface="Monotype Corsiva" pitchFamily="66" charset="0"/>
                <a:ea typeface="Cambria Math" panose="02040503050406030204" pitchFamily="18" charset="0"/>
              </a:rPr>
              <a:t>психо</a:t>
            </a:r>
            <a:r>
              <a:rPr lang="uk-UA" sz="3200" b="1" dirty="0">
                <a:solidFill>
                  <a:srgbClr val="C00000"/>
                </a:solidFill>
                <a:latin typeface="Monotype Corsiva" pitchFamily="66" charset="0"/>
                <a:ea typeface="Cambria Math" panose="02040503050406030204" pitchFamily="18" charset="0"/>
              </a:rPr>
              <a:t>-фізичні показники організму людини ви задіяли, для виконання даної вправи?</a:t>
            </a:r>
            <a:br>
              <a:rPr lang="uk-UA" sz="3200" b="1" dirty="0">
                <a:solidFill>
                  <a:srgbClr val="C00000"/>
                </a:solidFill>
                <a:latin typeface="Monotype Corsiva" pitchFamily="66" charset="0"/>
                <a:ea typeface="Cambria Math" panose="02040503050406030204" pitchFamily="18" charset="0"/>
              </a:rPr>
            </a:br>
            <a:r>
              <a:rPr lang="uk-UA" sz="3200" b="1" dirty="0">
                <a:solidFill>
                  <a:srgbClr val="C00000"/>
                </a:solidFill>
                <a:latin typeface="Monotype Corsiva" pitchFamily="66" charset="0"/>
                <a:ea typeface="Cambria Math" panose="02040503050406030204" pitchFamily="18" charset="0"/>
              </a:rPr>
              <a:t>2) Який орган керує даними властивостями організму людини?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0" y="5053262"/>
            <a:ext cx="12192000" cy="1804737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казати більш детально даними видами психічної діяльності керує кора головного мозку та підкоркові ядра, а сукупність нервових процесів, що відбуваються у цих відділах центральної нервової системи називають «вища нервова діяльність»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4" y="1668780"/>
            <a:ext cx="6502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226598" y="633866"/>
            <a:ext cx="7768959" cy="109689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Серед багатьох проблем пов’язаних із вивченням біології людини, проблема розкриття фізіологічних механізмів психічної діяльності найскладніша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148" y="3128210"/>
            <a:ext cx="4427621" cy="3320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5" y="1223210"/>
            <a:ext cx="4042611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88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545" y="182616"/>
            <a:ext cx="10568848" cy="32191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Тема уроку:</a:t>
            </a:r>
            <a:br>
              <a:rPr lang="ru-RU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Поняття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про 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вищу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нервову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</a:t>
            </a:r>
            <a:r>
              <a:rPr lang="uk-UA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яльність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 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основні</a:t>
            </a:r>
            <a:r>
              <a: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типи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31" y="3153563"/>
            <a:ext cx="5624634" cy="38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26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35" y="782052"/>
            <a:ext cx="8874274" cy="3902825"/>
          </a:xfrm>
        </p:spPr>
        <p:txBody>
          <a:bodyPr>
            <a:noAutofit/>
          </a:bodyPr>
          <a:lstStyle/>
          <a:p>
            <a:pPr algn="r"/>
            <a:r>
              <a:rPr lang="ru-RU" sz="5400" i="1" dirty="0" err="1">
                <a:solidFill>
                  <a:schemeClr val="tx1"/>
                </a:solidFill>
                <a:latin typeface="Monotype Corsiva" pitchFamily="66" charset="0"/>
              </a:rPr>
              <a:t>Епіграф</a:t>
            </a:r>
            <a:r>
              <a:rPr lang="ru-RU" sz="5400" i="1" dirty="0">
                <a:solidFill>
                  <a:schemeClr val="tx1"/>
                </a:solidFill>
                <a:latin typeface="Monotype Corsiva" pitchFamily="66" charset="0"/>
              </a:rPr>
              <a:t> до уроку:</a:t>
            </a:r>
            <a:br>
              <a:rPr lang="ru-RU" sz="5400" i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4000" i="1" dirty="0">
                <a:solidFill>
                  <a:schemeClr val="tx1"/>
                </a:solidFill>
                <a:latin typeface="Monotype Corsiva" pitchFamily="66" charset="0"/>
              </a:rPr>
              <a:t>	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Важлива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не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кількість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знань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, а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їхня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якість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.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Можна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знати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дуже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багато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, не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знаючи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найпотрібнішого</a:t>
            </a: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.</a:t>
            </a:r>
            <a:b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  <a:t>(Лев Толстой)</a:t>
            </a:r>
            <a:br>
              <a:rPr lang="ru-RU" sz="4000" b="1" dirty="0">
                <a:solidFill>
                  <a:schemeClr val="tx1"/>
                </a:solidFill>
                <a:latin typeface="Monotype Corsiva" pitchFamily="66" charset="0"/>
                <a:ea typeface="Cambria" panose="02040503050406030204" pitchFamily="18" charset="0"/>
              </a:rPr>
            </a:br>
            <a:endParaRPr lang="ru-RU" sz="4000" b="1" dirty="0">
              <a:solidFill>
                <a:schemeClr val="tx1"/>
              </a:solidFill>
              <a:latin typeface="Monotype Corsiva" pitchFamily="66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5278582"/>
            <a:ext cx="9601200" cy="5888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6" y="3221181"/>
            <a:ext cx="3636819" cy="36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62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62" y="104173"/>
            <a:ext cx="10880075" cy="108910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</a:rPr>
              <a:t>Павлов І.П. </a:t>
            </a:r>
            <a:r>
              <a:rPr lang="uk-UA" sz="4000" b="1" dirty="0">
                <a:solidFill>
                  <a:srgbClr val="002060"/>
                </a:solidFill>
                <a:latin typeface="Monotype Corsiva" pitchFamily="66" charset="0"/>
              </a:rPr>
              <a:t>– автор вчення про вищу нервову діяльність (Нобелівська премія, 1904 р.)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7439" y="1402168"/>
            <a:ext cx="7185752" cy="14542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За І. П.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Павловим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(1901 р.), в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основі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діяльності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вищої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нервової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системи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поведінки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лежать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природжені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набуті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в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процесі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itchFamily="66" charset="0"/>
              </a:rPr>
              <a:t>життя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sz="2800" b="1" u="sng" dirty="0" err="1">
                <a:solidFill>
                  <a:srgbClr val="C00000"/>
                </a:solidFill>
                <a:latin typeface="Monotype Corsiva" pitchFamily="66" charset="0"/>
              </a:rPr>
              <a:t>рефлекси</a:t>
            </a:r>
            <a:endParaRPr lang="ru-RU" sz="28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1274457"/>
            <a:ext cx="3899971" cy="545509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4477439" y="2976675"/>
            <a:ext cx="7669087" cy="3845214"/>
            <a:chOff x="4477439" y="2885049"/>
            <a:chExt cx="7669087" cy="384521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t="20540"/>
            <a:stretch/>
          </p:blipFill>
          <p:spPr>
            <a:xfrm>
              <a:off x="4921948" y="2885049"/>
              <a:ext cx="6296734" cy="3383549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477439" y="6268598"/>
              <a:ext cx="766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rgbClr val="002060"/>
                  </a:solidFill>
                  <a:latin typeface="Monotype Corsiva" pitchFamily="66" charset="0"/>
                </a:rPr>
                <a:t>У собак починається слиновиділення при появі знайомого посуду</a:t>
              </a:r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316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2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871</TotalTime>
  <Words>2055</Words>
  <Application>Microsoft Office PowerPoint</Application>
  <PresentationFormat>Широкоэкранный</PresentationFormat>
  <Paragraphs>205</Paragraphs>
  <Slides>37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Book Antiqua</vt:lpstr>
      <vt:lpstr>Bookman Old Style</vt:lpstr>
      <vt:lpstr>Calibri</vt:lpstr>
      <vt:lpstr>Comic Sans MS</vt:lpstr>
      <vt:lpstr>Monotype Corsiva</vt:lpstr>
      <vt:lpstr>Times New Roman</vt:lpstr>
      <vt:lpstr>Trebuchet MS</vt:lpstr>
      <vt:lpstr>Wingdings 3</vt:lpstr>
      <vt:lpstr>Тема2</vt:lpstr>
      <vt:lpstr>Презентация PowerPoint</vt:lpstr>
      <vt:lpstr>Вправа «Знайди зайве»</vt:lpstr>
      <vt:lpstr>Презентация PowerPoint</vt:lpstr>
      <vt:lpstr>Гра «Пінг-понг»</vt:lpstr>
      <vt:lpstr>1) Які психо-фізичні показники організму людини ви задіяли, для виконання даної вправи? 2) Який орган керує даними властивостями організму людини?</vt:lpstr>
      <vt:lpstr>Презентация PowerPoint</vt:lpstr>
      <vt:lpstr>Тема уроку: Поняття про вищу нервову діяльність та її основні типи</vt:lpstr>
      <vt:lpstr>Епіграф до уроку:  Важлива не кількість знань, а їхня якість. Можна знати дуже багато, не знаючи найпотрібнішого. (Лев Толстой) </vt:lpstr>
      <vt:lpstr>Павлов І.П. – автор вчення про вищу нервову діяльність (Нобелівська премія, 1904 р.)</vt:lpstr>
      <vt:lpstr>Вища нервова діяльність людини забезпечується складовими: безумовними рефлексами, умовними рефлексами   і розумовою діяльністю</vt:lpstr>
      <vt:lpstr>Презентация PowerPoint</vt:lpstr>
      <vt:lpstr>Гальмування – це сукупність процесів, які забезпечують послаблення або припинення певних реакцій </vt:lpstr>
      <vt:lpstr>Безумовні рефлекси  – це природжені стійкі реакції на життєво важливі подразники, які забезпечують виживання виду</vt:lpstr>
      <vt:lpstr>Безумовні рефлекси – це природжені стійкі реакції  на життєво важливі подразники, які забезпечують виживання виду</vt:lpstr>
      <vt:lpstr>Умовні рефлекси – це набуті індивідуальні реакції,   що дають можливість пристосуватись до змін середовища       </vt:lpstr>
      <vt:lpstr>Умовні рефлекси – це набуті індивідуальні реакції,   що дають можливість пристосуватись до змін середовища       </vt:lpstr>
      <vt:lpstr>Які процеси при цьому відбуваються в мозку?</vt:lpstr>
      <vt:lpstr>Розумова діяльність – це здатність людини знаходити закономірності, що пов’язують предмети та явища,        за допомогою мислення</vt:lpstr>
      <vt:lpstr>Темперамент – сукупність індивідуально-психологічних характеристик, що виявляються у силі, швидкості та врівноваженості нервових процесів</vt:lpstr>
      <vt:lpstr>Павлов виділив чотири їх види:</vt:lpstr>
      <vt:lpstr>На його думку, ці типи вищої нервової діяльності відповідають чотирьом типам темпераментів: холеричному, сангвінічному, флегматичному і меланхолічному</vt:lpstr>
      <vt:lpstr>Казка «Чотири лицарі»</vt:lpstr>
      <vt:lpstr>Нервова система людини характеризується силою, рухливістю і ступенем врівноваженості</vt:lpstr>
      <vt:lpstr>Нервова система людини характеризується силою, рухливістю і ступенем врівноваженості</vt:lpstr>
      <vt:lpstr>Нервова система людини характеризується силою, рухливістю і ступенем врівноваженості</vt:lpstr>
      <vt:lpstr>Нервова система людини характеризується силою, рухливістю і ступенем врівноваженості</vt:lpstr>
      <vt:lpstr>Дослідницький практикум  «Визначення типу ВНД та властивостей темпераменту»</vt:lpstr>
      <vt:lpstr>Перевірити тип темпераменту  можна за допомогою    методики Айзенка</vt:lpstr>
      <vt:lpstr>Психологічний тест (відповісти на питання «так» або «ні»)</vt:lpstr>
      <vt:lpstr>Відповіді «так» на запитання:</vt:lpstr>
      <vt:lpstr>Типи темпераменту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Вища нервова дыяльнысть</dc:title>
  <dc:creator>User</dc:creator>
  <cp:lastModifiedBy>Kostya</cp:lastModifiedBy>
  <cp:revision>316</cp:revision>
  <dcterms:created xsi:type="dcterms:W3CDTF">2020-03-21T09:56:42Z</dcterms:created>
  <dcterms:modified xsi:type="dcterms:W3CDTF">2022-05-10T21:03:16Z</dcterms:modified>
</cp:coreProperties>
</file>