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584" r:id="rId3"/>
    <p:sldId id="263" r:id="rId4"/>
    <p:sldId id="714" r:id="rId5"/>
    <p:sldId id="715" r:id="rId6"/>
    <p:sldId id="717" r:id="rId7"/>
    <p:sldId id="718" r:id="rId8"/>
    <p:sldId id="719" r:id="rId9"/>
    <p:sldId id="693" r:id="rId10"/>
    <p:sldId id="706" r:id="rId11"/>
    <p:sldId id="615" r:id="rId12"/>
    <p:sldId id="721" r:id="rId13"/>
    <p:sldId id="646" r:id="rId14"/>
    <p:sldId id="660" r:id="rId15"/>
    <p:sldId id="2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71AE48"/>
    <a:srgbClr val="7CB854"/>
    <a:srgbClr val="97C777"/>
    <a:srgbClr val="00B050"/>
    <a:srgbClr val="1694E9"/>
    <a:srgbClr val="FF66FF"/>
    <a:srgbClr val="FF3300"/>
    <a:srgbClr val="2F324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704" y="2660821"/>
            <a:ext cx="1872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№113</a:t>
            </a:r>
            <a:endParaRPr lang="ru-RU" sz="36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746" y="5425706"/>
            <a:ext cx="9850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tx2">
                    <a:lumMod val="75000"/>
                  </a:schemeClr>
                </a:solidFill>
              </a:rPr>
              <a:t>Пригадую вивчене</a:t>
            </a:r>
            <a:endParaRPr lang="uk-UA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65" y="372989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Українська мова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2171" y="280656"/>
            <a:ext cx="826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Розділ. Повторюю і застосовую вивчене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Реєстрація робіт обласного етапу Всеукраїнської експедиції “Моя Батьківщина  – Україна” » Центр творчості дітей та юнацтва Київщ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11" y="891507"/>
            <a:ext cx="6286584" cy="453419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48871" y="1920374"/>
            <a:ext cx="2849787" cy="2917293"/>
            <a:chOff x="153263" y="1685367"/>
            <a:chExt cx="3724328" cy="403049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r="10987" b="11826"/>
            <a:stretch/>
          </p:blipFill>
          <p:spPr>
            <a:xfrm flipH="1">
              <a:off x="1037555" y="1685367"/>
              <a:ext cx="2840036" cy="269916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7" r="10334" b="12778"/>
            <a:stretch/>
          </p:blipFill>
          <p:spPr>
            <a:xfrm flipH="1">
              <a:off x="153263" y="2961295"/>
              <a:ext cx="2912474" cy="2754568"/>
            </a:xfrm>
            <a:prstGeom prst="rect">
              <a:avLst/>
            </a:prstGeom>
          </p:spPr>
        </p:pic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733" y="393125"/>
            <a:ext cx="8732066" cy="100524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4. Прочитай </a:t>
            </a:r>
            <a:r>
              <a:rPr lang="uk-UA" sz="2000" b="1" dirty="0" smtClean="0">
                <a:solidFill>
                  <a:schemeClr val="bg1"/>
                </a:solidFill>
              </a:rPr>
              <a:t> вірш</a:t>
            </a:r>
            <a:r>
              <a:rPr lang="uk-UA" sz="2000" b="1" dirty="0">
                <a:solidFill>
                  <a:schemeClr val="bg1"/>
                </a:solidFill>
              </a:rPr>
              <a:t>, який записав на відео Щебетунчик. </a:t>
            </a:r>
            <a:r>
              <a:rPr lang="uk-UA" sz="2000" b="1" dirty="0" smtClean="0">
                <a:solidFill>
                  <a:schemeClr val="bg1"/>
                </a:solidFill>
              </a:rPr>
              <a:t>Визнач </a:t>
            </a:r>
            <a:r>
              <a:rPr lang="uk-UA" sz="2000" b="1" dirty="0">
                <a:solidFill>
                  <a:schemeClr val="bg1"/>
                </a:solidFill>
              </a:rPr>
              <a:t>головні і другорядні члени в першому </a:t>
            </a:r>
            <a:r>
              <a:rPr lang="uk-UA" sz="2000" b="1" dirty="0" smtClean="0">
                <a:solidFill>
                  <a:schemeClr val="bg1"/>
                </a:solidFill>
              </a:rPr>
              <a:t>реченні. </a:t>
            </a:r>
            <a:r>
              <a:rPr lang="uk-UA" sz="2000" b="1" dirty="0">
                <a:solidFill>
                  <a:schemeClr val="bg1"/>
                </a:solidFill>
              </a:rPr>
              <a:t>Я</a:t>
            </a:r>
            <a:r>
              <a:rPr lang="uk-UA" sz="2000" b="1" dirty="0" smtClean="0">
                <a:solidFill>
                  <a:schemeClr val="bg1"/>
                </a:solidFill>
              </a:rPr>
              <a:t>ка </a:t>
            </a:r>
            <a:r>
              <a:rPr lang="uk-UA" sz="2000" b="1" dirty="0">
                <a:solidFill>
                  <a:schemeClr val="bg1"/>
                </a:solidFill>
              </a:rPr>
              <a:t>це частина мови.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42144" y="1819500"/>
            <a:ext cx="8433089" cy="310896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4D86D2-4828-4EEC-B093-C96CDD53EC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510" b="86552"/>
          <a:stretch/>
        </p:blipFill>
        <p:spPr>
          <a:xfrm>
            <a:off x="3314733" y="5093754"/>
            <a:ext cx="8460500" cy="14211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6280311" y="5549745"/>
            <a:ext cx="1778880" cy="9012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1" t="1652" r="59013" b="88863"/>
          <a:stretch/>
        </p:blipFill>
        <p:spPr>
          <a:xfrm>
            <a:off x="8134939" y="5742003"/>
            <a:ext cx="648482" cy="5167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649093" y="2115791"/>
            <a:ext cx="8063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тримаю у руці кольорові олівці. 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 я намалювати Кримські гори і Карпати. 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 і пагорби Дніпрові, і озера, і діброви, 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веселку, і калину, Чорне море і Дунай —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це наша Україна, наш чудовий рідний край!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Наталія Зарічна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649093" y="2617576"/>
            <a:ext cx="314267" cy="3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3989406" y="2585343"/>
            <a:ext cx="1250519" cy="45719"/>
            <a:chOff x="9405252" y="2687635"/>
            <a:chExt cx="1676400" cy="4921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9405252" y="2687635"/>
              <a:ext cx="1676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405252" y="2736845"/>
              <a:ext cx="1676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5317212" y="2364474"/>
            <a:ext cx="988316" cy="541071"/>
            <a:chOff x="3887774" y="1485616"/>
            <a:chExt cx="988316" cy="541071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4367384" y="1485616"/>
              <a:ext cx="508706" cy="531254"/>
              <a:chOff x="8289187" y="1917578"/>
              <a:chExt cx="411220" cy="423083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289187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403589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536633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0" name="Группа 39"/>
            <p:cNvGrpSpPr/>
            <p:nvPr/>
          </p:nvGrpSpPr>
          <p:grpSpPr>
            <a:xfrm>
              <a:off x="3887774" y="1495433"/>
              <a:ext cx="513174" cy="531254"/>
              <a:chOff x="8278061" y="1917578"/>
              <a:chExt cx="414831" cy="423083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278061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403589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529118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6296453" y="2360887"/>
            <a:ext cx="1641422" cy="558062"/>
            <a:chOff x="4602058" y="5162388"/>
            <a:chExt cx="1641422" cy="55806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602058" y="5179379"/>
              <a:ext cx="988316" cy="541071"/>
              <a:chOff x="3887774" y="1485616"/>
              <a:chExt cx="988316" cy="541071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4367384" y="1485616"/>
                <a:ext cx="508706" cy="531254"/>
                <a:chOff x="8289187" y="1917578"/>
                <a:chExt cx="411220" cy="423083"/>
              </a:xfrm>
            </p:grpSpPr>
            <p:pic>
              <p:nvPicPr>
                <p:cNvPr id="62" name="Рисунок 61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289187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3" name="Рисунок 6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403589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4" name="Рисунок 63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536633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58" name="Группа 57"/>
              <p:cNvGrpSpPr/>
              <p:nvPr/>
            </p:nvGrpSpPr>
            <p:grpSpPr>
              <a:xfrm>
                <a:off x="3887774" y="1495433"/>
                <a:ext cx="513174" cy="531254"/>
                <a:chOff x="8278061" y="1917578"/>
                <a:chExt cx="414831" cy="423083"/>
              </a:xfrm>
            </p:grpSpPr>
            <p:pic>
              <p:nvPicPr>
                <p:cNvPr id="59" name="Рисунок 58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278061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0" name="Рисунок 5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403589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1" name="Рисунок 60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529118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49" name="Группа 48"/>
            <p:cNvGrpSpPr/>
            <p:nvPr/>
          </p:nvGrpSpPr>
          <p:grpSpPr>
            <a:xfrm>
              <a:off x="5561277" y="5162388"/>
              <a:ext cx="682203" cy="541071"/>
              <a:chOff x="3887774" y="1485616"/>
              <a:chExt cx="682203" cy="541071"/>
            </a:xfrm>
          </p:grpSpPr>
          <p:pic>
            <p:nvPicPr>
              <p:cNvPr id="55" name="Рисунок 54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4367378" y="1485616"/>
                <a:ext cx="202599" cy="531254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51" name="Группа 50"/>
              <p:cNvGrpSpPr/>
              <p:nvPr/>
            </p:nvGrpSpPr>
            <p:grpSpPr>
              <a:xfrm>
                <a:off x="3887774" y="1495433"/>
                <a:ext cx="513174" cy="531254"/>
                <a:chOff x="8278061" y="1917578"/>
                <a:chExt cx="414831" cy="423083"/>
              </a:xfrm>
            </p:grpSpPr>
            <p:pic>
              <p:nvPicPr>
                <p:cNvPr id="52" name="Рисунок 51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278061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3" name="Рисунок 5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403589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4" name="Рисунок 53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81" t="70451" r="54290" b="22047"/>
                <a:stretch/>
              </p:blipFill>
              <p:spPr>
                <a:xfrm>
                  <a:off x="8529118" y="1917578"/>
                  <a:ext cx="163774" cy="42308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  <p:grpSp>
        <p:nvGrpSpPr>
          <p:cNvPr id="66" name="Группа 65"/>
          <p:cNvGrpSpPr/>
          <p:nvPr/>
        </p:nvGrpSpPr>
        <p:grpSpPr>
          <a:xfrm>
            <a:off x="7917742" y="2364474"/>
            <a:ext cx="988316" cy="541071"/>
            <a:chOff x="3887774" y="1485616"/>
            <a:chExt cx="988316" cy="541071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4367384" y="1485616"/>
              <a:ext cx="508706" cy="531254"/>
              <a:chOff x="8289187" y="1917578"/>
              <a:chExt cx="411220" cy="423083"/>
            </a:xfrm>
          </p:grpSpPr>
          <p:pic>
            <p:nvPicPr>
              <p:cNvPr id="80" name="Рисунок 79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289187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1" name="Рисунок 80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403589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2" name="Рисунок 81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536633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6" name="Группа 75"/>
            <p:cNvGrpSpPr/>
            <p:nvPr/>
          </p:nvGrpSpPr>
          <p:grpSpPr>
            <a:xfrm>
              <a:off x="3887774" y="1495433"/>
              <a:ext cx="513174" cy="531254"/>
              <a:chOff x="8278061" y="1917578"/>
              <a:chExt cx="414831" cy="423083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278061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403589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Рисунок 78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1" t="70451" r="54290" b="22047"/>
              <a:stretch/>
            </p:blipFill>
            <p:spPr>
              <a:xfrm>
                <a:off x="8529118" y="1917578"/>
                <a:ext cx="163774" cy="42308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90" name="Прямоугольник 89"/>
          <p:cNvSpPr/>
          <p:nvPr/>
        </p:nvSpPr>
        <p:spPr>
          <a:xfrm>
            <a:off x="3486285" y="1952246"/>
            <a:ext cx="77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займ</a:t>
            </a:r>
            <a:r>
              <a:rPr lang="uk-UA" b="1" dirty="0"/>
              <a:t>.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300705" y="1931125"/>
            <a:ext cx="77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дієсл.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780026" y="1955603"/>
            <a:ext cx="77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ім.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716194" y="1929447"/>
            <a:ext cx="936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прикм</a:t>
            </a:r>
            <a:r>
              <a:rPr lang="uk-UA" b="1" dirty="0"/>
              <a:t>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8172058" y="1946277"/>
            <a:ext cx="936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ім.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166698" y="1928998"/>
            <a:ext cx="936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пр.</a:t>
            </a:r>
          </a:p>
        </p:txBody>
      </p:sp>
    </p:spTree>
    <p:extLst>
      <p:ext uri="{BB962C8B-B14F-4D97-AF65-F5344CB8AC3E}">
        <p14:creationId xmlns:p14="http://schemas.microsoft.com/office/powerpoint/2010/main" val="4212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479750" y="1814148"/>
            <a:ext cx="3177849" cy="385132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733" y="389938"/>
            <a:ext cx="8732066" cy="111501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5. Прочитай текст. Дай відповіді на поставлені запитання. Поясни, чому виділені слова написані по-різному. Добери синоніми до  слова Батьківщина 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ÐÐ°ÑÑÐ¸Ð½ÐºÐ¸ Ð¿Ð¾ Ð·Ð°Ð¿ÑÐ¾ÑÑ ÐºÐ»Ð¸Ð¿Ð°ÑÑ Ð¿Ð»Ð°Ð½Ñ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83" y="1750276"/>
            <a:ext cx="8210551" cy="45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04257" y="2386608"/>
            <a:ext cx="67610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     </a:t>
            </a:r>
            <a:r>
              <a:rPr lang="uk-UA" sz="3000" b="1" dirty="0"/>
              <a:t>Де ви народилися? Де виросли і почали ходити до школи? Як називається ваше рідне місто чи село? </a:t>
            </a:r>
          </a:p>
          <a:p>
            <a:r>
              <a:rPr lang="uk-UA" sz="3000" b="1" dirty="0"/>
              <a:t>      Це і є ваша мала батьківщина. А якщо зібрати маленькі батьківщини разом, то вийде велика Батьківщина  —  Україна. </a:t>
            </a:r>
          </a:p>
        </p:txBody>
      </p:sp>
    </p:spTree>
    <p:extLst>
      <p:ext uri="{BB962C8B-B14F-4D97-AF65-F5344CB8AC3E}">
        <p14:creationId xmlns:p14="http://schemas.microsoft.com/office/powerpoint/2010/main" val="17856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479750" y="1814148"/>
            <a:ext cx="3177849" cy="385132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733" y="389938"/>
            <a:ext cx="8732066" cy="111501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5. Прочитай текст. Дай відповіді на поставлені запитання. Поясни, чому виділені слова написані по-різному. Добери синоніми до  слова Батьківщина 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ÐÐ°ÑÑÐ¸Ð½ÐºÐ¸ Ð¿Ð¾ Ð·Ð°Ð¿ÑÐ¾ÑÑ ÐºÐ»Ð¸Ð¿Ð°ÑÑ Ð¿Ð»Ð°Ð½Ñ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83" y="1750276"/>
            <a:ext cx="8210551" cy="45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71007" y="2939058"/>
            <a:ext cx="6268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     </a:t>
            </a:r>
            <a:r>
              <a:rPr lang="uk-UA" sz="4000" b="1" dirty="0"/>
              <a:t>Батьківщина – рідна земля, вітчизна, колиска (місце народження).</a:t>
            </a:r>
          </a:p>
        </p:txBody>
      </p:sp>
    </p:spTree>
    <p:extLst>
      <p:ext uri="{BB962C8B-B14F-4D97-AF65-F5344CB8AC3E}">
        <p14:creationId xmlns:p14="http://schemas.microsoft.com/office/powerpoint/2010/main" val="29611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6216" y="445857"/>
            <a:ext cx="8732066" cy="95211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Пояснення домашнього завдання. Вправа 7. </a:t>
            </a:r>
            <a:r>
              <a:rPr lang="ru-RU" sz="2000" b="1" dirty="0">
                <a:solidFill>
                  <a:schemeClr val="bg1"/>
                </a:solidFill>
              </a:rPr>
              <a:t>Прочитай і спиши текст, уставивши </a:t>
            </a:r>
            <a:r>
              <a:rPr lang="uk-UA" sz="2000" b="1" dirty="0">
                <a:solidFill>
                  <a:schemeClr val="bg1"/>
                </a:solidFill>
              </a:rPr>
              <a:t>пропущені орфограми. Підкресли власні назви. Напиши, за що ти любиш Україну.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157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6216" y="1543050"/>
            <a:ext cx="8378071" cy="5314949"/>
            <a:chOff x="3513986" y="1448457"/>
            <a:chExt cx="8425687" cy="525141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513986" y="1448457"/>
              <a:ext cx="8425687" cy="5251413"/>
              <a:chOff x="2656115" y="1640583"/>
              <a:chExt cx="9218447" cy="5072743"/>
            </a:xfrm>
          </p:grpSpPr>
          <p:pic>
            <p:nvPicPr>
              <p:cNvPr id="14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Прямоугольник 15"/>
            <p:cNvSpPr/>
            <p:nvPr/>
          </p:nvSpPr>
          <p:spPr>
            <a:xfrm>
              <a:off x="3786818" y="1718758"/>
              <a:ext cx="7872717" cy="37746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789874" y="1784642"/>
            <a:ext cx="76258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     </a:t>
            </a:r>
            <a:r>
              <a:rPr lang="uk-UA" sz="2800" b="1" dirty="0"/>
              <a:t>Ти ж..</a:t>
            </a:r>
            <a:r>
              <a:rPr lang="uk-UA" sz="2800" b="1" dirty="0" err="1"/>
              <a:t>веш</a:t>
            </a:r>
            <a:r>
              <a:rPr lang="uk-UA" sz="2800" b="1" dirty="0"/>
              <a:t> в Україні. У краї, де співають соловейки і виграють на сонці </a:t>
            </a:r>
            <a:r>
              <a:rPr lang="uk-UA" sz="2800" b="1" dirty="0" err="1"/>
              <a:t>пш</a:t>
            </a:r>
            <a:r>
              <a:rPr lang="uk-UA" sz="2800" b="1" dirty="0"/>
              <a:t>..</a:t>
            </a:r>
            <a:r>
              <a:rPr lang="uk-UA" sz="2800" b="1" dirty="0" err="1"/>
              <a:t>ничні</a:t>
            </a:r>
            <a:r>
              <a:rPr lang="uk-UA" sz="2800" b="1" dirty="0"/>
              <a:t> лани. Де в..</a:t>
            </a:r>
            <a:r>
              <a:rPr lang="uk-UA" sz="2800" b="1" dirty="0" err="1"/>
              <a:t>селими</a:t>
            </a:r>
            <a:r>
              <a:rPr lang="uk-UA" sz="2800" b="1" dirty="0"/>
              <a:t> хвилями </a:t>
            </a:r>
            <a:r>
              <a:rPr lang="uk-UA" sz="2800" b="1" dirty="0" err="1"/>
              <a:t>котить..я</a:t>
            </a:r>
            <a:r>
              <a:rPr lang="uk-UA" sz="2800" b="1" dirty="0"/>
              <a:t> Дніпро. Де виросли Тарас Шевченко, Іван Франко, Леся Українка. </a:t>
            </a:r>
          </a:p>
          <a:p>
            <a:r>
              <a:rPr lang="uk-UA" sz="2800" b="1" dirty="0"/>
              <a:t>      Твій рід </a:t>
            </a:r>
            <a:r>
              <a:rPr lang="uk-UA" sz="2800" b="1" dirty="0" err="1"/>
              <a:t>українс</a:t>
            </a:r>
            <a:r>
              <a:rPr lang="uk-UA" sz="2800" b="1" dirty="0"/>
              <a:t>..</a:t>
            </a:r>
            <a:r>
              <a:rPr lang="uk-UA" sz="2800" b="1" dirty="0" err="1"/>
              <a:t>кий</a:t>
            </a:r>
            <a:r>
              <a:rPr lang="uk-UA" sz="2800" b="1" dirty="0"/>
              <a:t>. А ти — українець чи українка.  Б..</a:t>
            </a:r>
            <a:r>
              <a:rPr lang="uk-UA" sz="2800" b="1" dirty="0" err="1"/>
              <a:t>режи</a:t>
            </a:r>
            <a:r>
              <a:rPr lang="uk-UA" sz="2800" b="1" dirty="0"/>
              <a:t>  свій  рід,  свою  рідну  Україну.</a:t>
            </a:r>
            <a:r>
              <a:rPr lang="ru-RU" sz="2800" b="1" dirty="0"/>
              <a:t> </a:t>
            </a:r>
          </a:p>
          <a:p>
            <a:pPr algn="r"/>
            <a:r>
              <a:rPr lang="uk-UA" sz="2800" b="1" i="1" dirty="0"/>
              <a:t>За Дмитром Чередниченком</a:t>
            </a:r>
          </a:p>
          <a:p>
            <a:endParaRPr lang="uk-UA" sz="32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5" y="1784642"/>
            <a:ext cx="3115123" cy="38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36355" y="2100960"/>
            <a:ext cx="2793425" cy="2957265"/>
            <a:chOff x="153263" y="1685367"/>
            <a:chExt cx="3799317" cy="403049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r="10987" b="11826"/>
            <a:stretch/>
          </p:blipFill>
          <p:spPr>
            <a:xfrm flipH="1">
              <a:off x="1037555" y="1685367"/>
              <a:ext cx="2915025" cy="277043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7" r="10334" b="12778"/>
            <a:stretch/>
          </p:blipFill>
          <p:spPr>
            <a:xfrm flipH="1">
              <a:off x="153263" y="2961295"/>
              <a:ext cx="2912474" cy="2754568"/>
            </a:xfrm>
            <a:prstGeom prst="rect">
              <a:avLst/>
            </a:prstGeom>
          </p:spPr>
        </p:pic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733" y="389941"/>
            <a:ext cx="8732066" cy="9868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Пояснення домашнього завдання. Вправа 7. </a:t>
            </a:r>
            <a:r>
              <a:rPr lang="ru-RU" sz="2000" b="1" dirty="0">
                <a:solidFill>
                  <a:schemeClr val="bg1"/>
                </a:solidFill>
              </a:rPr>
              <a:t>Прочитай і спиши текст, уставивши </a:t>
            </a:r>
            <a:r>
              <a:rPr lang="uk-UA" sz="2000" b="1" dirty="0">
                <a:solidFill>
                  <a:schemeClr val="bg1"/>
                </a:solidFill>
              </a:rPr>
              <a:t>пропущені орфограми. Підкресли власні назви. Напиши, за що ти любиш Україну.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14733" y="1674691"/>
            <a:ext cx="8515317" cy="3303164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76641" y="1795026"/>
            <a:ext cx="8191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Ти ж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веш в Україні. У краї, де співають соловейки і виграють на сонці пш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ничні лани. Де в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селими хвилями котить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Дніпро. Де виросли Тарас Шевченко, Іван Франко, Леся Українка. 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Твій рід українс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кий. А ти — українець чи українка.  Б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  свій  рід,  свою  рідну  Україну.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Дмитром Чередниченком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4D86D2-4828-4EEC-B093-C96CDD53EC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3" b="86272"/>
          <a:stretch/>
        </p:blipFill>
        <p:spPr>
          <a:xfrm>
            <a:off x="3638924" y="5184859"/>
            <a:ext cx="8407875" cy="14507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6702391" y="5689792"/>
            <a:ext cx="1665271" cy="8437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6" t="635" r="30725" b="88732"/>
          <a:stretch/>
        </p:blipFill>
        <p:spPr>
          <a:xfrm>
            <a:off x="8367661" y="5830653"/>
            <a:ext cx="656795" cy="5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Пояснення домашнього завдання.</a:t>
            </a:r>
          </a:p>
        </p:txBody>
      </p:sp>
      <p:sp>
        <p:nvSpPr>
          <p:cNvPr id="23" name="Прямокутник: округлені кути 21">
            <a:extLst>
              <a:ext uri="{FF2B5EF4-FFF2-40B4-BE49-F238E27FC236}">
                <a16:creationId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711200" y="1638300"/>
            <a:ext cx="5270500" cy="41849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1936064"/>
            <a:ext cx="4857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 с.157,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7.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і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спиши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текст, уставивши пропущені орфограми. Підкресли власні назви. Напиши, за що ти любиш Україну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99" y="1362409"/>
            <a:ext cx="4460875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46652" y="1456402"/>
            <a:ext cx="5849431" cy="3708004"/>
            <a:chOff x="4537582" y="26504"/>
            <a:chExt cx="5689024" cy="3708004"/>
          </a:xfrm>
        </p:grpSpPr>
        <p:pic>
          <p:nvPicPr>
            <p:cNvPr id="18" name="Picture 4" descr="лето gif - Google Търсене | Летние картинки, Природа, Лето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001" y="34363"/>
              <a:ext cx="5317695" cy="3650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ластиковое окно ПНГ на Прозрачном Фоне • Скачать PNG Пластиковое окн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582" y="26504"/>
              <a:ext cx="5689024" cy="370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5"/>
            <a:ext cx="8732066" cy="68715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Емоційне налаштування. 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0" y="3193283"/>
            <a:ext cx="2628114" cy="33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0" y="3080056"/>
            <a:ext cx="2380068" cy="346882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7021383" y="1554741"/>
            <a:ext cx="4451603" cy="203371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2777" y="1572429"/>
            <a:ext cx="4451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мова дуже гарна,</a:t>
            </a:r>
            <a:b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веселка різнобарвна,</a:t>
            </a:r>
            <a:b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Барвінкова, волошкова,</a:t>
            </a:r>
            <a:b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Материнська рідна мова.</a:t>
            </a:r>
          </a:p>
        </p:txBody>
      </p:sp>
      <p:pic>
        <p:nvPicPr>
          <p:cNvPr id="16" name="Picture 2" descr="Весела Абетка. Читанка Ой яка чудова українська мова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91" y="3858273"/>
            <a:ext cx="4023373" cy="23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клипарт учень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8773" y="2461691"/>
            <a:ext cx="2362923" cy="40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518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уроку. 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9" y="2279556"/>
            <a:ext cx="3216898" cy="43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 rot="10372525" flipH="1">
            <a:off x="2430184" y="1518115"/>
            <a:ext cx="7294816" cy="4325789"/>
          </a:xfrm>
          <a:prstGeom prst="cloudCallout">
            <a:avLst>
              <a:gd name="adj1" fmla="val -49375"/>
              <a:gd name="adj2" fmla="val 50933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8996" y="2803846"/>
            <a:ext cx="5797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повторимо і пригадаємо вивчене за 4 клас.</a:t>
            </a:r>
          </a:p>
        </p:txBody>
      </p:sp>
    </p:spTree>
    <p:extLst>
      <p:ext uri="{BB962C8B-B14F-4D97-AF65-F5344CB8AC3E}">
        <p14:creationId xmlns:p14="http://schemas.microsoft.com/office/powerpoint/2010/main" val="10054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28018"/>
            <a:ext cx="8645904" cy="130553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1. Друзі записали для іноземних ровесників відео, на якому читали вірші про рідну країну. Прочитай вірш, з яким виступила Читалочка. 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8" y="2195215"/>
            <a:ext cx="3115123" cy="388428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69011" y="2195215"/>
            <a:ext cx="40458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Різні в світі є країни, </a:t>
            </a:r>
          </a:p>
          <a:p>
            <a:r>
              <a:rPr lang="uk-UA" sz="2800" b="1" dirty="0"/>
              <a:t>різні люди є на світі.              </a:t>
            </a:r>
          </a:p>
          <a:p>
            <a:r>
              <a:rPr lang="uk-UA" sz="2800" b="1" dirty="0"/>
              <a:t>Різні гори, полонини, </a:t>
            </a:r>
          </a:p>
          <a:p>
            <a:r>
              <a:rPr lang="uk-UA" sz="2800" b="1" dirty="0"/>
              <a:t>різні трави, різні квіти... </a:t>
            </a:r>
          </a:p>
          <a:p>
            <a:r>
              <a:rPr lang="uk-UA" sz="2800" b="1" dirty="0"/>
              <a:t>Є з усіх одна країна </a:t>
            </a:r>
          </a:p>
          <a:p>
            <a:r>
              <a:rPr lang="uk-UA" sz="2800" b="1" dirty="0"/>
              <a:t>найрідніша нам усім. </a:t>
            </a:r>
          </a:p>
          <a:p>
            <a:r>
              <a:rPr lang="uk-UA" sz="2800" b="1" dirty="0"/>
              <a:t>То — прекрасна Україна, </a:t>
            </a:r>
          </a:p>
          <a:p>
            <a:r>
              <a:rPr lang="uk-UA" sz="2800" b="1" dirty="0"/>
              <a:t>нашого </a:t>
            </a:r>
            <a:r>
              <a:rPr lang="uk-UA" sz="2800" b="1" dirty="0">
                <a:solidFill>
                  <a:srgbClr val="295FFF"/>
                </a:solidFill>
              </a:rPr>
              <a:t>народу</a:t>
            </a:r>
            <a:r>
              <a:rPr lang="uk-UA" sz="2800" b="1" dirty="0"/>
              <a:t> дім!                         </a:t>
            </a:r>
          </a:p>
          <a:p>
            <a:pPr algn="r"/>
            <a:r>
              <a:rPr lang="uk-UA" sz="2800" b="1" i="1" dirty="0"/>
              <a:t>Ганна Черінь</a:t>
            </a:r>
            <a:endParaRPr lang="uk-UA" sz="3000" b="1" i="1" dirty="0"/>
          </a:p>
        </p:txBody>
      </p:sp>
      <p:pic>
        <p:nvPicPr>
          <p:cNvPr id="1026" name="Picture 2" descr="Матеріал для дистанційного навчання на тему: &quot;Україна - моя Батьківщина!  Державні символи&quot;. | Конспект. Дошкілл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343150"/>
            <a:ext cx="41714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28018"/>
            <a:ext cx="8645904" cy="130553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1. Друзі записали для іноземних ровесників відео, на якому читали вірші про рідну країну. Прочитай вірш, з яким виступила Читалочка. 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r>
              <a:rPr lang="uk-UA" sz="2000" b="1" dirty="0" smtClean="0">
                <a:solidFill>
                  <a:schemeClr val="bg1"/>
                </a:solidFill>
              </a:rPr>
              <a:t>менники</a:t>
            </a:r>
            <a:r>
              <a:rPr lang="uk-UA" sz="2000" b="1" dirty="0">
                <a:solidFill>
                  <a:schemeClr val="bg1"/>
                </a:solidFill>
              </a:rPr>
              <a:t>, вжиті у множині. Зміни їх за числами 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8" y="2195215"/>
            <a:ext cx="3115123" cy="38842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85223"/>
              </p:ext>
            </p:extLst>
          </p:nvPr>
        </p:nvGraphicFramePr>
        <p:xfrm>
          <a:off x="4152899" y="2381245"/>
          <a:ext cx="7524752" cy="369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6">
                  <a:extLst>
                    <a:ext uri="{9D8B030D-6E8A-4147-A177-3AD203B41FA5}">
                      <a16:colId xmlns:a16="http://schemas.microsoft.com/office/drawing/2014/main" val="472238556"/>
                    </a:ext>
                  </a:extLst>
                </a:gridCol>
                <a:gridCol w="3762376">
                  <a:extLst>
                    <a:ext uri="{9D8B030D-6E8A-4147-A177-3AD203B41FA5}">
                      <a16:colId xmlns:a16="http://schemas.microsoft.com/office/drawing/2014/main" val="3354074942"/>
                    </a:ext>
                  </a:extLst>
                </a:gridCol>
              </a:tblGrid>
              <a:tr h="52832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Множина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Однина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77633"/>
                  </a:ext>
                </a:extLst>
              </a:tr>
              <a:tr h="52832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країни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56703"/>
                  </a:ext>
                </a:extLst>
              </a:tr>
              <a:tr h="52832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люди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75346"/>
                  </a:ext>
                </a:extLst>
              </a:tr>
              <a:tr h="52832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гори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57434"/>
                  </a:ext>
                </a:extLst>
              </a:tr>
              <a:tr h="52832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полонини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323221"/>
                  </a:ext>
                </a:extLst>
              </a:tr>
              <a:tr h="52832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трави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97225"/>
                  </a:ext>
                </a:extLst>
              </a:tr>
              <a:tr h="52832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квіти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20446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155789" y="2895600"/>
            <a:ext cx="126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країна</a:t>
            </a:r>
            <a:endParaRPr lang="uk-UA" sz="3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65581" y="3409955"/>
            <a:ext cx="169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людина</a:t>
            </a:r>
            <a:endParaRPr lang="uk-UA" sz="3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40576" y="3933175"/>
            <a:ext cx="169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гора</a:t>
            </a:r>
            <a:endParaRPr lang="uk-UA" sz="30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764860" y="4483116"/>
            <a:ext cx="2118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полонина</a:t>
            </a:r>
            <a:endParaRPr lang="uk-UA" sz="30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65581" y="4979615"/>
            <a:ext cx="169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трава</a:t>
            </a:r>
            <a:endParaRPr lang="uk-UA" sz="30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5581" y="5538415"/>
            <a:ext cx="169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квітка</a:t>
            </a:r>
            <a:endParaRPr lang="uk-UA" sz="3000" b="1" i="1" dirty="0"/>
          </a:p>
        </p:txBody>
      </p:sp>
    </p:spTree>
    <p:extLst>
      <p:ext uri="{BB962C8B-B14F-4D97-AF65-F5344CB8AC3E}">
        <p14:creationId xmlns:p14="http://schemas.microsoft.com/office/powerpoint/2010/main" val="25465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6216" y="445857"/>
            <a:ext cx="8732066" cy="116983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2. Прочитай вірш, який добрала Родзинка. Між ким відбулася розмова? Про що хотів дізнатися поет? Чи погоджуєшся ти з відповіддю сонця? Визнач тему і мету вірша.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2830" y="2311008"/>
            <a:ext cx="74234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… </a:t>
            </a:r>
            <a:r>
              <a:rPr lang="uk-UA" sz="3600" b="1" dirty="0"/>
              <a:t>На стежині сонце я зустрів, </a:t>
            </a:r>
          </a:p>
          <a:p>
            <a:r>
              <a:rPr lang="uk-UA" sz="3600" b="1" dirty="0"/>
              <a:t>привітав його і запитав: </a:t>
            </a:r>
          </a:p>
          <a:p>
            <a:r>
              <a:rPr lang="uk-UA" sz="3600" b="1" dirty="0"/>
              <a:t>— Всі народи бачиш ти з висот, </a:t>
            </a:r>
          </a:p>
          <a:p>
            <a:r>
              <a:rPr lang="uk-UA" sz="3600" b="1" dirty="0"/>
              <a:t>всі долини і гірські шпилі. </a:t>
            </a:r>
          </a:p>
          <a:p>
            <a:r>
              <a:rPr lang="uk-UA" sz="3600" b="1" dirty="0"/>
              <a:t>Де ж найбільший на землі народ? </a:t>
            </a:r>
          </a:p>
          <a:p>
            <a:r>
              <a:rPr lang="uk-UA" sz="3600" b="1" dirty="0"/>
              <a:t>Де ж найкраще місце на землі</a:t>
            </a:r>
            <a:r>
              <a:rPr lang="ru-RU" sz="3600" b="1" dirty="0"/>
              <a:t>?</a:t>
            </a:r>
            <a:endParaRPr lang="uk-UA" sz="36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2080" t="5283" r="14841" b="8622"/>
          <a:stretch/>
        </p:blipFill>
        <p:spPr>
          <a:xfrm flipH="1">
            <a:off x="876331" y="2082083"/>
            <a:ext cx="3048001" cy="34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6216" y="445857"/>
            <a:ext cx="8732066" cy="116983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2. Прочитай вірш, який добрала Родзинка. Між ким відбулася розмова? Про що хотів дізнатися поет? Чи погоджуєшся ти з відповіддю сонця? Визнач тему і мету вірша.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6742" y="2077354"/>
            <a:ext cx="76895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Сонце усміхнулося здаля: </a:t>
            </a:r>
          </a:p>
          <a:p>
            <a:r>
              <a:rPr lang="uk-UA" sz="3600" b="1" dirty="0"/>
              <a:t>— Правда, все я бачу з висоти. </a:t>
            </a:r>
          </a:p>
          <a:p>
            <a:r>
              <a:rPr lang="uk-UA" sz="3600" b="1" dirty="0"/>
              <a:t>Всі народи рівні. А земля </a:t>
            </a:r>
          </a:p>
          <a:p>
            <a:r>
              <a:rPr lang="uk-UA" sz="3600" b="1" dirty="0"/>
              <a:t>там найкраща, де вродився ти! Виростай, дитино, й пам’ятай: Батьківщина —  то найкращий край!</a:t>
            </a:r>
          </a:p>
          <a:p>
            <a:r>
              <a:rPr lang="uk-UA" sz="3600" b="1" dirty="0"/>
              <a:t>                                    </a:t>
            </a:r>
            <a:r>
              <a:rPr lang="uk-UA" sz="3600" b="1" i="1" dirty="0"/>
              <a:t>Дмитро Павличко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2080" t="5283" r="14841" b="8622"/>
          <a:stretch/>
        </p:blipFill>
        <p:spPr>
          <a:xfrm flipH="1">
            <a:off x="697911" y="2077354"/>
            <a:ext cx="3048001" cy="34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6216" y="445857"/>
            <a:ext cx="8732066" cy="116983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2. Прочитай вірш, який добрала Родзинка. Між ким відбулася розмова? Про що хотів дізнатися поет? Чи погоджуєшся ти з відповіддю сонця? Визнач тему і мету вірша.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9044" y="2362699"/>
            <a:ext cx="7689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ТЕМА: розмова дитини й сонця про найкращий край.</a:t>
            </a:r>
          </a:p>
          <a:p>
            <a:endParaRPr lang="uk-UA" sz="3600" b="1" i="1" dirty="0"/>
          </a:p>
          <a:p>
            <a:r>
              <a:rPr lang="uk-UA" sz="3600" b="1" dirty="0"/>
              <a:t>МЕТА:</a:t>
            </a:r>
            <a:r>
              <a:rPr lang="uk-UA" sz="3600" b="1" i="1" dirty="0"/>
              <a:t> </a:t>
            </a:r>
            <a:r>
              <a:rPr lang="uk-UA" sz="3600" b="1" dirty="0"/>
              <a:t>показати, що Батьківщина – найкращий край для всіх і кожного.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2080" t="5283" r="14841" b="8622"/>
          <a:stretch/>
        </p:blipFill>
        <p:spPr>
          <a:xfrm flipH="1">
            <a:off x="697911" y="2077354"/>
            <a:ext cx="3048001" cy="34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733" y="389939"/>
            <a:ext cx="8732066" cy="103482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4. Прочитай </a:t>
            </a:r>
            <a:r>
              <a:rPr lang="uk-UA" sz="2000" b="1" dirty="0" smtClean="0">
                <a:solidFill>
                  <a:schemeClr val="bg1"/>
                </a:solidFill>
              </a:rPr>
              <a:t> вірш</a:t>
            </a:r>
            <a:r>
              <a:rPr lang="uk-UA" sz="2000" b="1" dirty="0">
                <a:solidFill>
                  <a:schemeClr val="bg1"/>
                </a:solidFill>
              </a:rPr>
              <a:t>, який записав на відео Щебетунчик. </a:t>
            </a:r>
            <a:r>
              <a:rPr lang="uk-UA" sz="2000" b="1" dirty="0" smtClean="0">
                <a:solidFill>
                  <a:schemeClr val="bg1"/>
                </a:solidFill>
              </a:rPr>
              <a:t>Визнач </a:t>
            </a:r>
            <a:r>
              <a:rPr lang="uk-UA" sz="2000" b="1" dirty="0">
                <a:solidFill>
                  <a:schemeClr val="bg1"/>
                </a:solidFill>
              </a:rPr>
              <a:t>головні і другорядні члени в першому реченні.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157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5" y="2316741"/>
            <a:ext cx="3157938" cy="3410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4733" y="1859541"/>
            <a:ext cx="8732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Я тримаю у руці кольорові олівці. </a:t>
            </a:r>
          </a:p>
          <a:p>
            <a:r>
              <a:rPr lang="uk-UA" sz="3200" b="1" dirty="0"/>
              <a:t>Хочу я намалювати Кримські гори і Карпати. Степ і пагорби Дніпрові, і озера, і діброви, </a:t>
            </a:r>
          </a:p>
          <a:p>
            <a:r>
              <a:rPr lang="uk-UA" sz="3200" b="1" dirty="0"/>
              <a:t>і веселку, і калину, Чорне море і Дунай —</a:t>
            </a:r>
          </a:p>
          <a:p>
            <a:r>
              <a:rPr lang="uk-UA" sz="3200" b="1" dirty="0"/>
              <a:t>все це наша Україна, наш чудовий рідний край!</a:t>
            </a:r>
          </a:p>
          <a:p>
            <a:r>
              <a:rPr lang="uk-UA" sz="3200" b="1" dirty="0"/>
              <a:t>                                                            </a:t>
            </a:r>
            <a:r>
              <a:rPr lang="uk-UA" sz="3200" b="1" i="1" dirty="0"/>
              <a:t>Наталія Зарічна </a:t>
            </a:r>
          </a:p>
        </p:txBody>
      </p:sp>
      <p:pic>
        <p:nvPicPr>
          <p:cNvPr id="2052" name="Picture 4" descr="Миколай Кольчак : Це моя Україна, це моя Батьківщина, я люблю ці простори,  соловя у саду. Тут дівчата чудові, пар ... - UkrO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665402"/>
            <a:ext cx="3051174" cy="171579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38494</TotalTime>
  <Words>924</Words>
  <Application>Microsoft Office PowerPoint</Application>
  <PresentationFormat>Широкоэкранный</PresentationFormat>
  <Paragraphs>150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2463</cp:revision>
  <dcterms:created xsi:type="dcterms:W3CDTF">2018-01-05T16:38:53Z</dcterms:created>
  <dcterms:modified xsi:type="dcterms:W3CDTF">2022-05-18T05:29:49Z</dcterms:modified>
</cp:coreProperties>
</file>