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59" r:id="rId5"/>
    <p:sldId id="262" r:id="rId6"/>
    <p:sldId id="257" r:id="rId7"/>
    <p:sldId id="265" r:id="rId8"/>
    <p:sldId id="264" r:id="rId9"/>
    <p:sldId id="260" r:id="rId10"/>
    <p:sldId id="261" r:id="rId1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99FF"/>
    <a:srgbClr val="FF66FF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2585-1D55-48F7-9128-958BBB1728C4}" type="datetimeFigureOut">
              <a:rPr lang="uk-UA" smtClean="0"/>
              <a:t>03.06.2020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305E-A35C-4570-B082-6519E992CD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4257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2585-1D55-48F7-9128-958BBB1728C4}" type="datetimeFigureOut">
              <a:rPr lang="uk-UA" smtClean="0"/>
              <a:t>03.06.2020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305E-A35C-4570-B082-6519E992CD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0212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2585-1D55-48F7-9128-958BBB1728C4}" type="datetimeFigureOut">
              <a:rPr lang="uk-UA" smtClean="0"/>
              <a:t>03.06.2020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305E-A35C-4570-B082-6519E992CD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0863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2585-1D55-48F7-9128-958BBB1728C4}" type="datetimeFigureOut">
              <a:rPr lang="uk-UA" smtClean="0"/>
              <a:t>03.06.2020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305E-A35C-4570-B082-6519E992CD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2133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2585-1D55-48F7-9128-958BBB1728C4}" type="datetimeFigureOut">
              <a:rPr lang="uk-UA" smtClean="0"/>
              <a:t>03.06.2020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305E-A35C-4570-B082-6519E992CD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391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2585-1D55-48F7-9128-958BBB1728C4}" type="datetimeFigureOut">
              <a:rPr lang="uk-UA" smtClean="0"/>
              <a:t>03.06.2020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305E-A35C-4570-B082-6519E992CD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3643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2585-1D55-48F7-9128-958BBB1728C4}" type="datetimeFigureOut">
              <a:rPr lang="uk-UA" smtClean="0"/>
              <a:t>03.06.2020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305E-A35C-4570-B082-6519E992CD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3607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2585-1D55-48F7-9128-958BBB1728C4}" type="datetimeFigureOut">
              <a:rPr lang="uk-UA" smtClean="0"/>
              <a:t>03.06.2020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305E-A35C-4570-B082-6519E992CD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3799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2585-1D55-48F7-9128-958BBB1728C4}" type="datetimeFigureOut">
              <a:rPr lang="uk-UA" smtClean="0"/>
              <a:t>03.06.2020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305E-A35C-4570-B082-6519E992CD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3159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2585-1D55-48F7-9128-958BBB1728C4}" type="datetimeFigureOut">
              <a:rPr lang="uk-UA" smtClean="0"/>
              <a:t>03.06.2020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305E-A35C-4570-B082-6519E992CD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5549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52585-1D55-48F7-9128-958BBB1728C4}" type="datetimeFigureOut">
              <a:rPr lang="uk-UA" smtClean="0"/>
              <a:t>03.06.2020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305E-A35C-4570-B082-6519E992CD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8559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52585-1D55-48F7-9128-958BBB1728C4}" type="datetimeFigureOut">
              <a:rPr lang="uk-UA" smtClean="0"/>
              <a:t>03.06.2020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0305E-A35C-4570-B082-6519E992CD7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189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88868" y="391886"/>
            <a:ext cx="9614263" cy="50683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Позашкільна робота в умовах дистанційного навчання </a:t>
            </a:r>
            <a:endParaRPr lang="uk-UA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03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760" y="339634"/>
            <a:ext cx="11312434" cy="17634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Висновок. Переваги дистанційного навчання</a:t>
            </a:r>
            <a:endParaRPr lang="uk-UA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2515" y="2390503"/>
            <a:ext cx="3435531" cy="112340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 навчання у важкодоступних місцевостях та при надзвичайних ситуаціях </a:t>
            </a:r>
            <a:endParaRPr lang="uk-UA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514" y="3931920"/>
            <a:ext cx="3435532" cy="109728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 навчатися у будь-якому місці/куточку</a:t>
            </a:r>
            <a:endParaRPr lang="uk-UA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2514" y="5394961"/>
            <a:ext cx="3435532" cy="107115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 навчатися у будь-який час</a:t>
            </a:r>
            <a:endParaRPr lang="uk-UA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49930" y="2390503"/>
            <a:ext cx="3487783" cy="117565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Сприятливі умови для емоційної стабільності вчителів та педагогів</a:t>
            </a:r>
            <a:endParaRPr lang="uk-UA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49930" y="3931920"/>
            <a:ext cx="3487783" cy="109728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Мінімальна кількість фінансових затрат</a:t>
            </a:r>
            <a:endParaRPr lang="uk-UA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49930" y="5394961"/>
            <a:ext cx="3487783" cy="107115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 контролю з боку батьків та інших зацікавлених суб’єктів </a:t>
            </a:r>
            <a:endParaRPr lang="uk-UA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29598" y="2390503"/>
            <a:ext cx="3448596" cy="1123406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 нових інформаційних технологій та можливостей </a:t>
            </a:r>
            <a:endParaRPr lang="uk-UA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29599" y="3931921"/>
            <a:ext cx="3448596" cy="109727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Контрольована спокійна обстановка в онлайн-колективі </a:t>
            </a:r>
            <a:endParaRPr lang="uk-UA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29598" y="5394961"/>
            <a:ext cx="3448595" cy="1071154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 перевага при відсутності </a:t>
            </a:r>
            <a:r>
              <a:rPr lang="uk-UA" sz="2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</a:t>
            </a:r>
            <a:r>
              <a:rPr 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-водо-та теплопостачання до шкіл</a:t>
            </a:r>
            <a:endParaRPr lang="uk-UA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00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4137" y="195942"/>
            <a:ext cx="11116492" cy="1397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 поняття та їх значення </a:t>
            </a:r>
            <a:endParaRPr lang="uk-UA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7828" y="1685109"/>
            <a:ext cx="10829109" cy="48071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Позашкільна освіта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невід’ємним складником системи освіти, визначеної Конституцією України, законами України «Про освіту», «Про позашкільну освіту», і спрямована на розвиток здібностей дітей та молоді у сфері освіти, науки, культури, фізичної культури і спорту, технічної та іншої творчості, здобуття ними первинних професійних знань, вмінь і навичок, необхідних для їх соціалізації, подальшої самореалізації та/або професійної діяльності.</a:t>
            </a:r>
            <a:b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Дистанційне навчання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сукупність сучасних технологій, що забезпечують доставку інформації в інтерактивному режимі за допомогою використання ІКТ (інформаційно-комунікаційних технологій) від тих, хто навчає (викладачів, визначних постатей у певних галузях науки, політиків), до тих, хто навчається (студентів чи слухачів). </a:t>
            </a:r>
          </a:p>
        </p:txBody>
      </p:sp>
    </p:spTree>
    <p:extLst>
      <p:ext uri="{BB962C8B-B14F-4D97-AF65-F5344CB8AC3E}">
        <p14:creationId xmlns:p14="http://schemas.microsoft.com/office/powerpoint/2010/main" val="46562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130" y="0"/>
            <a:ext cx="11652069" cy="18802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Інтернет-платформи для дистанційної роботи </a:t>
            </a:r>
            <a:endParaRPr lang="uk-UA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2776" y="4159294"/>
            <a:ext cx="2468879" cy="20255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7432" y="1880235"/>
            <a:ext cx="2143125" cy="21431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947" y="2016169"/>
            <a:ext cx="2143125" cy="21431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5486" y="4159294"/>
            <a:ext cx="2333488" cy="20255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11189" y="1880235"/>
            <a:ext cx="3010986" cy="160754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57946" y="4159294"/>
            <a:ext cx="2143125" cy="58252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endParaRPr lang="uk-UA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62776" y="6184854"/>
            <a:ext cx="2468879" cy="55558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Facebook</a:t>
            </a:r>
            <a:endParaRPr lang="uk-UA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335486" y="6184853"/>
            <a:ext cx="2333488" cy="555581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Zoom</a:t>
            </a:r>
            <a:endParaRPr lang="uk-UA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372806" y="4023360"/>
            <a:ext cx="2157751" cy="71845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Viber</a:t>
            </a:r>
            <a:endParaRPr lang="uk-UA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11189" y="3487783"/>
            <a:ext cx="3010986" cy="53557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YouTube</a:t>
            </a:r>
            <a:endParaRPr lang="uk-UA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65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1" y="0"/>
            <a:ext cx="11220994" cy="19724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види дистанційного навчання в позашкільних закладах </a:t>
            </a:r>
            <a:endParaRPr lang="uk-UA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43691" y="2168434"/>
            <a:ext cx="3526972" cy="1750423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нлайн майстер-класи</a:t>
            </a:r>
            <a:endParaRPr lang="uk-UA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3692" y="4598125"/>
            <a:ext cx="3526971" cy="1658983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нлайн конкурси, змагання, </a:t>
            </a:r>
            <a:r>
              <a:rPr lang="uk-UA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челенджі</a:t>
            </a:r>
            <a:r>
              <a:rPr lang="uk-UA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4618" y="2168434"/>
            <a:ext cx="3566160" cy="1750423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Інтерактивні дистанційні заняття</a:t>
            </a:r>
            <a:endParaRPr lang="uk-UA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464731" y="2168434"/>
            <a:ext cx="3396343" cy="1632857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Безконтактні ігри та вікторини</a:t>
            </a:r>
            <a:endParaRPr lang="uk-UA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84618" y="4598126"/>
            <a:ext cx="3566160" cy="1658982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та креативне ведення спільних Інтернет-платформ</a:t>
            </a:r>
            <a:endParaRPr lang="uk-UA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464731" y="4598125"/>
            <a:ext cx="3396343" cy="1658983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Навчальні відео, онлайн-екскурсії </a:t>
            </a:r>
            <a:endParaRPr lang="uk-UA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10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18457" y="29981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Тематика інтерактивних дистанційних занять  </a:t>
            </a:r>
            <a:r>
              <a:rPr lang="en-US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504223"/>
              </p:ext>
            </p:extLst>
          </p:nvPr>
        </p:nvGraphicFramePr>
        <p:xfrm>
          <a:off x="326569" y="1854929"/>
          <a:ext cx="11573696" cy="4776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2597">
                  <a:extLst>
                    <a:ext uri="{9D8B030D-6E8A-4147-A177-3AD203B41FA5}">
                      <a16:colId xmlns:a16="http://schemas.microsoft.com/office/drawing/2014/main" val="166212949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376144645"/>
                    </a:ext>
                  </a:extLst>
                </a:gridCol>
                <a:gridCol w="3644537">
                  <a:extLst>
                    <a:ext uri="{9D8B030D-6E8A-4147-A177-3AD203B41FA5}">
                      <a16:colId xmlns:a16="http://schemas.microsoft.com/office/drawing/2014/main" val="1329825763"/>
                    </a:ext>
                  </a:extLst>
                </a:gridCol>
                <a:gridCol w="4023362">
                  <a:extLst>
                    <a:ext uri="{9D8B030D-6E8A-4147-A177-3AD203B41FA5}">
                      <a16:colId xmlns:a16="http://schemas.microsoft.com/office/drawing/2014/main" val="2960909559"/>
                    </a:ext>
                  </a:extLst>
                </a:gridCol>
              </a:tblGrid>
              <a:tr h="679268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Вікова категорія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заняття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Проблематика/мета 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0075210"/>
                  </a:ext>
                </a:extLst>
              </a:tr>
              <a:tr h="679268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13-16 років</a:t>
                      </a:r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«Моя майбутня професія»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Допомогти</a:t>
                      </a:r>
                      <a:r>
                        <a:rPr lang="uk-UA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підліткам зробити вибір професії більше легким та безболісним. </a:t>
                      </a:r>
                      <a:endParaRPr lang="uk-UA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381454199"/>
                  </a:ext>
                </a:extLst>
              </a:tr>
              <a:tr h="679268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13-16 років</a:t>
                      </a:r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«Вплив стереотипів» 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Прибирати із</a:t>
                      </a:r>
                      <a:r>
                        <a:rPr lang="uk-UA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мислення</a:t>
                      </a:r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підлітків</a:t>
                      </a:r>
                      <a:r>
                        <a:rPr lang="uk-UA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інформаційне сміття та упередження. </a:t>
                      </a:r>
                      <a:endParaRPr lang="uk-UA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745880917"/>
                  </a:ext>
                </a:extLst>
              </a:tr>
              <a:tr h="679268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8-13 років</a:t>
                      </a:r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«Безпека в</a:t>
                      </a:r>
                      <a:r>
                        <a:rPr lang="uk-UA" sz="20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Інтернеті» 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Навчати дітей безпечно користуватися та навчатися в</a:t>
                      </a:r>
                      <a:r>
                        <a:rPr lang="uk-UA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Інтернеті. </a:t>
                      </a:r>
                      <a:endParaRPr lang="uk-UA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202514678"/>
                  </a:ext>
                </a:extLst>
              </a:tr>
              <a:tr h="679268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10-15 років</a:t>
                      </a:r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«Спілкування як частина життя»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Розвивати</a:t>
                      </a:r>
                      <a:r>
                        <a:rPr lang="uk-UA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комунікативні навички, що дуже необхідні, особливо, для підлітків. </a:t>
                      </a:r>
                      <a:endParaRPr lang="uk-UA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99324197"/>
                  </a:ext>
                </a:extLst>
              </a:tr>
              <a:tr h="679268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8-13</a:t>
                      </a:r>
                      <a:r>
                        <a:rPr lang="uk-UA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років</a:t>
                      </a:r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«Конфлікт</a:t>
                      </a:r>
                      <a:r>
                        <a:rPr lang="uk-UA" sz="20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їх вирішення</a:t>
                      </a:r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Навчати усвідомлювати</a:t>
                      </a:r>
                      <a:r>
                        <a:rPr lang="uk-UA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конфлікт, яким він є та правилам поведінки у ньому. </a:t>
                      </a:r>
                      <a:endParaRPr lang="uk-UA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98107561"/>
                  </a:ext>
                </a:extLst>
              </a:tr>
              <a:tr h="679268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7-12 років </a:t>
                      </a:r>
                      <a:endParaRPr lang="uk-UA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«Правила поведінки вдома» 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Навчати дітей</a:t>
                      </a:r>
                      <a:r>
                        <a:rPr lang="uk-UA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правилам безпечної поведінки вдома через ігри та вправи. </a:t>
                      </a:r>
                      <a:endParaRPr lang="uk-UA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7637154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369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446" y="130630"/>
            <a:ext cx="11508377" cy="1097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Запропонована тематика вікторин </a:t>
            </a:r>
            <a:endParaRPr lang="uk-UA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843977"/>
              </p:ext>
            </p:extLst>
          </p:nvPr>
        </p:nvGraphicFramePr>
        <p:xfrm>
          <a:off x="300446" y="1554483"/>
          <a:ext cx="11508378" cy="5159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2583">
                  <a:extLst>
                    <a:ext uri="{9D8B030D-6E8A-4147-A177-3AD203B41FA5}">
                      <a16:colId xmlns:a16="http://schemas.microsoft.com/office/drawing/2014/main" val="117835069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98538186"/>
                    </a:ext>
                  </a:extLst>
                </a:gridCol>
                <a:gridCol w="6191795">
                  <a:extLst>
                    <a:ext uri="{9D8B030D-6E8A-4147-A177-3AD203B41FA5}">
                      <a16:colId xmlns:a16="http://schemas.microsoft.com/office/drawing/2014/main" val="1886124500"/>
                    </a:ext>
                  </a:extLst>
                </a:gridCol>
              </a:tblGrid>
              <a:tr h="737118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uk-UA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Вікова категорія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Тематика</a:t>
                      </a:r>
                      <a:r>
                        <a:rPr lang="uk-UA" sz="20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вікторини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531839"/>
                  </a:ext>
                </a:extLst>
              </a:tr>
              <a:tr h="737118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uk-UA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10-13 років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«Що я знаю про спорт» 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430840517"/>
                  </a:ext>
                </a:extLst>
              </a:tr>
              <a:tr h="737118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uk-UA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10-13</a:t>
                      </a:r>
                      <a:r>
                        <a:rPr lang="uk-UA" sz="20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років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«Відомі постаті»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308334436"/>
                  </a:ext>
                </a:extLst>
              </a:tr>
              <a:tr h="737118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uk-UA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12-15 років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«Таємниці України» 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563865108"/>
                  </a:ext>
                </a:extLst>
              </a:tr>
              <a:tr h="737118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uk-UA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7-12</a:t>
                      </a:r>
                      <a:r>
                        <a:rPr lang="uk-UA" sz="20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років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«Мультфільми та казки»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2596868264"/>
                  </a:ext>
                </a:extLst>
              </a:tr>
              <a:tr h="737118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uk-UA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10-15</a:t>
                      </a:r>
                      <a:r>
                        <a:rPr lang="uk-UA" sz="20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років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«Культура</a:t>
                      </a:r>
                      <a:r>
                        <a:rPr lang="uk-UA" sz="20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традиції зарубіжних народів»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3025939627"/>
                  </a:ext>
                </a:extLst>
              </a:tr>
              <a:tr h="737118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uk-UA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0-18</a:t>
                      </a:r>
                      <a:r>
                        <a:rPr lang="uk-UA" sz="20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років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«Про соціальні мережі» 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85054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545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2069" y="156754"/>
            <a:ext cx="11665131" cy="10580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Тематика онлайн-конкурсів</a:t>
            </a:r>
            <a:endParaRPr lang="uk-UA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6115"/>
              </p:ext>
            </p:extLst>
          </p:nvPr>
        </p:nvGraphicFramePr>
        <p:xfrm>
          <a:off x="326570" y="1554480"/>
          <a:ext cx="11560632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847">
                  <a:extLst>
                    <a:ext uri="{9D8B030D-6E8A-4147-A177-3AD203B41FA5}">
                      <a16:colId xmlns:a16="http://schemas.microsoft.com/office/drawing/2014/main" val="2715941002"/>
                    </a:ext>
                  </a:extLst>
                </a:gridCol>
                <a:gridCol w="2808514">
                  <a:extLst>
                    <a:ext uri="{9D8B030D-6E8A-4147-A177-3AD203B41FA5}">
                      <a16:colId xmlns:a16="http://schemas.microsoft.com/office/drawing/2014/main" val="3398471136"/>
                    </a:ext>
                  </a:extLst>
                </a:gridCol>
                <a:gridCol w="3187338">
                  <a:extLst>
                    <a:ext uri="{9D8B030D-6E8A-4147-A177-3AD203B41FA5}">
                      <a16:colId xmlns:a16="http://schemas.microsoft.com/office/drawing/2014/main" val="2180524572"/>
                    </a:ext>
                  </a:extLst>
                </a:gridCol>
                <a:gridCol w="4349933">
                  <a:extLst>
                    <a:ext uri="{9D8B030D-6E8A-4147-A177-3AD203B41FA5}">
                      <a16:colId xmlns:a16="http://schemas.microsoft.com/office/drawing/2014/main" val="1490964040"/>
                    </a:ext>
                  </a:extLst>
                </a:gridCol>
              </a:tblGrid>
              <a:tr h="1024128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Вікова категорія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 учасників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конкурсу 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2979754"/>
                  </a:ext>
                </a:extLst>
              </a:tr>
              <a:tr h="1024128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7-10 років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5 до 30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«Конкурс найяскравішого малюнка» 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845441766"/>
                  </a:ext>
                </a:extLst>
              </a:tr>
              <a:tr h="1024128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13-16</a:t>
                      </a:r>
                      <a:r>
                        <a:rPr lang="uk-UA" sz="20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років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5 до 12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«Конкурс літературних</a:t>
                      </a:r>
                      <a:r>
                        <a:rPr lang="uk-UA" sz="20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починань та творів»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209407050"/>
                  </a:ext>
                </a:extLst>
              </a:tr>
              <a:tr h="1024128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13-16 років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5</a:t>
                      </a:r>
                      <a:r>
                        <a:rPr lang="uk-UA" sz="20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20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«Конкурс</a:t>
                      </a:r>
                      <a:r>
                        <a:rPr lang="uk-UA" sz="20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найоригінальнішого зовнішнього образу»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015211999"/>
                  </a:ext>
                </a:extLst>
              </a:tr>
              <a:tr h="1024128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10-16</a:t>
                      </a:r>
                      <a:r>
                        <a:rPr lang="uk-UA" sz="20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років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 5 до 30 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«Конкурс фотографій» </a:t>
                      </a:r>
                      <a:endParaRPr lang="uk-UA" sz="2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104565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818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6571" y="130629"/>
            <a:ext cx="11573692" cy="14891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та креативне </a:t>
            </a:r>
            <a:r>
              <a:rPr lang="uk-UA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 </a:t>
            </a:r>
            <a:r>
              <a:rPr lang="uk-UA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спільних Інтернет-платформ </a:t>
            </a:r>
            <a:endParaRPr lang="uk-UA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0263" y="1946367"/>
            <a:ext cx="11064240" cy="46765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uk-UA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Блогерство</a:t>
            </a:r>
            <a:r>
              <a:rPr lang="uk-UA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ведення Інтернет-сайтів одне із найпоширеніших занять сучасної молоді. Але основна проблема полягає в тому, що контент більшості відомих </a:t>
            </a:r>
            <a:r>
              <a:rPr lang="uk-UA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блогерів</a:t>
            </a:r>
            <a:r>
              <a:rPr lang="uk-UA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значними темпами деградує. </a:t>
            </a:r>
            <a:br>
              <a:rPr lang="uk-UA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А тому, спільне ведення сайтів учнів з педагогом було б цікавим, корисним та вже суто дистанційним. Підходящими платформами можна обрати </a:t>
            </a:r>
            <a:r>
              <a:rPr lang="uk-UA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Ютуб</a:t>
            </a:r>
            <a:r>
              <a:rPr lang="uk-UA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Фейсбук</a:t>
            </a:r>
            <a:r>
              <a:rPr lang="uk-UA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або, для більше просунутих, створення власних сайтів. Тематика для цього всього може бути також різна: цікаві відео майстер-класи та їх результати, онлайн виступи (якщо це музичні, танцювальні чи театральні гуртки), навчальні відео-</a:t>
            </a:r>
            <a:r>
              <a:rPr lang="uk-UA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уроки</a:t>
            </a:r>
            <a:r>
              <a:rPr lang="uk-UA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програмою «рівний-рівному», конкурси (фото, малюнків, літературних творів, будь-якого креативного виробу) тощо.</a:t>
            </a:r>
            <a:endParaRPr lang="uk-UA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10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075" y="313509"/>
            <a:ext cx="11207932" cy="17634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Висновок. Недоліки дистанційного навчання </a:t>
            </a:r>
            <a:endParaRPr lang="uk-UA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6571" y="2272937"/>
            <a:ext cx="3566160" cy="117565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Нестача практичних навиків та вмінь</a:t>
            </a:r>
            <a:endParaRPr lang="uk-UA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9634" y="3820885"/>
            <a:ext cx="3553097" cy="118872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Випадки поганого </a:t>
            </a:r>
            <a:r>
              <a:rPr lang="uk-UA" sz="2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Інтренет</a:t>
            </a:r>
            <a:r>
              <a:rPr 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-забезпечення </a:t>
            </a:r>
            <a:endParaRPr lang="uk-UA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6571" y="5381896"/>
            <a:ext cx="3566160" cy="113646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Неможливість соціалізації особистості в повноцінному колективі </a:t>
            </a:r>
            <a:endParaRPr lang="uk-UA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5246" y="2272937"/>
            <a:ext cx="3644537" cy="117565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 постійного доступу до різного виду </a:t>
            </a:r>
            <a:r>
              <a:rPr lang="uk-UA" sz="20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гаджетів</a:t>
            </a:r>
            <a:r>
              <a:rPr 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5246" y="3820885"/>
            <a:ext cx="3644537" cy="118872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Зародження лінощів у неробочій обстановці </a:t>
            </a:r>
            <a:endParaRPr lang="uk-UA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15246" y="5381896"/>
            <a:ext cx="3644537" cy="113646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Недостатній рівень володіння комп’ютерною технікою і програмами </a:t>
            </a:r>
            <a:endParaRPr lang="uk-UA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82297" y="2272937"/>
            <a:ext cx="3357154" cy="117565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Напруження та порушення роботи органів зору</a:t>
            </a:r>
            <a:endParaRPr lang="uk-UA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82297" y="3820885"/>
            <a:ext cx="3357154" cy="118872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Обмежений вплив педагога на учнів</a:t>
            </a:r>
            <a:endParaRPr lang="uk-UA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582297" y="5381896"/>
            <a:ext cx="3357154" cy="113646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 навичок самодисципліни та самоорганізації дітей  </a:t>
            </a:r>
            <a:endParaRPr lang="uk-UA" sz="2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81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505</Words>
  <Application>Microsoft Office PowerPoint</Application>
  <PresentationFormat>Широкоэкранный</PresentationFormat>
  <Paragraphs>110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Тематика інтерактивних дистанційних занять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Alina</dc:creator>
  <cp:lastModifiedBy>Alina</cp:lastModifiedBy>
  <cp:revision>20</cp:revision>
  <dcterms:created xsi:type="dcterms:W3CDTF">2020-06-02T16:08:16Z</dcterms:created>
  <dcterms:modified xsi:type="dcterms:W3CDTF">2020-06-03T20:47:11Z</dcterms:modified>
</cp:coreProperties>
</file>