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262" r:id="rId5"/>
    <p:sldId id="263" r:id="rId6"/>
    <p:sldId id="261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Моя громада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Громада :: Бердянська міська рада - офіційний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757242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pPr algn="just"/>
            <a:r>
              <a:rPr lang="ru-RU" sz="3600" b="1" dirty="0" smtClean="0"/>
              <a:t>Громада</a:t>
            </a:r>
            <a:r>
              <a:rPr lang="ru-RU" sz="3600" dirty="0" smtClean="0"/>
              <a:t> – </a:t>
            </a:r>
            <a:r>
              <a:rPr lang="ru-RU" sz="3600" dirty="0" err="1" smtClean="0"/>
              <a:t>це</a:t>
            </a:r>
            <a:r>
              <a:rPr lang="ru-RU" sz="3600" dirty="0" smtClean="0"/>
              <a:t> </a:t>
            </a:r>
            <a:r>
              <a:rPr lang="ru-RU" sz="3600" dirty="0" err="1" smtClean="0"/>
              <a:t>група</a:t>
            </a:r>
            <a:r>
              <a:rPr lang="ru-RU" sz="3600" dirty="0" smtClean="0"/>
              <a:t> людей, </a:t>
            </a:r>
            <a:r>
              <a:rPr lang="ru-RU" sz="3600" dirty="0" err="1" smtClean="0"/>
              <a:t>які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проживають</a:t>
            </a:r>
            <a:r>
              <a:rPr lang="ru-RU" sz="3600" dirty="0" smtClean="0"/>
              <a:t> на </a:t>
            </a:r>
            <a:r>
              <a:rPr lang="ru-RU" sz="3600" dirty="0" err="1" smtClean="0"/>
              <a:t>одній</a:t>
            </a:r>
            <a:r>
              <a:rPr lang="ru-RU" sz="3600" dirty="0" smtClean="0"/>
              <a:t> </a:t>
            </a:r>
            <a:r>
              <a:rPr lang="ru-RU" sz="3600" dirty="0" err="1" smtClean="0"/>
              <a:t>території</a:t>
            </a:r>
            <a:r>
              <a:rPr lang="ru-RU" sz="3600" dirty="0" smtClean="0"/>
              <a:t> та </a:t>
            </a:r>
            <a:r>
              <a:rPr lang="ru-RU" sz="3600" dirty="0" err="1" smtClean="0"/>
              <a:t>яких</a:t>
            </a:r>
            <a:r>
              <a:rPr lang="ru-RU" sz="3600" dirty="0" smtClean="0"/>
              <a:t> о</a:t>
            </a:r>
            <a:r>
              <a:rPr lang="uk-UA" sz="3600" dirty="0" err="1" smtClean="0"/>
              <a:t>б</a:t>
            </a:r>
            <a:r>
              <a:rPr lang="uk-UA" sz="3600" dirty="0" err="1" smtClean="0">
                <a:latin typeface="Calibri"/>
                <a:cs typeface="Calibri"/>
              </a:rPr>
              <a:t>'</a:t>
            </a:r>
            <a:r>
              <a:rPr lang="uk-UA" sz="3600" dirty="0" err="1" smtClean="0"/>
              <a:t>єднує</a:t>
            </a:r>
            <a:r>
              <a:rPr lang="uk-UA" sz="3600" dirty="0" smtClean="0"/>
              <a:t> одне завдання або спільні інтереси.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28674" name="Picture 2" descr="У Павлівській ОТГ реалізовуватимуть проєкт «Соціальна громада» |  Калинівка.C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6979318" cy="3925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97040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dirty="0" smtClean="0">
                <a:solidFill>
                  <a:schemeClr val="tx1"/>
                </a:solidFill>
              </a:rPr>
              <a:t>Від слова ГРОМАДА походить слово ГРОМАДЯНИН. Так називають людину, яка належить до певної країни. Наприклад, ми – українці.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VV International: 2016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9"/>
            <a:ext cx="7072362" cy="4523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Ознаки громади: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58204" cy="4071966"/>
          </a:xfrm>
        </p:spPr>
        <p:txBody>
          <a:bodyPr>
            <a:normAutofit fontScale="92500" lnSpcReduction="20000"/>
          </a:bodyPr>
          <a:lstStyle/>
          <a:p>
            <a:r>
              <a:rPr lang="uk-UA" sz="3600" dirty="0" smtClean="0"/>
              <a:t>Спільна територія проживання.</a:t>
            </a:r>
          </a:p>
          <a:p>
            <a:r>
              <a:rPr lang="uk-UA" sz="3600" dirty="0" smtClean="0"/>
              <a:t>Спільні інтереси у вирішенні питань життєдіяльності.</a:t>
            </a:r>
          </a:p>
          <a:p>
            <a:r>
              <a:rPr lang="uk-UA" sz="3600" dirty="0" smtClean="0"/>
              <a:t>Взаємодія в процесі вирішення цих питань.</a:t>
            </a:r>
          </a:p>
          <a:p>
            <a:r>
              <a:rPr lang="uk-UA" sz="3600" dirty="0" smtClean="0"/>
              <a:t>Взаємини між членами громади (дружні, ділові…)</a:t>
            </a:r>
          </a:p>
          <a:p>
            <a:r>
              <a:rPr lang="uk-UA" sz="3600" dirty="0" smtClean="0"/>
              <a:t>Самовизначення ( я – учень, я – син/дочка, я – українець…)</a:t>
            </a:r>
            <a:endParaRPr lang="ru-RU" sz="3600" dirty="0"/>
          </a:p>
        </p:txBody>
      </p:sp>
      <p:pic>
        <p:nvPicPr>
          <p:cNvPr id="29698" name="Picture 2" descr="Кроки до доброчесності і зрозумілості місцевих бюджетів Луганщини |  Громадський Прості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0655" y="5000636"/>
            <a:ext cx="3843345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До якої громади належиш ти?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8258204" cy="5402406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		Кожен має творити добро в країні, нехай навіть воно буде маленьке.  </a:t>
            </a:r>
          </a:p>
          <a:p>
            <a:pPr algn="just">
              <a:buNone/>
            </a:pPr>
            <a:endParaRPr lang="uk-UA" dirty="0" smtClean="0"/>
          </a:p>
        </p:txBody>
      </p:sp>
      <p:pic>
        <p:nvPicPr>
          <p:cNvPr id="30722" name="Picture 2" descr="Презентація до уроку в 2 класі &quot;Закріплення знань про дієслова.  Спостереження за багатозначністю дієслів&quot;"/>
          <p:cNvPicPr>
            <a:picLocks noChangeAspect="1" noChangeArrowheads="1"/>
          </p:cNvPicPr>
          <p:nvPr/>
        </p:nvPicPr>
        <p:blipFill>
          <a:blip r:embed="rId2"/>
          <a:srcRect l="24643" t="40000" r="15357" b="17142"/>
          <a:stretch>
            <a:fillRect/>
          </a:stretch>
        </p:blipFill>
        <p:spPr bwMode="auto">
          <a:xfrm>
            <a:off x="714348" y="1928802"/>
            <a:ext cx="7500990" cy="401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Все починається з того, що треба запропонувати місце людині з інвалідністю та людині похилого віку у </a:t>
            </a:r>
            <a:r>
              <a:rPr lang="uk-UA" b="1" dirty="0" smtClean="0">
                <a:solidFill>
                  <a:schemeClr val="tx1"/>
                </a:solidFill>
              </a:rPr>
              <a:t>транспорті.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меню Logo Рус Укр Пошук Понеділок, Квітень 19, 2021 Редакція Реклама Чи  поступатися місцем у громадському транспорті: думки чернігівців Чи  поступатися місцем у громадському транспорті: думки чернігівців 22 Вересня  2015 8110 «Він не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429684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Допомогти </a:t>
            </a:r>
            <a:r>
              <a:rPr lang="uk-UA" b="1" dirty="0" smtClean="0">
                <a:solidFill>
                  <a:schemeClr val="tx1"/>
                </a:solidFill>
              </a:rPr>
              <a:t>в біді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e89bcf02e93b1756de78b6b170e8739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4286250" cy="2752725"/>
          </a:xfrm>
        </p:spPr>
      </p:pic>
      <p:sp>
        <p:nvSpPr>
          <p:cNvPr id="31746" name="AutoShape 2" descr="Человек в беде на улице. Вы поможете? - Департамент труда и социальной  защиты населения города Моск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Человек в беде на улице. Вы поможете? - Департамент труда и социальной  защиты населения города Моск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0" name="Picture 6" descr="Дидактична гра - &quot;Хороші і погані вчинк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1071546"/>
            <a:ext cx="4209739" cy="2714644"/>
          </a:xfrm>
          <a:prstGeom prst="rect">
            <a:avLst/>
          </a:prstGeom>
          <a:noFill/>
        </p:spPr>
      </p:pic>
      <p:sp>
        <p:nvSpPr>
          <p:cNvPr id="31752" name="AutoShape 8" descr="Добрий вчинок / Вірш | Антоніна Грицаюк - читати на «Проба Пер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4" name="Picture 10" descr="Розробка заняття інтегрованого курсу «Я досліджую світ», 1 клас. Тема тижня  «Ми - підприємливі». Тема дня «Як отримати добрі результати?»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714752"/>
            <a:ext cx="4863257" cy="3160979"/>
          </a:xfrm>
          <a:prstGeom prst="rect">
            <a:avLst/>
          </a:prstGeom>
          <a:noFill/>
        </p:spPr>
      </p:pic>
      <p:pic>
        <p:nvPicPr>
          <p:cNvPr id="31756" name="Picture 12" descr="ІДНЗ № 14 - Толерантність починається з сім&quot;ї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857628"/>
            <a:ext cx="381000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припини </a:t>
            </a:r>
            <a:r>
              <a:rPr lang="uk-UA" b="1" dirty="0" smtClean="0">
                <a:solidFill>
                  <a:schemeClr val="tx1"/>
                </a:solidFill>
              </a:rPr>
              <a:t>підлість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Хорошие и плохие поступки в картинках для детей (30 фото) ⭐ memchik.club |  Картинки, Дети, Детский сад те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2738852" cy="3071834"/>
          </a:xfrm>
          <a:prstGeom prst="rect">
            <a:avLst/>
          </a:prstGeom>
          <a:noFill/>
        </p:spPr>
      </p:pic>
      <p:pic>
        <p:nvPicPr>
          <p:cNvPr id="32772" name="Picture 4" descr="Хорошие и плохие поступки в картинках для детей (30 фото) ⭐ memchik.club |  Zelda characters, Anime, Disney charac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000108"/>
            <a:ext cx="4281485" cy="2928958"/>
          </a:xfrm>
          <a:prstGeom prst="rect">
            <a:avLst/>
          </a:prstGeom>
          <a:noFill/>
        </p:spPr>
      </p:pic>
      <p:pic>
        <p:nvPicPr>
          <p:cNvPr id="32774" name="Picture 6" descr="Виховний захід &quot;Дорогою добра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831717"/>
            <a:ext cx="4476748" cy="3026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307183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600" b="1" dirty="0" smtClean="0"/>
              <a:t>		</a:t>
            </a:r>
            <a:r>
              <a:rPr lang="ru-RU" sz="3600" b="1" dirty="0" err="1" smtClean="0"/>
              <a:t>Робитимеш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ці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маленькі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вчинки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вже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будеш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корисним</a:t>
            </a:r>
            <a:r>
              <a:rPr lang="ru-RU" sz="3600" b="1" dirty="0" smtClean="0"/>
              <a:t>/</a:t>
            </a:r>
            <a:r>
              <a:rPr lang="ru-RU" sz="3600" b="1" dirty="0" err="1" smtClean="0"/>
              <a:t>корисною</a:t>
            </a:r>
            <a:r>
              <a:rPr lang="ru-RU" sz="3600" b="1" dirty="0" smtClean="0"/>
              <a:t> для </a:t>
            </a:r>
            <a:r>
              <a:rPr lang="ru-RU" sz="3600" b="1" dirty="0" err="1" smtClean="0"/>
              <a:t>громади</a:t>
            </a:r>
            <a:r>
              <a:rPr lang="ru-RU" sz="3600" b="1" dirty="0" smtClean="0"/>
              <a:t>, а </a:t>
            </a:r>
            <a:r>
              <a:rPr lang="ru-RU" sz="3600" b="1" dirty="0" err="1" smtClean="0"/>
              <a:t>отже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і</a:t>
            </a:r>
            <a:r>
              <a:rPr lang="ru-RU" sz="3600" b="1" dirty="0" smtClean="0"/>
              <a:t> для </a:t>
            </a:r>
            <a:r>
              <a:rPr lang="ru-RU" sz="3600" b="1" dirty="0" err="1" smtClean="0"/>
              <a:t>країни</a:t>
            </a:r>
            <a:r>
              <a:rPr lang="ru-RU" sz="3600" b="1" dirty="0" smtClean="0"/>
              <a:t> в </a:t>
            </a:r>
            <a:r>
              <a:rPr lang="ru-RU" sz="3600" b="1" dirty="0" err="1" smtClean="0"/>
              <a:t>цілому</a:t>
            </a:r>
            <a:r>
              <a:rPr lang="ru-RU" sz="3600" b="1" dirty="0" smtClean="0"/>
              <a:t>. Не </a:t>
            </a:r>
            <a:r>
              <a:rPr lang="ru-RU" sz="3600" b="1" dirty="0" err="1" smtClean="0"/>
              <a:t>можна</a:t>
            </a:r>
            <a:r>
              <a:rPr lang="ru-RU" sz="3600" b="1" dirty="0" smtClean="0"/>
              <a:t> бути </a:t>
            </a:r>
            <a:r>
              <a:rPr lang="ru-RU" sz="3600" b="1" dirty="0" err="1" smtClean="0"/>
              <a:t>байдужим</a:t>
            </a:r>
            <a:r>
              <a:rPr lang="ru-RU" sz="3600" b="1" dirty="0" smtClean="0"/>
              <a:t> до того, </a:t>
            </a:r>
            <a:r>
              <a:rPr lang="ru-RU" sz="3600" b="1" dirty="0" err="1" smtClean="0"/>
              <a:t>що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відбувається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навколо</a:t>
            </a:r>
            <a:r>
              <a:rPr lang="ru-RU" sz="3600" b="1" dirty="0" smtClean="0"/>
              <a:t> тебе.</a:t>
            </a:r>
            <a:endParaRPr lang="uk-UA" sz="36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3794" name="Picture 2" descr="Байдужість: інертна звичка чи злочин? – Каховська ЗОР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872826"/>
            <a:ext cx="2505077" cy="3623224"/>
          </a:xfrm>
          <a:prstGeom prst="rect">
            <a:avLst/>
          </a:prstGeom>
          <a:noFill/>
        </p:spPr>
      </p:pic>
      <p:pic>
        <p:nvPicPr>
          <p:cNvPr id="33796" name="Picture 4" descr="Зовсім оу*ли, стати ніде!&quot;: Пост про байдужість українців розбурхав мережу  | Залізний аргуме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5753100" cy="3457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</TotalTime>
  <Words>120</Words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Моя громада</vt:lpstr>
      <vt:lpstr>Слайд 2</vt:lpstr>
      <vt:lpstr>Від слова ГРОМАДА походить слово ГРОМАДЯНИН. Так називають людину, яка належить до певної країни. Наприклад, ми – українці.</vt:lpstr>
      <vt:lpstr>Ознаки громади:</vt:lpstr>
      <vt:lpstr>До якої громади належиш ти?</vt:lpstr>
      <vt:lpstr>Все починається з того, що треба запропонувати місце людині з інвалідністю та людині похилого віку у транспорті.</vt:lpstr>
      <vt:lpstr>Допомогти в біді</vt:lpstr>
      <vt:lpstr>припини підлість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2021-04-14T06:11:16Z</dcterms:created>
  <dcterms:modified xsi:type="dcterms:W3CDTF">2021-04-19T19:15:02Z</dcterms:modified>
</cp:coreProperties>
</file>