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3655" r:id="rId3"/>
    <p:sldId id="1778" r:id="rId4"/>
    <p:sldId id="1801" r:id="rId5"/>
    <p:sldId id="1812" r:id="rId6"/>
    <p:sldId id="1807" r:id="rId7"/>
    <p:sldId id="1814" r:id="rId8"/>
    <p:sldId id="1789" r:id="rId9"/>
    <p:sldId id="1808" r:id="rId10"/>
    <p:sldId id="1828" r:id="rId11"/>
    <p:sldId id="279" r:id="rId12"/>
    <p:sldId id="280" r:id="rId13"/>
    <p:sldId id="1771" r:id="rId14"/>
    <p:sldId id="3674" r:id="rId15"/>
    <p:sldId id="282" r:id="rId16"/>
    <p:sldId id="26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FFFFFF"/>
    <a:srgbClr val="1694E9"/>
    <a:srgbClr val="00B050"/>
    <a:srgbClr val="CC00FF"/>
    <a:srgbClr val="009999"/>
    <a:srgbClr val="709E32"/>
    <a:srgbClr val="FFFF00"/>
    <a:srgbClr val="295FFF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2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14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12.05.2022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12.05.2022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12.05.2022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№35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58855" y="4433978"/>
            <a:ext cx="90989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Мистецтво</a:t>
            </a:r>
            <a:r>
              <a:rPr lang="ru-RU" sz="7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– </a:t>
            </a:r>
          </a:p>
          <a:p>
            <a:pPr algn="ctr"/>
            <a:r>
              <a:rPr lang="ru-RU" sz="7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мова </a:t>
            </a:r>
            <a:r>
              <a:rPr lang="ru-RU" sz="7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дружби</a:t>
            </a:r>
            <a:endParaRPr lang="ru-RU" sz="7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5965" y="368121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Мистецтво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A70D490-701A-4081-8DD1-FB04F47EA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959" y="368121"/>
            <a:ext cx="4903592" cy="3677694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Фізкультхвилинка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2" name="Фізкультхвилинка №15">
            <a:hlinkClick r:id="" action="ppaction://media"/>
            <a:extLst>
              <a:ext uri="{FF2B5EF4-FFF2-40B4-BE49-F238E27FC236}">
                <a16:creationId xmlns:a16="http://schemas.microsoft.com/office/drawing/2014/main" id="{12580291-B929-40FA-B282-30EE0D274F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8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73" t="14523" r="8429" b="18095"/>
          <a:stretch/>
        </p:blipFill>
        <p:spPr>
          <a:xfrm>
            <a:off x="7023749" y="980304"/>
            <a:ext cx="4816930" cy="4425945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Правила безпеки на уроці образотворчого мистецтва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67663" y="5409852"/>
            <a:ext cx="4896133" cy="1237772"/>
          </a:xfrm>
          <a:prstGeom prst="roundRect">
            <a:avLst/>
          </a:prstGeom>
          <a:solidFill>
            <a:srgbClr val="00B050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Роботу розпочинати лише з дозволу вчителя.</a:t>
            </a:r>
            <a:endParaRPr lang="ru-RU" sz="2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6"/>
          <a:stretch/>
        </p:blipFill>
        <p:spPr>
          <a:xfrm>
            <a:off x="361667" y="1291851"/>
            <a:ext cx="4759324" cy="3820887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984148" y="5409852"/>
            <a:ext cx="4896133" cy="1237772"/>
          </a:xfrm>
          <a:prstGeom prst="roundRect">
            <a:avLst/>
          </a:prstGeom>
          <a:solidFill>
            <a:srgbClr val="00B050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Використовувати інструмент тільки за призначенням.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59407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" t="14048" r="9568" b="22143"/>
          <a:stretch/>
        </p:blipFill>
        <p:spPr>
          <a:xfrm>
            <a:off x="267663" y="1114676"/>
            <a:ext cx="5225144" cy="4376057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Правила безпеки на уроці образотворчого мистецтва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7663" y="5409852"/>
            <a:ext cx="4896133" cy="1237772"/>
          </a:xfrm>
          <a:prstGeom prst="roundRect">
            <a:avLst/>
          </a:prstGeom>
          <a:solidFill>
            <a:srgbClr val="00B050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Користуватися прийомами роботи з інструментами, як показав учитель.</a:t>
            </a:r>
            <a:endParaRPr lang="ru-RU" sz="28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016805" y="5409852"/>
            <a:ext cx="4896133" cy="1237772"/>
          </a:xfrm>
          <a:prstGeom prst="roundRect">
            <a:avLst/>
          </a:prstGeom>
          <a:solidFill>
            <a:srgbClr val="00B050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Тримати своє робоче місце у належному порядку.</a:t>
            </a:r>
            <a:endParaRPr lang="ru-RU" sz="2800" b="1" dirty="0"/>
          </a:p>
        </p:txBody>
      </p:sp>
      <p:pic>
        <p:nvPicPr>
          <p:cNvPr id="4098" name="Picture 2" descr="https://img0.liveinternet.ru/images/attach/c/2/69/261/69261128_0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29" y="1224225"/>
            <a:ext cx="3968107" cy="409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08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3739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Виконайте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малюнок</a:t>
            </a:r>
            <a:r>
              <a:rPr lang="ru-RU" sz="2000" b="1" dirty="0">
                <a:solidFill>
                  <a:schemeClr val="bg1"/>
                </a:solidFill>
              </a:rPr>
              <a:t> за </a:t>
            </a:r>
            <a:r>
              <a:rPr lang="ru-RU" sz="2000" b="1" dirty="0" err="1">
                <a:solidFill>
                  <a:schemeClr val="bg1"/>
                </a:solidFill>
              </a:rPr>
              <a:t>власним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бажанням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8A9FDC-124F-45ED-AC2F-2176C2148E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3549334" y="1226235"/>
            <a:ext cx="5895036" cy="531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6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30" name="Гімнастика для очей №1">
            <a:hlinkClick r:id="" action="ppaction://media"/>
            <a:extLst>
              <a:ext uri="{FF2B5EF4-FFF2-40B4-BE49-F238E27FC236}">
                <a16:creationId xmlns:a16="http://schemas.microsoft.com/office/drawing/2014/main" id="{FCA84131-84D5-4097-B17D-03BAE35ACE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87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1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83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Продемонструйте власні малюнки.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63AFC7-3942-4423-A54D-19519CF577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" b="13272"/>
          <a:stretch/>
        </p:blipFill>
        <p:spPr>
          <a:xfrm>
            <a:off x="1953447" y="1221046"/>
            <a:ext cx="8448901" cy="557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Рефлексія.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uk-UA" sz="2000" b="1" dirty="0">
                <a:solidFill>
                  <a:schemeClr val="bg1"/>
                </a:solidFill>
              </a:rPr>
              <a:t>Оберіть відповідну цеглинку </a:t>
            </a:r>
            <a:r>
              <a:rPr lang="en-US" sz="2000" b="1" dirty="0">
                <a:solidFill>
                  <a:schemeClr val="bg1"/>
                </a:solidFill>
              </a:rPr>
              <a:t>LEGO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Дата 1">
            <a:extLst>
              <a:ext uri="{FF2B5EF4-FFF2-40B4-BE49-F238E27FC236}">
                <a16:creationId xmlns:a16="http://schemas.microsoft.com/office/drawing/2014/main" id="{37B11F9D-A2DF-4436-8B3D-7D173A225923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F4C5E1-3716-4492-BBB5-B41AA4913A2C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E43342-029B-4C75-BB88-C367F6B941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02" y="4863667"/>
            <a:ext cx="4966283" cy="18211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D629D0-336C-419F-A8A4-2C0197B93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844" y="2935280"/>
            <a:ext cx="5298087" cy="19428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A90978-B131-4245-BEFF-17900FECEF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59" y="1054570"/>
            <a:ext cx="5103303" cy="187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Прослухайте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вірш</a:t>
            </a:r>
            <a:r>
              <a:rPr lang="ru-RU" sz="2000" b="1" dirty="0">
                <a:solidFill>
                  <a:schemeClr val="bg1"/>
                </a:solidFill>
              </a:rPr>
              <a:t> та </a:t>
            </a:r>
            <a:r>
              <a:rPr lang="ru-RU" sz="2000" b="1" dirty="0" err="1">
                <a:solidFill>
                  <a:schemeClr val="bg1"/>
                </a:solidFill>
              </a:rPr>
              <a:t>налаштуйтеся</a:t>
            </a:r>
            <a:r>
              <a:rPr lang="ru-RU" sz="2000" b="1" dirty="0">
                <a:solidFill>
                  <a:schemeClr val="bg1"/>
                </a:solidFill>
              </a:rPr>
              <a:t> на роботу.</a:t>
            </a: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71891ECB-C37E-4FC8-A2F4-E8DB089E46AF}"/>
              </a:ext>
            </a:extLst>
          </p:cNvPr>
          <p:cNvSpPr/>
          <p:nvPr/>
        </p:nvSpPr>
        <p:spPr>
          <a:xfrm>
            <a:off x="312422" y="2430797"/>
            <a:ext cx="5889292" cy="2553891"/>
          </a:xfrm>
          <a:prstGeom prst="roundRect">
            <a:avLst/>
          </a:prstGeom>
          <a:solidFill>
            <a:srgbClr val="FFDBA1"/>
          </a:solidFill>
          <a:ln w="76200">
            <a:solidFill>
              <a:srgbClr val="421F19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421F19"/>
                </a:solidFill>
              </a:rPr>
              <a:t>Нумо, діти, підведіться!</a:t>
            </a:r>
            <a:endParaRPr lang="ru-RU" sz="3600" b="1" dirty="0">
              <a:solidFill>
                <a:srgbClr val="421F19"/>
              </a:solidFill>
            </a:endParaRPr>
          </a:p>
          <a:p>
            <a:pPr algn="ctr"/>
            <a:r>
              <a:rPr lang="uk-UA" sz="3600" b="1" dirty="0">
                <a:solidFill>
                  <a:srgbClr val="421F19"/>
                </a:solidFill>
              </a:rPr>
              <a:t>Всі приємно посміхніться.</a:t>
            </a:r>
            <a:endParaRPr lang="ru-RU" sz="3600" b="1" dirty="0">
              <a:solidFill>
                <a:srgbClr val="421F19"/>
              </a:solidFill>
            </a:endParaRPr>
          </a:p>
          <a:p>
            <a:pPr algn="ctr"/>
            <a:r>
              <a:rPr lang="uk-UA" sz="3600" b="1" dirty="0">
                <a:solidFill>
                  <a:srgbClr val="421F19"/>
                </a:solidFill>
              </a:rPr>
              <a:t>Продзвенів уже дзвінок,</a:t>
            </a:r>
            <a:endParaRPr lang="ru-RU" sz="3600" b="1" dirty="0">
              <a:solidFill>
                <a:srgbClr val="421F19"/>
              </a:solidFill>
            </a:endParaRPr>
          </a:p>
          <a:p>
            <a:pPr algn="ctr"/>
            <a:r>
              <a:rPr lang="uk-UA" sz="3600" b="1" dirty="0">
                <a:solidFill>
                  <a:srgbClr val="421F19"/>
                </a:solidFill>
              </a:rPr>
              <a:t>Починаємо урок!</a:t>
            </a:r>
            <a:endParaRPr lang="ru-RU" sz="3600" b="1" dirty="0">
              <a:solidFill>
                <a:srgbClr val="421F19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BCEEEF-6E69-4EE3-A5A9-684AA90915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68"/>
          <a:stretch/>
        </p:blipFill>
        <p:spPr>
          <a:xfrm>
            <a:off x="6379534" y="1224789"/>
            <a:ext cx="5708127" cy="537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1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Розповідь вчителя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344655" y="1897252"/>
            <a:ext cx="5451522" cy="3811569"/>
          </a:xfrm>
          <a:prstGeom prst="roundRect">
            <a:avLst/>
          </a:prstGeom>
          <a:solidFill>
            <a:srgbClr val="00B050"/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Навчальний</a:t>
            </a:r>
            <a:r>
              <a:rPr lang="ru-RU" sz="2800" b="1" dirty="0"/>
              <a:t> </a:t>
            </a:r>
            <a:r>
              <a:rPr lang="ru-RU" sz="2800" b="1" dirty="0" err="1"/>
              <a:t>рік</a:t>
            </a:r>
            <a:r>
              <a:rPr lang="ru-RU" sz="2800" b="1" dirty="0"/>
              <a:t> </a:t>
            </a:r>
            <a:r>
              <a:rPr lang="ru-RU" sz="2800" b="1" dirty="0" err="1"/>
              <a:t>добігає</a:t>
            </a:r>
            <a:r>
              <a:rPr lang="ru-RU" sz="2800" b="1" dirty="0"/>
              <a:t> </a:t>
            </a:r>
            <a:r>
              <a:rPr lang="ru-RU" sz="2800" b="1" dirty="0" err="1"/>
              <a:t>кінця</a:t>
            </a:r>
            <a:r>
              <a:rPr lang="ru-RU" sz="2800" b="1" dirty="0"/>
              <a:t>. </a:t>
            </a:r>
            <a:r>
              <a:rPr lang="ru-RU" sz="2800" b="1" dirty="0" err="1"/>
              <a:t>Він</a:t>
            </a:r>
            <a:r>
              <a:rPr lang="ru-RU" sz="2800" b="1" dirty="0"/>
              <a:t> </a:t>
            </a:r>
            <a:r>
              <a:rPr lang="ru-RU" sz="2800" b="1" dirty="0" err="1"/>
              <a:t>був</a:t>
            </a:r>
            <a:r>
              <a:rPr lang="ru-RU" sz="2800" b="1" dirty="0"/>
              <a:t> </a:t>
            </a:r>
            <a:r>
              <a:rPr lang="ru-RU" sz="2800" b="1" dirty="0" err="1"/>
              <a:t>насиченим</a:t>
            </a:r>
            <a:r>
              <a:rPr lang="ru-RU" sz="2800" b="1" dirty="0"/>
              <a:t> і </a:t>
            </a:r>
            <a:r>
              <a:rPr lang="ru-RU" sz="2800" b="1" dirty="0" err="1"/>
              <a:t>цікавим</a:t>
            </a:r>
            <a:r>
              <a:rPr lang="ru-RU" sz="2800" b="1" dirty="0"/>
              <a:t>. Ви </a:t>
            </a:r>
            <a:r>
              <a:rPr lang="ru-RU" sz="2800" b="1" dirty="0" err="1"/>
              <a:t>дізналися</a:t>
            </a:r>
            <a:r>
              <a:rPr lang="ru-RU" sz="2800" b="1" dirty="0"/>
              <a:t> </a:t>
            </a:r>
            <a:r>
              <a:rPr lang="ru-RU" sz="2800" b="1" dirty="0" err="1"/>
              <a:t>багато</a:t>
            </a:r>
            <a:r>
              <a:rPr lang="ru-RU" sz="2800" b="1" dirty="0"/>
              <a:t> </a:t>
            </a:r>
            <a:r>
              <a:rPr lang="ru-RU" sz="2800" b="1" dirty="0" err="1"/>
              <a:t>нової</a:t>
            </a:r>
            <a:r>
              <a:rPr lang="ru-RU" sz="2800" b="1" dirty="0"/>
              <a:t> й </a:t>
            </a:r>
            <a:r>
              <a:rPr lang="ru-RU" sz="2800" b="1" dirty="0" err="1"/>
              <a:t>корисної</a:t>
            </a:r>
            <a:r>
              <a:rPr lang="ru-RU" sz="2800" b="1" dirty="0"/>
              <a:t> </a:t>
            </a:r>
            <a:r>
              <a:rPr lang="ru-RU" sz="2800" b="1" dirty="0" err="1"/>
              <a:t>інформації</a:t>
            </a:r>
            <a:r>
              <a:rPr lang="ru-RU" sz="2800" b="1" dirty="0"/>
              <a:t>, </a:t>
            </a:r>
            <a:r>
              <a:rPr lang="ru-RU" sz="2800" b="1" dirty="0" err="1"/>
              <a:t>подорожували</a:t>
            </a:r>
            <a:r>
              <a:rPr lang="ru-RU" sz="2800" b="1" dirty="0"/>
              <a:t> </a:t>
            </a:r>
            <a:r>
              <a:rPr lang="ru-RU" sz="2800" b="1" dirty="0" err="1"/>
              <a:t>різними</a:t>
            </a:r>
            <a:r>
              <a:rPr lang="ru-RU" sz="2800" b="1" dirty="0"/>
              <a:t> </a:t>
            </a:r>
            <a:r>
              <a:rPr lang="ru-RU" sz="2800" b="1" dirty="0" err="1"/>
              <a:t>країнами</a:t>
            </a:r>
            <a:r>
              <a:rPr lang="ru-RU" sz="2800" b="1" dirty="0"/>
              <a:t> і континентами. Настав час </a:t>
            </a:r>
            <a:r>
              <a:rPr lang="ru-RU" sz="2800" b="1" dirty="0" err="1"/>
              <a:t>закріпити</a:t>
            </a:r>
            <a:r>
              <a:rPr lang="ru-RU" sz="2800" b="1" dirty="0"/>
              <a:t> </a:t>
            </a:r>
            <a:r>
              <a:rPr lang="ru-RU" sz="2800" b="1" dirty="0" err="1"/>
              <a:t>здобуті</a:t>
            </a:r>
            <a:r>
              <a:rPr lang="ru-RU" sz="2800" b="1" dirty="0"/>
              <a:t> вами </a:t>
            </a:r>
            <a:r>
              <a:rPr lang="ru-RU" sz="2800" b="1" dirty="0" err="1"/>
              <a:t>знання</a:t>
            </a:r>
            <a:r>
              <a:rPr lang="ru-RU" sz="2800" b="1" dirty="0"/>
              <a:t>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ADAB53-C358-4517-996E-06EBBB2A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313" y="980304"/>
            <a:ext cx="6030566" cy="603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6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484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Розгляньте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світлини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  <a:r>
              <a:rPr lang="ru-RU" sz="2000" b="1" dirty="0" err="1">
                <a:solidFill>
                  <a:schemeClr val="bg1"/>
                </a:solidFill>
              </a:rPr>
              <a:t>Назвіть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рівень</a:t>
            </a:r>
            <a:r>
              <a:rPr lang="ru-RU" sz="2000" b="1" dirty="0">
                <a:solidFill>
                  <a:schemeClr val="bg1"/>
                </a:solidFill>
              </a:rPr>
              <a:t> горизонту на </a:t>
            </a:r>
            <a:r>
              <a:rPr lang="ru-RU" sz="2000" b="1" dirty="0" err="1">
                <a:solidFill>
                  <a:schemeClr val="bg1"/>
                </a:solidFill>
              </a:rPr>
              <a:t>кожній</a:t>
            </a:r>
            <a:endParaRPr lang="ru-RU" sz="2000" b="1" dirty="0">
              <a:solidFill>
                <a:schemeClr val="bg1"/>
              </a:solidFill>
            </a:endParaRPr>
          </a:p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із</a:t>
            </a:r>
            <a:r>
              <a:rPr lang="ru-RU" sz="2000" b="1" dirty="0">
                <a:solidFill>
                  <a:schemeClr val="bg1"/>
                </a:solidFill>
              </a:rPr>
              <a:t> них. Дайте </a:t>
            </a:r>
            <a:r>
              <a:rPr lang="ru-RU" sz="2000" b="1" dirty="0" err="1">
                <a:solidFill>
                  <a:schemeClr val="bg1"/>
                </a:solidFill>
              </a:rPr>
              <a:t>визначення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поняттю</a:t>
            </a:r>
            <a:r>
              <a:rPr lang="ru-RU" sz="2000" b="1" dirty="0">
                <a:solidFill>
                  <a:schemeClr val="bg1"/>
                </a:solidFill>
              </a:rPr>
              <a:t> «горизонт».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1CB801-4D44-4A3F-815A-4A106F3BF60E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32" y="1604665"/>
            <a:ext cx="3960000" cy="3024000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2F6393-23E2-436D-8E1D-57805091E2B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163328" y="3578330"/>
            <a:ext cx="3960000" cy="3024000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9CA7F1-A093-45D3-A44A-8741987B901E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906324" y="1604665"/>
            <a:ext cx="3960000" cy="3024000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1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484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Як у </a:t>
            </a:r>
            <a:r>
              <a:rPr lang="ru-RU" sz="2000" b="1" dirty="0" err="1">
                <a:solidFill>
                  <a:schemeClr val="bg1"/>
                </a:solidFill>
              </a:rPr>
              <a:t>творах</a:t>
            </a:r>
            <a:r>
              <a:rPr lang="ru-RU" sz="2000" b="1" dirty="0">
                <a:solidFill>
                  <a:schemeClr val="bg1"/>
                </a:solidFill>
              </a:rPr>
              <a:t> передана </a:t>
            </a:r>
            <a:r>
              <a:rPr lang="ru-RU" sz="2000" b="1" dirty="0" err="1">
                <a:solidFill>
                  <a:schemeClr val="bg1"/>
                </a:solidFill>
              </a:rPr>
              <a:t>глибина</a:t>
            </a:r>
            <a:r>
              <a:rPr lang="ru-RU" sz="2000" b="1" dirty="0">
                <a:solidFill>
                  <a:schemeClr val="bg1"/>
                </a:solidFill>
              </a:rPr>
              <a:t> простору? </a:t>
            </a:r>
          </a:p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Назвіть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засоби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відтворення</a:t>
            </a:r>
            <a:r>
              <a:rPr lang="ru-RU" sz="2000" b="1" dirty="0">
                <a:solidFill>
                  <a:schemeClr val="bg1"/>
                </a:solidFill>
              </a:rPr>
              <a:t> простору в </a:t>
            </a:r>
            <a:r>
              <a:rPr lang="ru-RU" sz="2000" b="1" dirty="0" err="1">
                <a:solidFill>
                  <a:schemeClr val="bg1"/>
                </a:solidFill>
              </a:rPr>
              <a:t>живописі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BF3749B-61E4-49DA-BCCE-1B7DC7A9A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85" y="1360882"/>
            <a:ext cx="3733050" cy="2952000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D9A95B-2D3D-4C03-99CE-CE96182A2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476" y="3576991"/>
            <a:ext cx="3733050" cy="2952000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3FF5BC-576C-4BBE-B350-F5337821D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466" y="1458098"/>
            <a:ext cx="3733050" cy="2952000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12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244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Що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таке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композиційний</a:t>
            </a:r>
            <a:r>
              <a:rPr lang="ru-RU" sz="2000" b="1" dirty="0">
                <a:solidFill>
                  <a:schemeClr val="bg1"/>
                </a:solidFill>
              </a:rPr>
              <a:t> центр?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Якими </a:t>
            </a:r>
            <a:r>
              <a:rPr lang="ru-RU" sz="2000" b="1" dirty="0" err="1">
                <a:solidFill>
                  <a:schemeClr val="bg1"/>
                </a:solidFill>
              </a:rPr>
              <a:t>засобами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він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виділений</a:t>
            </a:r>
            <a:r>
              <a:rPr lang="ru-RU" sz="2000" b="1" dirty="0">
                <a:solidFill>
                  <a:schemeClr val="bg1"/>
                </a:solidFill>
              </a:rPr>
              <a:t> у </a:t>
            </a:r>
            <a:r>
              <a:rPr lang="ru-RU" sz="2000" b="1" dirty="0" err="1">
                <a:solidFill>
                  <a:schemeClr val="bg1"/>
                </a:solidFill>
              </a:rPr>
              <a:t>цих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творах</a:t>
            </a:r>
            <a:r>
              <a:rPr lang="ru-RU" sz="20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39F350-EE29-4DC3-A2B4-920B1D895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04" y="1914234"/>
            <a:ext cx="5273632" cy="3955224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Чоловічий світ – як все влаштовано | Портал">
            <a:extLst>
              <a:ext uri="{FF2B5EF4-FFF2-40B4-BE49-F238E27FC236}">
                <a16:creationId xmlns:a16="http://schemas.microsoft.com/office/drawing/2014/main" id="{678A4F8A-3186-AA89-F702-52F8FE57A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479" y="1886833"/>
            <a:ext cx="6096000" cy="4010025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22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244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Розгляньте</a:t>
            </a:r>
            <a:r>
              <a:rPr lang="ru-RU" sz="2000" b="1" dirty="0">
                <a:solidFill>
                  <a:schemeClr val="bg1"/>
                </a:solidFill>
              </a:rPr>
              <a:t> твори. </a:t>
            </a:r>
          </a:p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Назвіть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предмети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першого</a:t>
            </a:r>
            <a:r>
              <a:rPr lang="ru-RU" sz="2000" b="1" dirty="0">
                <a:solidFill>
                  <a:schemeClr val="bg1"/>
                </a:solidFill>
              </a:rPr>
              <a:t> плану, </a:t>
            </a:r>
            <a:r>
              <a:rPr lang="ru-RU" sz="2000" b="1" dirty="0" err="1">
                <a:solidFill>
                  <a:schemeClr val="bg1"/>
                </a:solidFill>
              </a:rPr>
              <a:t>середнього</a:t>
            </a:r>
            <a:r>
              <a:rPr lang="ru-RU" sz="2000" b="1" dirty="0">
                <a:solidFill>
                  <a:schemeClr val="bg1"/>
                </a:solidFill>
              </a:rPr>
              <a:t> й </a:t>
            </a:r>
            <a:r>
              <a:rPr lang="ru-RU" sz="2000" b="1" dirty="0" err="1">
                <a:solidFill>
                  <a:schemeClr val="bg1"/>
                </a:solidFill>
              </a:rPr>
              <a:t>дальнього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1D7D93C-5B7F-4556-A3F9-455B98E40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96" y="1828798"/>
            <a:ext cx="4950941" cy="4064627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CE683F-73CA-45A1-8532-79D447ACF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075" y="1828798"/>
            <a:ext cx="5876569" cy="4064627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648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80636" y="407539"/>
            <a:ext cx="8732066" cy="67418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До </a:t>
            </a:r>
            <a:r>
              <a:rPr lang="ru-RU" sz="2000" b="1" dirty="0" err="1">
                <a:solidFill>
                  <a:schemeClr val="bg1"/>
                </a:solidFill>
              </a:rPr>
              <a:t>яких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видів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мистецтва</a:t>
            </a:r>
            <a:r>
              <a:rPr lang="ru-RU" sz="2000" b="1" dirty="0">
                <a:solidFill>
                  <a:schemeClr val="bg1"/>
                </a:solidFill>
              </a:rPr>
              <a:t> належать </a:t>
            </a:r>
            <a:r>
              <a:rPr lang="ru-RU" sz="2000" b="1" dirty="0" err="1">
                <a:solidFill>
                  <a:schemeClr val="bg1"/>
                </a:solidFill>
              </a:rPr>
              <a:t>ці</a:t>
            </a:r>
            <a:r>
              <a:rPr lang="ru-RU" sz="2000" b="1" dirty="0">
                <a:solidFill>
                  <a:schemeClr val="bg1"/>
                </a:solidFill>
              </a:rPr>
              <a:t> твори?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У </a:t>
            </a:r>
            <a:r>
              <a:rPr lang="ru-RU" sz="2000" b="1" dirty="0" err="1">
                <a:solidFill>
                  <a:schemeClr val="bg1"/>
                </a:solidFill>
              </a:rPr>
              <a:t>якому</a:t>
            </a:r>
            <a:r>
              <a:rPr lang="ru-RU" sz="2000" b="1" dirty="0">
                <a:solidFill>
                  <a:schemeClr val="bg1"/>
                </a:solidFill>
              </a:rPr>
              <a:t> з них </a:t>
            </a:r>
            <a:r>
              <a:rPr lang="ru-RU" sz="2000" b="1" dirty="0" err="1">
                <a:solidFill>
                  <a:schemeClr val="bg1"/>
                </a:solidFill>
              </a:rPr>
              <a:t>колір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відіграє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головну</a:t>
            </a:r>
            <a:r>
              <a:rPr lang="ru-RU" sz="2000" b="1" dirty="0">
                <a:solidFill>
                  <a:schemeClr val="bg1"/>
                </a:solidFill>
              </a:rPr>
              <a:t> роль?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98E5A34-B7A1-4F4C-B91A-A638E7BBA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8" y="1467289"/>
            <a:ext cx="3358463" cy="4477951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B6E80B66-B84D-471C-8FF5-D8C4276C9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758" y="1961623"/>
            <a:ext cx="3138030" cy="4488838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2DBAD1-FFF4-46B2-8D5C-280F9E8539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225" y="1456402"/>
            <a:ext cx="4542065" cy="4488838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676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12.05.2022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90804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До </a:t>
            </a:r>
            <a:r>
              <a:rPr lang="ru-RU" sz="2000" b="1" dirty="0" err="1">
                <a:solidFill>
                  <a:schemeClr val="bg1"/>
                </a:solidFill>
              </a:rPr>
              <a:t>мистецтва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яких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народів</a:t>
            </a:r>
            <a:r>
              <a:rPr lang="ru-RU" sz="2000" b="1" dirty="0">
                <a:solidFill>
                  <a:schemeClr val="bg1"/>
                </a:solidFill>
              </a:rPr>
              <a:t> належать </a:t>
            </a:r>
            <a:r>
              <a:rPr lang="ru-RU" sz="2000" b="1" dirty="0" err="1">
                <a:solidFill>
                  <a:schemeClr val="bg1"/>
                </a:solidFill>
              </a:rPr>
              <a:t>ці</a:t>
            </a:r>
            <a:r>
              <a:rPr lang="ru-RU" sz="2000" b="1" dirty="0">
                <a:solidFill>
                  <a:schemeClr val="bg1"/>
                </a:solidFill>
              </a:rPr>
              <a:t> твори?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Як </a:t>
            </a:r>
            <a:r>
              <a:rPr lang="ru-RU" sz="2000" b="1" dirty="0" err="1">
                <a:solidFill>
                  <a:schemeClr val="bg1"/>
                </a:solidFill>
              </a:rPr>
              <a:t>називається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цей</a:t>
            </a:r>
            <a:r>
              <a:rPr lang="ru-RU" sz="2000" b="1" dirty="0">
                <a:solidFill>
                  <a:schemeClr val="bg1"/>
                </a:solidFill>
              </a:rPr>
              <a:t> вид </a:t>
            </a:r>
            <a:r>
              <a:rPr lang="ru-RU" sz="2000" b="1" dirty="0" err="1">
                <a:solidFill>
                  <a:schemeClr val="bg1"/>
                </a:solidFill>
              </a:rPr>
              <a:t>мистецтва</a:t>
            </a:r>
            <a:r>
              <a:rPr lang="ru-RU" sz="20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B843D57-7A71-4A22-8B6F-294D08ECB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84" y="1456403"/>
            <a:ext cx="4207475" cy="28776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E6A570F0-8DFC-4F63-98B4-3724BD6AC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830" y="3823714"/>
            <a:ext cx="4722340" cy="2815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EB42E60-B499-407D-A53D-8D7A43BCA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5421" y="1456403"/>
            <a:ext cx="4706196" cy="28776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238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3440</TotalTime>
  <Words>247</Words>
  <Application>Microsoft Office PowerPoint</Application>
  <PresentationFormat>Широкий екран</PresentationFormat>
  <Paragraphs>67</Paragraphs>
  <Slides>16</Slides>
  <Notes>0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Monotype Corsiva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Юлія Цупа</cp:lastModifiedBy>
  <cp:revision>231</cp:revision>
  <dcterms:created xsi:type="dcterms:W3CDTF">2018-01-05T16:38:53Z</dcterms:created>
  <dcterms:modified xsi:type="dcterms:W3CDTF">2022-05-12T09:34:39Z</dcterms:modified>
</cp:coreProperties>
</file>