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4" r:id="rId3"/>
    <p:sldId id="257" r:id="rId4"/>
    <p:sldId id="259" r:id="rId5"/>
    <p:sldId id="260" r:id="rId6"/>
    <p:sldId id="263" r:id="rId7"/>
    <p:sldId id="261" r:id="rId8"/>
    <p:sldId id="262" r:id="rId9"/>
    <p:sldId id="275" r:id="rId10"/>
    <p:sldId id="276" r:id="rId11"/>
    <p:sldId id="264" r:id="rId12"/>
    <p:sldId id="266" r:id="rId13"/>
    <p:sldId id="267" r:id="rId14"/>
    <p:sldId id="265" r:id="rId15"/>
    <p:sldId id="268" r:id="rId16"/>
    <p:sldId id="270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4C2E09"/>
    <a:srgbClr val="613900"/>
    <a:srgbClr val="CC9900"/>
    <a:srgbClr val="CC6600"/>
    <a:srgbClr val="E1D3BA"/>
    <a:srgbClr val="6544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41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95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1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0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09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98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4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7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82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60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4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BE5A-415D-4D57-AF6D-BC15A1C1DCB8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882-9C9A-4261-BAA2-190F21D38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2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s://geomap.com.ua/images/uh10a/08/09.jpg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geomap.com.ua/images/uh10a/08/2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geomap.com.ua/images/uh10a/08/29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eomap.com.ua/images/uh10a/08/24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s://geomap.com.ua/images/uh10a/08/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map.com.ua/images/uh10a/08/22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geomap.com.ua/images/uh10a/08/16.jpg" TargetMode="Externa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s://geomap.com.ua/images/uh10a/08/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map.com.ua/images/uh10a/08/39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geomap.com.ua/images/uh10a/08/3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snews.ua/static/files/gallery_uploads/images/2019-11-18/5.%20%D0%B3%D0%BE%D0%BB%D0%BE%D0%B2%D0%BD%D0%BE%D0%BA%D0%BE%D0%BC.%20%D0%97%D0%A1%D0%9F%D0%A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eomap.com.ua/images/uh10a/08/14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geomap.com.ua/images/uh10a/08/3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064327"/>
          </a:xfrm>
          <a:solidFill>
            <a:srgbClr val="E1D3BA"/>
          </a:solidFill>
          <a:effectLst>
            <a:glow rad="266700">
              <a:srgbClr val="E1D3BA">
                <a:alpha val="82000"/>
              </a:srgbClr>
            </a:glow>
            <a:softEdge rad="152400"/>
          </a:effectLst>
        </p:spPr>
        <p:txBody>
          <a:bodyPr>
            <a:noAutofit/>
          </a:bodyPr>
          <a:lstStyle/>
          <a:p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Військова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присутність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Антанти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Півдні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України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 Друга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війна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більшовицької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Росії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УНР.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6858000" cy="11083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042805" cy="1325563"/>
          </a:xfrm>
          <a:solidFill>
            <a:srgbClr val="4C2E09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Словник: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2848"/>
          </a:xfrm>
          <a:solidFill>
            <a:srgbClr val="996600">
              <a:alpha val="82000"/>
            </a:srgbClr>
          </a:solidFill>
        </p:spPr>
        <p:txBody>
          <a:bodyPr>
            <a:normAutofit/>
          </a:bodyPr>
          <a:lstStyle/>
          <a:p>
            <a:r>
              <a:rPr lang="vi-VN" sz="3200" b="1" dirty="0" smtClean="0"/>
              <a:t>Інтерве́нція</a:t>
            </a:r>
            <a:r>
              <a:rPr lang="vi-VN" sz="3200" dirty="0" smtClean="0"/>
              <a:t> (лат. </a:t>
            </a:r>
            <a:r>
              <a:rPr lang="en-US" sz="3200" dirty="0" err="1" smtClean="0"/>
              <a:t>interventio</a:t>
            </a:r>
            <a:r>
              <a:rPr lang="en-US" sz="3200" dirty="0" smtClean="0"/>
              <a:t> — </a:t>
            </a:r>
            <a:r>
              <a:rPr lang="vi-VN" sz="3200" dirty="0" smtClean="0"/>
              <a:t>втручання) — у міжнародному праві насильницьке втручання однієї чи кількох держав у внутрішні справи іншої держави, спрямоване проти її територіальної цілісності, або політичної незалежності.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езультат пошуку зображень за запитом &quot;м григор'єв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03442"/>
            <a:ext cx="2613313" cy="3554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600" b="1" dirty="0" smtClean="0"/>
              <a:t>Директорія не була спроможна протидіяти більшовицькій армії</a:t>
            </a:r>
            <a:endParaRPr lang="en-US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514850" cy="2898775"/>
          </a:xfrm>
          <a:solidFill>
            <a:schemeClr val="bg2">
              <a:alpha val="78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Отамани Зелений (Д. </a:t>
            </a:r>
            <a:r>
              <a:rPr lang="uk-UA" b="1" dirty="0" err="1" smtClean="0"/>
              <a:t>Терпило</a:t>
            </a:r>
            <a:r>
              <a:rPr lang="uk-UA" b="1" dirty="0" smtClean="0"/>
              <a:t>),                                 М. </a:t>
            </a:r>
            <a:r>
              <a:rPr lang="uk-UA" b="1" dirty="0" err="1" smtClean="0"/>
              <a:t>Григор</a:t>
            </a:r>
            <a:r>
              <a:rPr lang="uk-UA" b="1" dirty="0" err="1" smtClean="0">
                <a:latin typeface="Calibri"/>
              </a:rPr>
              <a:t>´</a:t>
            </a:r>
            <a:r>
              <a:rPr lang="uk-UA" b="1" dirty="0" err="1" smtClean="0"/>
              <a:t>єв</a:t>
            </a:r>
            <a:r>
              <a:rPr lang="uk-UA" b="1" dirty="0" smtClean="0"/>
              <a:t>,                               Ю. Тютюнник,                                   С. Савицький під радянськими гаслами розпочали боротьбу проти білогвардійців та військ Антанти.</a:t>
            </a:r>
            <a:endParaRPr lang="en-US" b="1" dirty="0"/>
          </a:p>
        </p:txBody>
      </p:sp>
      <p:pic>
        <p:nvPicPr>
          <p:cNvPr id="5" name="Содержимое 4" descr="Результат пошуку зображень за запитом &quot;отаман зелений&quot;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039" y="2372952"/>
            <a:ext cx="166687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90255" y="1704109"/>
            <a:ext cx="193963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Отаман </a:t>
            </a:r>
            <a:r>
              <a:rPr lang="uk-UA" b="1" dirty="0" err="1" smtClean="0"/>
              <a:t>Зелений-Терпило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54438" y="6040582"/>
            <a:ext cx="122382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Юрій Тютюнник</a:t>
            </a:r>
            <a:endParaRPr lang="en-US" b="1" dirty="0"/>
          </a:p>
        </p:txBody>
      </p:sp>
      <p:pic>
        <p:nvPicPr>
          <p:cNvPr id="8" name="Рисунок 7" descr="Результат пошуку зображень за запитом &quot;ю тютюнник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62450"/>
            <a:ext cx="19050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geomap.com.ua/images/uh10a/08/09_resize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944" y="4281055"/>
            <a:ext cx="3477491" cy="257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solidFill>
            <a:srgbClr val="CC6600">
              <a:alpha val="78000"/>
            </a:srgbClr>
          </a:solidFill>
        </p:spPr>
        <p:txBody>
          <a:bodyPr>
            <a:normAutofit/>
          </a:bodyPr>
          <a:lstStyle/>
          <a:p>
            <a:r>
              <a:rPr lang="uk-UA" sz="3200" b="1" dirty="0" smtClean="0"/>
              <a:t>У підпорядкуванні С. Петлюри залишилися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399309"/>
            <a:ext cx="3886200" cy="4777654"/>
          </a:xfrm>
          <a:solidFill>
            <a:schemeClr val="accent2">
              <a:lumMod val="60000"/>
              <a:lumOff val="40000"/>
              <a:alpha val="81000"/>
            </a:schemeClr>
          </a:solidFill>
        </p:spPr>
        <p:txBody>
          <a:bodyPr/>
          <a:lstStyle/>
          <a:p>
            <a:r>
              <a:rPr lang="uk-UA" b="1" dirty="0" smtClean="0"/>
              <a:t>Запорізький корпус отамана                                         П. </a:t>
            </a:r>
            <a:r>
              <a:rPr lang="uk-UA" b="1" dirty="0" err="1" smtClean="0"/>
              <a:t>Болбочана</a:t>
            </a:r>
            <a:endParaRPr lang="en-US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357745"/>
            <a:ext cx="3886200" cy="4819218"/>
          </a:xfrm>
          <a:solidFill>
            <a:schemeClr val="accent2">
              <a:lumMod val="60000"/>
              <a:lumOff val="40000"/>
              <a:alpha val="83000"/>
            </a:schemeClr>
          </a:solidFill>
        </p:spPr>
        <p:txBody>
          <a:bodyPr/>
          <a:lstStyle/>
          <a:p>
            <a:r>
              <a:rPr lang="uk-UA" b="1" dirty="0" smtClean="0"/>
              <a:t>Корпус січових стрільців                                             Є. </a:t>
            </a:r>
            <a:r>
              <a:rPr lang="uk-UA" b="1" dirty="0" err="1" smtClean="0"/>
              <a:t>Коновальця</a:t>
            </a:r>
            <a:endParaRPr lang="en-US" b="1" dirty="0"/>
          </a:p>
        </p:txBody>
      </p:sp>
      <p:pic>
        <p:nvPicPr>
          <p:cNvPr id="5" name="Рисунок 4" descr="Результат пошуку зображень за запитом &quot;болбочан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36121" b="5091"/>
          <a:stretch>
            <a:fillRect/>
          </a:stretch>
        </p:blipFill>
        <p:spPr bwMode="auto">
          <a:xfrm>
            <a:off x="1025236" y="3048000"/>
            <a:ext cx="3650673" cy="361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коновалець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09310" y="2867889"/>
            <a:ext cx="3048000" cy="382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8" y="365126"/>
            <a:ext cx="6206837" cy="992619"/>
          </a:xfrm>
          <a:prstGeom prst="round2DiagRect">
            <a:avLst/>
          </a:prstGeom>
          <a:solidFill>
            <a:srgbClr val="996600">
              <a:alpha val="83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uk-UA" dirty="0" smtClean="0"/>
              <a:t>      </a:t>
            </a:r>
            <a:r>
              <a:rPr lang="uk-UA" b="1" dirty="0" smtClean="0"/>
              <a:t>     </a:t>
            </a:r>
            <a:r>
              <a:rPr lang="uk-UA" sz="4900" b="1" dirty="0" smtClean="0">
                <a:solidFill>
                  <a:schemeClr val="bg1"/>
                </a:solidFill>
              </a:rPr>
              <a:t>Пошук   союзників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2244435"/>
            <a:ext cx="3886200" cy="3932527"/>
          </a:xfrm>
          <a:solidFill>
            <a:srgbClr val="CC9900"/>
          </a:solidFill>
        </p:spPr>
        <p:txBody>
          <a:bodyPr/>
          <a:lstStyle/>
          <a:p>
            <a:r>
              <a:rPr lang="uk-UA" dirty="0" smtClean="0"/>
              <a:t>В. </a:t>
            </a:r>
            <a:r>
              <a:rPr lang="uk-UA" dirty="0" err="1" smtClean="0"/>
              <a:t>Чехівський</a:t>
            </a:r>
            <a:r>
              <a:rPr lang="uk-UA" dirty="0" smtClean="0"/>
              <a:t>,                       М. Грушевський та інші вважали, що необхідно укласти союз з Радянською Росією за умов пропорційного представництва в радах.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2286001"/>
            <a:ext cx="3886200" cy="3890962"/>
          </a:xfrm>
          <a:solidFill>
            <a:srgbClr val="CC9900"/>
          </a:solidFill>
        </p:spPr>
        <p:txBody>
          <a:bodyPr/>
          <a:lstStyle/>
          <a:p>
            <a:r>
              <a:rPr lang="uk-UA" dirty="0" smtClean="0"/>
              <a:t>С. Петлюра та                         В. Винниченко були прихильниками укладення союзу з Антантою.</a:t>
            </a:r>
            <a:endParaRPr lang="en-US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576945" y="131618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5652654" y="131618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13900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16 січня 1919 р. Директорія офіційно оголосила війну РСФРР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s://geomap.com.ua/images/uh10a/08/23_resiz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55" y="1745673"/>
            <a:ext cx="4682836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14945" y="4890654"/>
            <a:ext cx="152477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Київ</a:t>
            </a:r>
            <a:r>
              <a:rPr lang="ru-RU" b="1" i="1" dirty="0" smtClean="0"/>
              <a:t> у 1919 р.</a:t>
            </a:r>
            <a:endParaRPr lang="en-US" b="1" dirty="0"/>
          </a:p>
        </p:txBody>
      </p:sp>
      <p:pic>
        <p:nvPicPr>
          <p:cNvPr id="6" name="Рисунок 5" descr="https://geomap.com.ua/images/uh10a/08/29_resize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291" y="3616037"/>
            <a:ext cx="4374573" cy="30527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89418" y="2743200"/>
            <a:ext cx="375458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Червоні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командири</a:t>
            </a:r>
            <a:r>
              <a:rPr lang="ru-RU" b="1" i="1" dirty="0" smtClean="0"/>
              <a:t>: В. </a:t>
            </a:r>
            <a:r>
              <a:rPr lang="ru-RU" b="1" i="1" dirty="0" err="1" smtClean="0"/>
              <a:t>Антонов-Овсієнко</a:t>
            </a:r>
            <a:r>
              <a:rPr lang="ru-RU" b="1" i="1" dirty="0" smtClean="0"/>
              <a:t> (</a:t>
            </a:r>
            <a:r>
              <a:rPr lang="ru-RU" b="1" i="1" dirty="0" err="1" smtClean="0"/>
              <a:t>зліва</a:t>
            </a:r>
            <a:r>
              <a:rPr lang="ru-RU" b="1" i="1" dirty="0" smtClean="0"/>
              <a:t>), В. Боженко (у </a:t>
            </a:r>
            <a:r>
              <a:rPr lang="ru-RU" b="1" i="1" dirty="0" err="1" smtClean="0"/>
              <a:t>центрі</a:t>
            </a:r>
            <a:r>
              <a:rPr lang="ru-RU" b="1" i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600" b="1" dirty="0" smtClean="0"/>
              <a:t>5 лютого 1919 р. більшовицькі війська вступили до Києва</a:t>
            </a:r>
            <a:endParaRPr lang="en-US" sz="3600" b="1" dirty="0"/>
          </a:p>
        </p:txBody>
      </p:sp>
      <p:pic>
        <p:nvPicPr>
          <p:cNvPr id="4" name="Содержимое 3" descr="https://geomap.com.ua/images/uh10a/08/13_resiz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8" y="1593272"/>
            <a:ext cx="4502727" cy="297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eomap.com.ua/images/uh10a/08/16_resize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945" y="1399310"/>
            <a:ext cx="4100946" cy="281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eomap.com.ua/images/uh10a/08/22_resize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381" y="4308763"/>
            <a:ext cx="3851564" cy="235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eomap.com.ua/images/uh10a/08/24_resize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364" y="4405746"/>
            <a:ext cx="3463636" cy="210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map.com.ua/images/uh10a/Maps/8.jpg"/>
          <p:cNvPicPr/>
          <p:nvPr/>
        </p:nvPicPr>
        <p:blipFill>
          <a:blip r:embed="rId2" cstate="print">
            <a:lum contrast="32000"/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/>
              <a:t>У березні 1919 р. Директорія УНР зазнала поразки.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Директорія та уряд переїхали до Вінниці, а в середині березня – до Проскурова (нині Хмельницький), де і відбулося  останнє засідання у повному складі.</a:t>
            </a:r>
          </a:p>
          <a:p>
            <a:r>
              <a:rPr lang="uk-UA" dirty="0" smtClean="0"/>
              <a:t>На початку квітня 1919 р. в Рівному пройшла реорганізація Директорії. Новий уряд очолив Б. </a:t>
            </a:r>
            <a:r>
              <a:rPr lang="uk-UA" dirty="0" err="1" smtClean="0"/>
              <a:t>Мартос</a:t>
            </a:r>
            <a:r>
              <a:rPr lang="uk-UA" dirty="0" smtClean="0"/>
              <a:t>. Він закликав боротися з більшовиками, спираючись не на іноземну допомогу, а на українських повстанців. Але фактично Директорія могла керувати лише невеликою територією на Волині.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8519"/>
          </a:xfrm>
          <a:solidFill>
            <a:srgbClr val="4C2E09"/>
          </a:solidFill>
          <a:effectLst>
            <a:glow rad="927100">
              <a:srgbClr val="4C2E09"/>
            </a:glow>
            <a:outerShdw blurRad="876300" dist="50800" dir="5400000" algn="ctr" rotWithShape="0">
              <a:srgbClr val="000000">
                <a:alpha val="82000"/>
              </a:srgbClr>
            </a:outerShdw>
            <a:reflection stA="45000" endPos="0" dist="50800" dir="5400000" sy="-100000" algn="bl" rotWithShape="0"/>
            <a:softEdge rad="355600"/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normAutofit/>
            <a:flatTx/>
          </a:bodyPr>
          <a:lstStyle/>
          <a:p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Причини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поразки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Директорії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E1D3BA"/>
          </a:solidFill>
          <a:effectLst>
            <a:glow rad="660400">
              <a:schemeClr val="accent3">
                <a:satMod val="175000"/>
                <a:alpha val="35000"/>
              </a:schemeClr>
            </a:glow>
            <a:softEdge rad="647700"/>
          </a:effectLst>
        </p:spPr>
        <p:txBody>
          <a:bodyPr>
            <a:noAutofit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Неспроможність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створити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стабільний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політичний</a:t>
            </a:r>
            <a:r>
              <a:rPr lang="ru-RU" dirty="0" smtClean="0">
                <a:latin typeface="Arial Black" panose="020B0A04020102020204" pitchFamily="34" charset="0"/>
              </a:rPr>
              <a:t> режим;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Втрата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підтримки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більшої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частини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українського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населення</a:t>
            </a:r>
            <a:r>
              <a:rPr lang="ru-RU" dirty="0" smtClean="0">
                <a:latin typeface="Arial Black" panose="020B0A04020102020204" pitchFamily="34" charset="0"/>
              </a:rPr>
              <a:t> через </a:t>
            </a:r>
            <a:r>
              <a:rPr lang="ru-RU" dirty="0" err="1" smtClean="0">
                <a:latin typeface="Arial Black" panose="020B0A04020102020204" pitchFamily="34" charset="0"/>
              </a:rPr>
              <a:t>непослідовну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внутрішню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політику</a:t>
            </a:r>
            <a:r>
              <a:rPr lang="ru-RU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Недостатнє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усвідомлення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українським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населенням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загальнонаціональних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інтересів</a:t>
            </a:r>
            <a:r>
              <a:rPr lang="ru-RU" dirty="0" smtClean="0"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latin typeface="Arial Black" panose="020B0A04020102020204" pitchFamily="34" charset="0"/>
              </a:rPr>
              <a:t>необхідності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створення</a:t>
            </a:r>
            <a:r>
              <a:rPr lang="ru-RU" dirty="0" smtClean="0">
                <a:latin typeface="Arial Black" panose="020B0A04020102020204" pitchFamily="34" charset="0"/>
              </a:rPr>
              <a:t> та </a:t>
            </a:r>
            <a:r>
              <a:rPr lang="ru-RU" dirty="0" err="1" smtClean="0">
                <a:latin typeface="Arial Black" panose="020B0A04020102020204" pitchFamily="34" charset="0"/>
              </a:rPr>
              <a:t>зміцнення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власної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держави</a:t>
            </a:r>
            <a:r>
              <a:rPr lang="ru-RU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Несприятливі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зовнішні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обставини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585892"/>
          </a:xfrm>
          <a:solidFill>
            <a:srgbClr val="4C2E09"/>
          </a:solidFill>
          <a:effectLst>
            <a:glow rad="927100">
              <a:srgbClr val="4C2E09"/>
            </a:glow>
            <a:outerShdw blurRad="876300" dist="50800" dir="5400000" algn="ctr" rotWithShape="0">
              <a:srgbClr val="000000">
                <a:alpha val="82000"/>
              </a:srgbClr>
            </a:outerShdw>
            <a:reflection stA="45000" endPos="0" dist="50800" dir="5400000" sy="-100000" algn="bl" rotWithShape="0"/>
            <a:softEdge rad="355600"/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normAutofit fontScale="90000"/>
            <a:flatTx/>
          </a:bodyPr>
          <a:lstStyle/>
          <a:p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початку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квітня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1919 р.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Радянські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війська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зайняли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Херсон,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Миколаїв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Одесу, а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країни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Антанти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евакуювали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свої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війська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Півдня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України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Содержимое 3" descr="https://geomap.com.ua/images/uh10a/08/40_resiz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7164"/>
            <a:ext cx="2576945" cy="37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eomap.com.ua/images/uh10a/08/36_resize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3180916"/>
            <a:ext cx="4073235" cy="2845811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99709" y="6015291"/>
            <a:ext cx="42949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Танк,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захоплений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інтервентів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березні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1919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р. Одеса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geomap.com.ua/images/uh10a/08/39_resize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4764"/>
            <a:ext cx="2978727" cy="22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70909" y="5038941"/>
            <a:ext cx="20643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Маніфестація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Одесі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війська антанти на півдні україни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98764"/>
            <a:ext cx="8271164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8519"/>
          </a:xfrm>
          <a:solidFill>
            <a:srgbClr val="4C2E09"/>
          </a:solidFill>
          <a:effectLst>
            <a:glow rad="927100">
              <a:srgbClr val="4C2E09"/>
            </a:glow>
            <a:outerShdw blurRad="876300" dist="50800" dir="5400000" algn="ctr" rotWithShape="0">
              <a:srgbClr val="000000">
                <a:alpha val="82000"/>
              </a:srgbClr>
            </a:outerShdw>
            <a:reflection stA="45000" endPos="0" dist="50800" dir="5400000" sy="-100000" algn="bl" rotWithShape="0"/>
            <a:softEdge rad="355600"/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normAutofit/>
            <a:flatTx/>
          </a:bodyPr>
          <a:lstStyle/>
          <a:p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Підсумок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05891"/>
            <a:ext cx="7886700" cy="4071072"/>
          </a:xfrm>
          <a:solidFill>
            <a:srgbClr val="E1D3BA"/>
          </a:solidFill>
          <a:effectLst>
            <a:glow rad="660400">
              <a:schemeClr val="accent3">
                <a:satMod val="175000"/>
                <a:alpha val="35000"/>
              </a:schemeClr>
            </a:glow>
            <a:softEdge rad="647700"/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На </a:t>
            </a:r>
            <a:r>
              <a:rPr lang="ru-RU" dirty="0" err="1" smtClean="0">
                <a:latin typeface="Arial Black" panose="020B0A04020102020204" pitchFamily="34" charset="0"/>
              </a:rPr>
              <a:t>кінець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квітня</a:t>
            </a:r>
            <a:r>
              <a:rPr lang="ru-RU" dirty="0" smtClean="0">
                <a:latin typeface="Arial Black" panose="020B0A04020102020204" pitchFamily="34" charset="0"/>
              </a:rPr>
              <a:t> 1919 р. </a:t>
            </a:r>
            <a:r>
              <a:rPr lang="ru-RU" dirty="0" err="1" smtClean="0">
                <a:latin typeface="Arial Black" panose="020B0A04020102020204" pitchFamily="34" charset="0"/>
              </a:rPr>
              <a:t>більшовики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окупували</a:t>
            </a:r>
            <a:r>
              <a:rPr lang="ru-RU" dirty="0" smtClean="0">
                <a:latin typeface="Arial Black" panose="020B0A04020102020204" pitchFamily="34" charset="0"/>
              </a:rPr>
              <a:t> всю </a:t>
            </a:r>
            <a:r>
              <a:rPr lang="ru-RU" dirty="0" err="1" smtClean="0">
                <a:latin typeface="Arial Black" panose="020B0A04020102020204" pitchFamily="34" charset="0"/>
              </a:rPr>
              <a:t>територію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України</a:t>
            </a:r>
            <a:r>
              <a:rPr lang="ru-RU" dirty="0" smtClean="0"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latin typeface="Arial Black" panose="020B0A04020102020204" pitchFamily="34" charset="0"/>
              </a:rPr>
              <a:t>окрім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західних</a:t>
            </a:r>
            <a:r>
              <a:rPr lang="ru-RU" dirty="0" smtClean="0">
                <a:latin typeface="Arial Black" panose="020B0A04020102020204" pitchFamily="34" charset="0"/>
              </a:rPr>
              <a:t> областей.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Директорія</a:t>
            </a:r>
            <a:r>
              <a:rPr lang="ru-RU" dirty="0" smtClean="0">
                <a:latin typeface="Arial Black" panose="020B0A04020102020204" pitchFamily="34" charset="0"/>
              </a:rPr>
              <a:t>, не </a:t>
            </a:r>
            <a:r>
              <a:rPr lang="ru-RU" dirty="0" err="1" smtClean="0">
                <a:latin typeface="Arial Black" panose="020B0A04020102020204" pitchFamily="34" charset="0"/>
              </a:rPr>
              <a:t>зумівши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впоратися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зі</a:t>
            </a:r>
            <a:r>
              <a:rPr lang="ru-RU" dirty="0" smtClean="0">
                <a:latin typeface="Arial Black" panose="020B0A04020102020204" pitchFamily="34" charset="0"/>
              </a:rPr>
              <a:t> складною </a:t>
            </a:r>
            <a:r>
              <a:rPr lang="ru-RU" dirty="0" err="1" smtClean="0">
                <a:latin typeface="Arial Black" panose="020B0A04020102020204" pitchFamily="34" charset="0"/>
              </a:rPr>
              <a:t>ситуацією</a:t>
            </a:r>
            <a:r>
              <a:rPr lang="ru-RU" dirty="0" smtClean="0"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latin typeface="Arial Black" panose="020B0A04020102020204" pitchFamily="34" charset="0"/>
              </a:rPr>
              <a:t>зазнала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поразки</a:t>
            </a:r>
            <a:r>
              <a:rPr lang="ru-RU" dirty="0" smtClean="0">
                <a:latin typeface="Arial Black" panose="020B0A04020102020204" pitchFamily="34" charset="0"/>
              </a:rPr>
              <a:t>. 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Більшовики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вдруге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встановили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радянську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владу</a:t>
            </a:r>
            <a:r>
              <a:rPr lang="ru-RU" dirty="0" smtClean="0">
                <a:latin typeface="Arial Black" panose="020B0A04020102020204" pitchFamily="34" charset="0"/>
              </a:rPr>
              <a:t> в </a:t>
            </a:r>
            <a:r>
              <a:rPr lang="ru-RU" dirty="0" err="1" smtClean="0">
                <a:latin typeface="Arial Black" panose="020B0A04020102020204" pitchFamily="34" charset="0"/>
              </a:rPr>
              <a:t>Україні</a:t>
            </a:r>
            <a:r>
              <a:rPr lang="ru-RU" dirty="0" smtClean="0">
                <a:latin typeface="Arial Black" panose="020B0A04020102020204" pitchFamily="34" charset="0"/>
              </a:rPr>
              <a:t> у </a:t>
            </a:r>
            <a:r>
              <a:rPr lang="ru-RU" dirty="0" err="1" smtClean="0">
                <a:latin typeface="Arial Black" panose="020B0A04020102020204" pitchFamily="34" charset="0"/>
              </a:rPr>
              <a:t>формі</a:t>
            </a:r>
            <a:r>
              <a:rPr lang="ru-RU" dirty="0" smtClean="0">
                <a:latin typeface="Arial Black" panose="020B0A04020102020204" pitchFamily="34" charset="0"/>
              </a:rPr>
              <a:t> УСРР.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48583"/>
          </a:xfrm>
          <a:solidFill>
            <a:srgbClr val="4C2E09"/>
          </a:solidFill>
          <a:effectLst>
            <a:glow rad="927100">
              <a:srgbClr val="4C2E09"/>
            </a:glow>
            <a:outerShdw blurRad="876300" dist="50800" dir="5400000" algn="ctr" rotWithShape="0">
              <a:srgbClr val="000000">
                <a:alpha val="82000"/>
              </a:srgbClr>
            </a:outerShdw>
            <a:reflection stA="45000" endPos="0" dist="50800" dir="5400000" sy="-100000" algn="bl" rotWithShape="0"/>
            <a:softEdge rad="355600"/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normAutofit fontScale="90000"/>
            <a:flatTx/>
          </a:bodyPr>
          <a:lstStyle/>
          <a:p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Щоб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перешкодити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наступу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більшовиків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в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Україні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, Антанта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вирішила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замінити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німецькі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гарнізони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власними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2992582"/>
            <a:ext cx="6132368" cy="3184380"/>
          </a:xfrm>
          <a:solidFill>
            <a:srgbClr val="E1D3BA"/>
          </a:solidFill>
          <a:effectLst>
            <a:glow rad="660400">
              <a:schemeClr val="accent3">
                <a:satMod val="175000"/>
                <a:alpha val="35000"/>
              </a:schemeClr>
            </a:glow>
            <a:softEdge rad="647700"/>
          </a:effectLst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23 листопада 1918 р. </a:t>
            </a:r>
            <a:r>
              <a:rPr lang="ru-RU" sz="2000" dirty="0" err="1" smtClean="0">
                <a:latin typeface="Arial Black" panose="020B0A04020102020204" pitchFamily="34" charset="0"/>
              </a:rPr>
              <a:t>пе</a:t>
            </a:r>
            <a:r>
              <a:rPr lang="ru-RU" sz="2000" b="1" dirty="0" err="1" smtClean="0">
                <a:latin typeface="Arial Black" panose="020B0A04020102020204" pitchFamily="34" charset="0"/>
              </a:rPr>
              <a:t>рші</a:t>
            </a:r>
            <a:r>
              <a:rPr lang="ru-RU" sz="2000" b="1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антантівські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десанти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висадились</a:t>
            </a:r>
            <a:r>
              <a:rPr lang="ru-RU" sz="2000" dirty="0" smtClean="0">
                <a:latin typeface="Arial Black" panose="020B0A04020102020204" pitchFamily="34" charset="0"/>
              </a:rPr>
              <a:t> в </a:t>
            </a:r>
            <a:r>
              <a:rPr lang="ru-RU" sz="2000" dirty="0" err="1" smtClean="0">
                <a:latin typeface="Arial Black" panose="020B0A04020102020204" pitchFamily="34" charset="0"/>
              </a:rPr>
              <a:t>Севастополі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Антанта </a:t>
            </a:r>
            <a:r>
              <a:rPr lang="ru-RU" sz="2000" dirty="0" err="1" smtClean="0">
                <a:latin typeface="Arial Black" panose="020B0A04020102020204" pitchFamily="34" charset="0"/>
              </a:rPr>
              <a:t>допомагала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білогвардійцям</a:t>
            </a:r>
            <a:r>
              <a:rPr lang="ru-RU" sz="2000" dirty="0" smtClean="0">
                <a:latin typeface="Arial Black" panose="020B0A04020102020204" pitchFamily="34" charset="0"/>
              </a:rPr>
              <a:t> генерала Антона </a:t>
            </a:r>
            <a:r>
              <a:rPr lang="ru-RU" sz="2000" dirty="0" err="1" smtClean="0">
                <a:latin typeface="Arial Black" panose="020B0A04020102020204" pitchFamily="34" charset="0"/>
              </a:rPr>
              <a:t>Денікіна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відновлювати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неподільну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Росію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Вона не </a:t>
            </a:r>
            <a:r>
              <a:rPr lang="ru-RU" sz="2000" dirty="0" err="1" smtClean="0">
                <a:latin typeface="Arial Black" panose="020B0A04020102020204" pitchFamily="34" charset="0"/>
              </a:rPr>
              <a:t>визнавала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Української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Держави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гетьмана</a:t>
            </a:r>
            <a:r>
              <a:rPr lang="ru-RU" sz="2000" dirty="0" smtClean="0">
                <a:latin typeface="Arial Black" panose="020B0A04020102020204" pitchFamily="34" charset="0"/>
              </a:rPr>
              <a:t> П. </a:t>
            </a:r>
            <a:r>
              <a:rPr lang="ru-RU" sz="2000" dirty="0" err="1" smtClean="0">
                <a:latin typeface="Arial Black" panose="020B0A04020102020204" pitchFamily="34" charset="0"/>
              </a:rPr>
              <a:t>Скоропадського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і</a:t>
            </a:r>
            <a:r>
              <a:rPr lang="ru-RU" sz="2000" dirty="0" smtClean="0">
                <a:latin typeface="Arial Black" panose="020B0A04020102020204" pitchFamily="34" charset="0"/>
              </a:rPr>
              <a:t> не </a:t>
            </a:r>
            <a:r>
              <a:rPr lang="ru-RU" sz="2000" dirty="0" err="1" smtClean="0">
                <a:latin typeface="Arial Black" panose="020B0A04020102020204" pitchFamily="34" charset="0"/>
              </a:rPr>
              <a:t>збиралася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визнавати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Директорію</a:t>
            </a:r>
            <a:r>
              <a:rPr lang="ru-RU" sz="2000" dirty="0" smtClean="0">
                <a:latin typeface="Arial Black" panose="020B0A04020102020204" pitchFamily="34" charset="0"/>
              </a:rPr>
              <a:t> УНР.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Головнокомандувач Збройних сил Півдня Росії А.І. Денікін. Сайт історика С.В.Волков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524250"/>
            <a:ext cx="2171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82982" y="6159973"/>
            <a:ext cx="45858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Головнокомандувач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Збройних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 сил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Півдня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Росії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                            А.І.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Денікін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SourceSansProRegular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війна директорії карта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976" t="2045" r="2449" b="11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5672" y="928255"/>
            <a:ext cx="1717963" cy="1021556"/>
          </a:xfrm>
          <a:prstGeom prst="flowChartAlternateProcess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Більшовицькі війська                   Л. Троцького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048000"/>
            <a:ext cx="1690254" cy="71508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   Армія                           А. Денікіна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90" y="1136073"/>
            <a:ext cx="1953492" cy="71508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Польська армія                 Ю. </a:t>
            </a:r>
            <a:r>
              <a:rPr lang="uk-UA" b="1" dirty="0" err="1" smtClean="0">
                <a:solidFill>
                  <a:schemeClr val="bg1"/>
                </a:solidFill>
              </a:rPr>
              <a:t>Пілсудського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424545" y="1662545"/>
            <a:ext cx="978408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низ 10"/>
          <p:cNvSpPr/>
          <p:nvPr/>
        </p:nvSpPr>
        <p:spPr>
          <a:xfrm>
            <a:off x="4267200" y="2133600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>
            <a:off x="4807527" y="173181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4365" y="1745672"/>
            <a:ext cx="1731817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Директорія</a:t>
            </a:r>
            <a:r>
              <a:rPr lang="uk-U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в’язане зображення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845" y="2354695"/>
            <a:ext cx="2529684" cy="350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езультат пошуку зображень за запитом &quot;затонський володимир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520" y="1801091"/>
            <a:ext cx="28384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962438"/>
          </a:xfrm>
          <a:gradFill flip="none" rotWithShape="1">
            <a:gsLst>
              <a:gs pos="0">
                <a:srgbClr val="996600">
                  <a:shade val="30000"/>
                  <a:satMod val="115000"/>
                </a:srgbClr>
              </a:gs>
              <a:gs pos="50000">
                <a:srgbClr val="996600">
                  <a:shade val="67500"/>
                  <a:satMod val="115000"/>
                </a:srgbClr>
              </a:gs>
              <a:gs pos="100000">
                <a:srgbClr val="99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Після поразки країн Четверного союзу в Першій світовій війні , радянська Росія денонсувала умови Брестського миру та відмовилась визнавати незалежність УНР.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6727"/>
            <a:ext cx="4168486" cy="4073236"/>
          </a:xfr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uk-UA" b="1" dirty="0" smtClean="0"/>
              <a:t>17 листопада 1918 р</a:t>
            </a:r>
            <a:r>
              <a:rPr lang="uk-UA" dirty="0" smtClean="0"/>
              <a:t>. у Москві було утворено </a:t>
            </a:r>
            <a:r>
              <a:rPr lang="uk-UA" b="1" dirty="0" smtClean="0"/>
              <a:t>Українську революційну військову  раду </a:t>
            </a:r>
            <a:r>
              <a:rPr lang="uk-UA" dirty="0" smtClean="0"/>
              <a:t>у складі                      В. </a:t>
            </a:r>
            <a:r>
              <a:rPr lang="uk-UA" dirty="0" err="1" smtClean="0"/>
              <a:t>Антонова-Овсієнка</a:t>
            </a:r>
            <a:r>
              <a:rPr lang="uk-UA" dirty="0" smtClean="0"/>
              <a:t>,           В. </a:t>
            </a:r>
            <a:r>
              <a:rPr lang="uk-UA" dirty="0" err="1" smtClean="0"/>
              <a:t>Затонського</a:t>
            </a:r>
            <a:r>
              <a:rPr lang="uk-UA" dirty="0" smtClean="0"/>
              <a:t>,                         Г. </a:t>
            </a:r>
            <a:r>
              <a:rPr lang="uk-UA" dirty="0" err="1" smtClean="0"/>
              <a:t>П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ятакова</a:t>
            </a:r>
            <a:r>
              <a:rPr lang="uk-UA" dirty="0" smtClean="0"/>
              <a:t> та                         Й. Сталіна</a:t>
            </a:r>
            <a:endParaRPr lang="en-US" dirty="0"/>
          </a:p>
        </p:txBody>
      </p:sp>
      <p:pic>
        <p:nvPicPr>
          <p:cNvPr id="7" name="Рисунок 6" descr="Пов’язане зображенн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438650"/>
            <a:ext cx="18859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езультат пошуку зображень за запитом &quot;затонський володимир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664" y="4793673"/>
            <a:ext cx="1753900" cy="223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236" y="706582"/>
            <a:ext cx="5209309" cy="5484236"/>
          </a:xfrm>
          <a:solidFill>
            <a:srgbClr val="CC6600">
              <a:alpha val="73000"/>
            </a:srgbClr>
          </a:solidFill>
        </p:spPr>
        <p:txBody>
          <a:bodyPr/>
          <a:lstStyle/>
          <a:p>
            <a:r>
              <a:rPr lang="uk-UA" sz="3600" b="1" dirty="0" smtClean="0"/>
              <a:t>28 листопада 1918 р</a:t>
            </a:r>
            <a:r>
              <a:rPr lang="uk-UA" sz="3600" dirty="0" smtClean="0"/>
              <a:t>. на території Росії (</a:t>
            </a:r>
            <a:r>
              <a:rPr lang="uk-UA" sz="3600" dirty="0" err="1" smtClean="0"/>
              <a:t>м.Курськ</a:t>
            </a:r>
            <a:r>
              <a:rPr lang="uk-UA" sz="3600" dirty="0" smtClean="0"/>
              <a:t>)  більшовики створили    </a:t>
            </a:r>
            <a:r>
              <a:rPr lang="uk-UA" sz="3600" b="1" dirty="0" smtClean="0"/>
              <a:t>Тимчасовий робітничо-селянський уряд України                           </a:t>
            </a:r>
            <a:r>
              <a:rPr lang="uk-UA" sz="3600" dirty="0" smtClean="0"/>
              <a:t>на чолі з Г. </a:t>
            </a:r>
            <a:r>
              <a:rPr lang="uk-UA" sz="3600" dirty="0" err="1" smtClean="0"/>
              <a:t>П´ятаковим</a:t>
            </a:r>
            <a:r>
              <a:rPr lang="uk-UA" sz="3600" dirty="0" smtClean="0"/>
              <a:t>.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5" name="Содержимое 4" descr="Пов’язане зображення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36618"/>
            <a:ext cx="3714750" cy="458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uk-UA" sz="3200" b="1" dirty="0" smtClean="0"/>
              <a:t>29 листопада 1918 р. </a:t>
            </a:r>
            <a:r>
              <a:rPr lang="uk-UA" sz="3200" dirty="0" smtClean="0"/>
              <a:t>уряд видав маніфест про відновлення радянської влади в Україні.</a:t>
            </a:r>
            <a:endParaRPr lang="en-US" sz="3200" dirty="0"/>
          </a:p>
        </p:txBody>
      </p:sp>
      <p:pic>
        <p:nvPicPr>
          <p:cNvPr id="6" name="Содержимое 5" descr="Результат пошуку зображень за запитом &quot;тимчасовий робітничо-селянський уряд україни&quot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579418"/>
            <a:ext cx="7924800" cy="50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solidFill>
            <a:srgbClr val="CC9900">
              <a:alpha val="72000"/>
            </a:srgbClr>
          </a:solidFill>
        </p:spPr>
        <p:txBody>
          <a:bodyPr>
            <a:normAutofit/>
          </a:bodyPr>
          <a:lstStyle/>
          <a:p>
            <a:r>
              <a:rPr lang="uk-UA" sz="2800" dirty="0" smtClean="0"/>
              <a:t> </a:t>
            </a:r>
            <a:r>
              <a:rPr lang="uk-UA" sz="2400" dirty="0" smtClean="0"/>
              <a:t>У </a:t>
            </a:r>
            <a:r>
              <a:rPr lang="uk-UA" sz="2400" b="1" dirty="0" smtClean="0"/>
              <a:t>грудні 1918 р</a:t>
            </a:r>
            <a:r>
              <a:rPr lang="uk-UA" sz="2400" dirty="0" smtClean="0"/>
              <a:t>. Перша і Друга повстанські дивізії під командування </a:t>
            </a:r>
            <a:r>
              <a:rPr lang="uk-UA" sz="2400" b="1" dirty="0" smtClean="0"/>
              <a:t>В. </a:t>
            </a:r>
            <a:r>
              <a:rPr lang="uk-UA" sz="2400" b="1" dirty="0" err="1" smtClean="0"/>
              <a:t>Антонова-Овсієнка</a:t>
            </a:r>
            <a:r>
              <a:rPr lang="uk-UA" sz="2400" b="1" dirty="0" smtClean="0"/>
              <a:t>  </a:t>
            </a:r>
            <a:r>
              <a:rPr lang="uk-UA" sz="2400" dirty="0" smtClean="0"/>
              <a:t>розпочали наступ на Україну.</a:t>
            </a:r>
            <a:endParaRPr lang="en-US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3164" y="1825625"/>
            <a:ext cx="3920836" cy="4351338"/>
          </a:xfrm>
          <a:solidFill>
            <a:schemeClr val="bg2"/>
          </a:solidFill>
        </p:spPr>
        <p:txBody>
          <a:bodyPr/>
          <a:lstStyle/>
          <a:p>
            <a:r>
              <a:rPr lang="uk-UA" b="1" dirty="0" smtClean="0"/>
              <a:t>3 січня 1919 р. </a:t>
            </a:r>
            <a:r>
              <a:rPr lang="uk-UA" dirty="0" smtClean="0"/>
              <a:t>радянські війська зайняли Харків.</a:t>
            </a:r>
          </a:p>
          <a:p>
            <a:r>
              <a:rPr lang="uk-UA" b="1" dirty="0" smtClean="0"/>
              <a:t>6 січня 1919 р. </a:t>
            </a:r>
            <a:r>
              <a:rPr lang="uk-UA" dirty="0" smtClean="0"/>
              <a:t>було проголошено створення Української Соціалістичної Радянської Республіки (УСРР).</a:t>
            </a:r>
            <a:endParaRPr lang="en-US" dirty="0"/>
          </a:p>
        </p:txBody>
      </p:sp>
      <p:pic>
        <p:nvPicPr>
          <p:cNvPr id="5" name="Рисунок 4" descr="Результат пошуку зображень за запитом &quot;затонський володимир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8384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усрр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583" y="5389418"/>
            <a:ext cx="3103418" cy="146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https://geomap.com.ua/images/uh10a/08/35_resize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314" y="4292600"/>
            <a:ext cx="2540000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geomap.com.ua/images/uh10a/08/14_resize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0764"/>
            <a:ext cx="4225636" cy="2521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546763" y="3075709"/>
            <a:ext cx="170410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Червоні входять у Катеринослав. Січень 1919 р.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8519"/>
          </a:xfrm>
          <a:solidFill>
            <a:srgbClr val="4C2E09"/>
          </a:solidFill>
          <a:effectLst>
            <a:glow rad="927100">
              <a:srgbClr val="4C2E09"/>
            </a:glow>
            <a:outerShdw blurRad="876300" dist="50800" dir="5400000" algn="ctr" rotWithShape="0">
              <a:srgbClr val="000000">
                <a:alpha val="82000"/>
              </a:srgbClr>
            </a:outerShdw>
            <a:reflection stA="45000" endPos="0" dist="50800" dir="5400000" sy="-100000" algn="bl" rotWithShape="0"/>
            <a:softEdge rad="355600"/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normAutofit fontScale="90000"/>
            <a:flatTx/>
          </a:bodyPr>
          <a:lstStyle/>
          <a:p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Інтервенція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військ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Антанти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півдні</a:t>
            </a:r>
            <a:r>
              <a:rPr lang="ru-RU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України</a:t>
            </a:r>
            <a:endParaRPr lang="ru-RU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05891"/>
            <a:ext cx="7886700" cy="4071072"/>
          </a:xfrm>
          <a:solidFill>
            <a:srgbClr val="E1D3BA"/>
          </a:solidFill>
          <a:effectLst>
            <a:glow rad="660400">
              <a:schemeClr val="accent3">
                <a:satMod val="175000"/>
                <a:alpha val="35000"/>
              </a:schemeClr>
            </a:glow>
            <a:softEdge rad="647700"/>
          </a:effectLst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2 </a:t>
            </a:r>
            <a:r>
              <a:rPr lang="ru-RU" sz="2000" dirty="0" err="1" smtClean="0">
                <a:latin typeface="Arial Black" panose="020B0A04020102020204" pitchFamily="34" charset="0"/>
              </a:rPr>
              <a:t>грудня</a:t>
            </a:r>
            <a:r>
              <a:rPr lang="ru-RU" sz="2000" dirty="0" smtClean="0">
                <a:latin typeface="Arial Black" panose="020B0A04020102020204" pitchFamily="34" charset="0"/>
              </a:rPr>
              <a:t> 1918 р. до </a:t>
            </a:r>
            <a:r>
              <a:rPr lang="ru-RU" sz="2000" dirty="0" err="1" smtClean="0">
                <a:latin typeface="Arial Black" panose="020B0A04020102020204" pitchFamily="34" charset="0"/>
              </a:rPr>
              <a:t>Одеси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прибув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французький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корабель</a:t>
            </a:r>
            <a:r>
              <a:rPr lang="ru-RU" sz="2000" dirty="0" smtClean="0">
                <a:latin typeface="Arial Black" panose="020B0A04020102020204" pitchFamily="34" charset="0"/>
              </a:rPr>
              <a:t> «</a:t>
            </a:r>
            <a:r>
              <a:rPr lang="ru-RU" sz="2000" dirty="0" err="1" smtClean="0">
                <a:latin typeface="Arial Black" panose="020B0A04020102020204" pitchFamily="34" charset="0"/>
              </a:rPr>
              <a:t>Мірабо</a:t>
            </a:r>
            <a:r>
              <a:rPr lang="ru-RU" sz="2000" dirty="0" smtClean="0">
                <a:latin typeface="Arial Black" panose="020B0A04020102020204" pitchFamily="34" charset="0"/>
              </a:rPr>
              <a:t>».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В </a:t>
            </a:r>
            <a:r>
              <a:rPr lang="ru-RU" sz="2000" dirty="0" err="1" smtClean="0">
                <a:latin typeface="Arial Black" panose="020B0A04020102020204" pitchFamily="34" charset="0"/>
              </a:rPr>
              <a:t>середині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грудня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в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Одесі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почалася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висадка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військового</a:t>
            </a:r>
            <a:r>
              <a:rPr lang="ru-RU" sz="2000" dirty="0" smtClean="0">
                <a:latin typeface="Arial Black" panose="020B0A04020102020204" pitchFamily="34" charset="0"/>
              </a:rPr>
              <a:t> десанту </a:t>
            </a:r>
            <a:r>
              <a:rPr lang="ru-RU" sz="2000" dirty="0" err="1" smtClean="0">
                <a:latin typeface="Arial Black" panose="020B0A04020102020204" pitchFamily="34" charset="0"/>
              </a:rPr>
              <a:t>Антанти</a:t>
            </a:r>
            <a:r>
              <a:rPr lang="ru-RU" sz="2000" dirty="0" smtClean="0">
                <a:latin typeface="Arial Black" panose="020B0A04020102020204" pitchFamily="34" charset="0"/>
              </a:rPr>
              <a:t> (15 тис.).</a:t>
            </a:r>
          </a:p>
          <a:p>
            <a:r>
              <a:rPr lang="ru-RU" sz="2000" dirty="0" err="1" smtClean="0">
                <a:latin typeface="Arial Black" panose="020B0A04020102020204" pitchFamily="34" charset="0"/>
              </a:rPr>
              <a:t>Війська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Директорії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були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змушені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залишити</a:t>
            </a:r>
            <a:r>
              <a:rPr lang="ru-RU" sz="2000" dirty="0" smtClean="0">
                <a:latin typeface="Arial Black" panose="020B0A04020102020204" pitchFamily="34" charset="0"/>
              </a:rPr>
              <a:t> Одесу.</a:t>
            </a:r>
          </a:p>
          <a:p>
            <a:r>
              <a:rPr lang="ru-RU" sz="2000" dirty="0" err="1" smtClean="0">
                <a:latin typeface="Arial Black" panose="020B0A04020102020204" pitchFamily="34" charset="0"/>
              </a:rPr>
              <a:t>Командувач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білогвардійської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Добровольчої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армії</a:t>
            </a:r>
            <a:r>
              <a:rPr lang="ru-RU" sz="2000" dirty="0" smtClean="0">
                <a:latin typeface="Arial Black" panose="020B0A04020102020204" pitchFamily="34" charset="0"/>
              </a:rPr>
              <a:t> А. </a:t>
            </a:r>
            <a:r>
              <a:rPr lang="ru-RU" sz="2000" dirty="0" err="1" smtClean="0">
                <a:latin typeface="Arial Black" panose="020B0A04020102020204" pitchFamily="34" charset="0"/>
              </a:rPr>
              <a:t>Денікін</a:t>
            </a:r>
            <a:r>
              <a:rPr lang="ru-RU" sz="2000" dirty="0" smtClean="0">
                <a:latin typeface="Arial Black" panose="020B0A04020102020204" pitchFamily="34" charset="0"/>
              </a:rPr>
              <a:t> створив тут </a:t>
            </a:r>
            <a:r>
              <a:rPr lang="ru-RU" sz="2000" dirty="0" err="1" smtClean="0">
                <a:latin typeface="Arial Black" panose="020B0A04020102020204" pitchFamily="34" charset="0"/>
              </a:rPr>
              <a:t>Південноросійський</a:t>
            </a:r>
            <a:r>
              <a:rPr lang="ru-RU" sz="2000" dirty="0" smtClean="0">
                <a:latin typeface="Arial Black" panose="020B0A04020102020204" pitchFamily="34" charset="0"/>
              </a:rPr>
              <a:t> уряд.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13 </a:t>
            </a:r>
            <a:r>
              <a:rPr lang="ru-RU" sz="2000" dirty="0" err="1" smtClean="0">
                <a:latin typeface="Arial Black" panose="020B0A04020102020204" pitchFamily="34" charset="0"/>
              </a:rPr>
              <a:t>січня</a:t>
            </a:r>
            <a:r>
              <a:rPr lang="ru-RU" sz="2000" dirty="0" smtClean="0">
                <a:latin typeface="Arial Black" panose="020B0A04020102020204" pitchFamily="34" charset="0"/>
              </a:rPr>
              <a:t> 1919 р. в </a:t>
            </a:r>
            <a:r>
              <a:rPr lang="ru-RU" sz="2000" dirty="0" err="1" smtClean="0">
                <a:latin typeface="Arial Black" panose="020B0A04020102020204" pitchFamily="34" charset="0"/>
              </a:rPr>
              <a:t>Одесі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розташувався</a:t>
            </a:r>
            <a:r>
              <a:rPr lang="ru-RU" sz="2000" dirty="0" smtClean="0">
                <a:latin typeface="Arial Black" panose="020B0A04020102020204" pitchFamily="34" charset="0"/>
              </a:rPr>
              <a:t> штаб </a:t>
            </a:r>
            <a:r>
              <a:rPr lang="ru-RU" sz="2000" dirty="0" err="1" smtClean="0">
                <a:latin typeface="Arial Black" panose="020B0A04020102020204" pitchFamily="34" charset="0"/>
              </a:rPr>
              <a:t>французької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десантної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дивізії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В </a:t>
            </a:r>
            <a:r>
              <a:rPr lang="ru-RU" sz="2000" dirty="0" err="1" smtClean="0">
                <a:latin typeface="Arial Black" panose="020B0A04020102020204" pitchFamily="34" charset="0"/>
              </a:rPr>
              <a:t>кінці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січня</a:t>
            </a:r>
            <a:r>
              <a:rPr lang="ru-RU" sz="2000" dirty="0" smtClean="0">
                <a:latin typeface="Arial Black" panose="020B0A04020102020204" pitchFamily="34" charset="0"/>
              </a:rPr>
              <a:t> – на початку лютого </a:t>
            </a:r>
            <a:r>
              <a:rPr lang="ru-RU" sz="2000" dirty="0" err="1" smtClean="0">
                <a:latin typeface="Arial Black" panose="020B0A04020102020204" pitchFamily="34" charset="0"/>
              </a:rPr>
              <a:t>війська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Антанти</a:t>
            </a:r>
            <a:r>
              <a:rPr lang="ru-RU" sz="2000" dirty="0" smtClean="0">
                <a:latin typeface="Arial Black" panose="020B0A04020102020204" pitchFamily="34" charset="0"/>
              </a:rPr>
              <a:t> взяли </a:t>
            </a:r>
            <a:r>
              <a:rPr lang="ru-RU" sz="2000" dirty="0" err="1" smtClean="0">
                <a:latin typeface="Arial Black" panose="020B0A04020102020204" pitchFamily="34" charset="0"/>
              </a:rPr>
              <a:t>під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свій</a:t>
            </a:r>
            <a:r>
              <a:rPr lang="ru-RU" sz="2000" dirty="0" smtClean="0">
                <a:latin typeface="Arial Black" panose="020B0A04020102020204" pitchFamily="34" charset="0"/>
              </a:rPr>
              <a:t> контроль Херсон </a:t>
            </a:r>
            <a:r>
              <a:rPr lang="ru-RU" sz="2000" dirty="0" err="1" smtClean="0">
                <a:latin typeface="Arial Black" panose="020B0A04020102020204" pitchFamily="34" charset="0"/>
              </a:rPr>
              <a:t>і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Миколаїв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650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Військова присутність Антанти на Півдні України. Друга війна більшовицької Росії з УНР.</vt:lpstr>
      <vt:lpstr>Слайд 2</vt:lpstr>
      <vt:lpstr>Щоб перешкодити наступу більшовиків в Україні, Антанта вирішила замінити німецькі гарнізони власними.</vt:lpstr>
      <vt:lpstr>Слайд 4</vt:lpstr>
      <vt:lpstr>Після поразки країн Четверного союзу в Першій світовій війні , радянська Росія денонсувала умови Брестського миру та відмовилась визнавати незалежність УНР.</vt:lpstr>
      <vt:lpstr>Слайд 6</vt:lpstr>
      <vt:lpstr>29 листопада 1918 р. уряд видав маніфест про відновлення радянської влади в Україні.</vt:lpstr>
      <vt:lpstr> У грудні 1918 р. Перша і Друга повстанські дивізії під командування В. Антонова-Овсієнка  розпочали наступ на Україну.</vt:lpstr>
      <vt:lpstr>Інтервенція військ Антанти на півдні України</vt:lpstr>
      <vt:lpstr>Словник:</vt:lpstr>
      <vt:lpstr>Директорія не була спроможна протидіяти більшовицькій армії</vt:lpstr>
      <vt:lpstr>У підпорядкуванні С. Петлюри залишилися</vt:lpstr>
      <vt:lpstr>           Пошук   союзників</vt:lpstr>
      <vt:lpstr>16 січня 1919 р. Директорія офіційно оголосила війну РСФРР</vt:lpstr>
      <vt:lpstr>5 лютого 1919 р. більшовицькі війська вступили до Києва</vt:lpstr>
      <vt:lpstr>Слайд 16</vt:lpstr>
      <vt:lpstr>У березні 1919 р. Директорія УНР зазнала поразки.</vt:lpstr>
      <vt:lpstr>Причини поразки Директорії:</vt:lpstr>
      <vt:lpstr>На початку квітня 1919 р. Радянські війська зайняли Херсон, Миколаїв і Одесу, а країни Антанти евакуювали свої війська з Півдня України.</vt:lpstr>
      <vt:lpstr>Підсумок: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БАЗА</cp:lastModifiedBy>
  <cp:revision>114</cp:revision>
  <dcterms:created xsi:type="dcterms:W3CDTF">2015-09-21T13:41:05Z</dcterms:created>
  <dcterms:modified xsi:type="dcterms:W3CDTF">2022-05-25T09:02:25Z</dcterms:modified>
</cp:coreProperties>
</file>