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4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7414592" cy="3623788"/>
          </a:xfrm>
        </p:spPr>
        <p:txBody>
          <a:bodyPr>
            <a:noAutofit/>
          </a:bodyPr>
          <a:lstStyle/>
          <a:p>
            <a:pPr algn="ctr"/>
            <a:r>
              <a:rPr lang="uk-UA" sz="8000" i="1" dirty="0">
                <a:effectLst/>
              </a:rPr>
              <a:t>Поліський державний заповідник </a:t>
            </a:r>
            <a:endParaRPr lang="ru-RU" sz="8000" i="1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варинний світ Поліського заповідника - 27 June 2018 - Газета &quot;Слово&quot;">
            <a:extLst>
              <a:ext uri="{FF2B5EF4-FFF2-40B4-BE49-F238E27FC236}">
                <a16:creationId xmlns:a16="http://schemas.microsoft.com/office/drawing/2014/main" id="{A7E551A9-5D89-A7CD-97AC-DCDE80DD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3602186" cy="23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 Волині лисиця вкусила чоловіка на його ж подвір'ї – AgroNews">
            <a:extLst>
              <a:ext uri="{FF2B5EF4-FFF2-40B4-BE49-F238E27FC236}">
                <a16:creationId xmlns:a16="http://schemas.microsoft.com/office/drawing/2014/main" id="{8198AA75-227D-4D0D-3124-7C631799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378"/>
            <a:ext cx="3751198" cy="25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➤ Черемський природний заповідник Цікаві місця • Пам'ятки • Що подивитись у  Черемський природний заповідник?">
            <a:extLst>
              <a:ext uri="{FF2B5EF4-FFF2-40B4-BE49-F238E27FC236}">
                <a16:creationId xmlns:a16="http://schemas.microsoft.com/office/drawing/2014/main" id="{8ADC121C-072D-AE59-A4B1-CF7CD6DD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8823"/>
            <a:ext cx="3391311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Хижаки, загальні положення">
            <a:extLst>
              <a:ext uri="{FF2B5EF4-FFF2-40B4-BE49-F238E27FC236}">
                <a16:creationId xmlns:a16="http://schemas.microsoft.com/office/drawing/2014/main" id="{4E857878-1E6C-79D4-5D40-DE6A922A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34" y="371703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920880" cy="6552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dirty="0"/>
              <a:t>Поліський природний заповідник – </a:t>
            </a:r>
          </a:p>
          <a:p>
            <a:pPr>
              <a:buNone/>
            </a:pPr>
            <a:r>
              <a:rPr lang="uk-UA" sz="2600" dirty="0"/>
              <a:t>природно-Заповідний об'єкт, </a:t>
            </a:r>
          </a:p>
          <a:p>
            <a:pPr>
              <a:buNone/>
            </a:pPr>
            <a:r>
              <a:rPr lang="uk-UA" sz="2600" dirty="0"/>
              <a:t>розташованій в </a:t>
            </a:r>
            <a:r>
              <a:rPr lang="uk-UA" sz="2600" dirty="0" err="1"/>
              <a:t>Олевськ</a:t>
            </a:r>
            <a:r>
              <a:rPr lang="uk-UA" sz="2600" dirty="0"/>
              <a:t> та Овруцького </a:t>
            </a:r>
          </a:p>
          <a:p>
            <a:pPr>
              <a:buNone/>
            </a:pPr>
            <a:r>
              <a:rPr lang="uk-UA" sz="2600" dirty="0"/>
              <a:t>районах Житомирської області.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 algn="ctr"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Водяний млин на річці </a:t>
            </a:r>
            <a:r>
              <a:rPr lang="uk-UA" sz="1800" dirty="0" err="1">
                <a:solidFill>
                  <a:schemeClr val="accent2">
                    <a:lumMod val="50000"/>
                  </a:schemeClr>
                </a:solidFill>
              </a:rPr>
              <a:t>Болотниці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uk-UA" sz="1800" dirty="0" err="1">
                <a:solidFill>
                  <a:schemeClr val="accent2">
                    <a:lumMod val="50000"/>
                  </a:schemeClr>
                </a:solidFill>
              </a:rPr>
              <a:t>Свидівці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) у Поліському заповіднику.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800px-Polissya_Natural_Res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6" y="1772816"/>
            <a:ext cx="758484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266982"/>
            <a:ext cx="7776864" cy="338437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Розташування: Україна</a:t>
            </a:r>
          </a:p>
          <a:p>
            <a:pPr>
              <a:buNone/>
            </a:pPr>
            <a:r>
              <a:rPr lang="uk-UA" dirty="0"/>
              <a:t>Житомирська область,</a:t>
            </a:r>
            <a:r>
              <a:rPr lang="uk-UA" dirty="0" err="1"/>
              <a:t>Олевський</a:t>
            </a:r>
            <a:endParaRPr lang="uk-UA" dirty="0"/>
          </a:p>
          <a:p>
            <a:pPr>
              <a:buNone/>
            </a:pPr>
            <a:r>
              <a:rPr lang="uk-UA" dirty="0"/>
              <a:t>район,Овруцький район</a:t>
            </a:r>
          </a:p>
          <a:p>
            <a:r>
              <a:rPr lang="uk-UA" dirty="0"/>
              <a:t>Найближче місто: Овруч</a:t>
            </a:r>
          </a:p>
          <a:p>
            <a:r>
              <a:rPr lang="uk-UA" dirty="0"/>
              <a:t>Координати: 51°32′05″ пн. ш. 28°06′20″ сх. д.</a:t>
            </a:r>
          </a:p>
          <a:p>
            <a:r>
              <a:rPr lang="uk-UA" dirty="0"/>
              <a:t>Площа: 20104 га</a:t>
            </a:r>
          </a:p>
          <a:p>
            <a:r>
              <a:rPr lang="uk-UA" dirty="0"/>
              <a:t>Заснований: 12 листопада 1968</a:t>
            </a:r>
          </a:p>
          <a:p>
            <a:endParaRPr lang="uk-UA" dirty="0"/>
          </a:p>
        </p:txBody>
      </p:sp>
      <p:pic>
        <p:nvPicPr>
          <p:cNvPr id="5" name="Рисунок 4" descr="ppz-vhid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10" y="1"/>
            <a:ext cx="4499991" cy="3050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4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033092" cy="305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чер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605" y="4767254"/>
            <a:ext cx="8124395" cy="209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079359"/>
          </a:xfrm>
        </p:spPr>
        <p:txBody>
          <a:bodyPr>
            <a:normAutofit fontScale="90000"/>
          </a:bodyPr>
          <a:lstStyle/>
          <a:p>
            <a:pPr algn="ctr"/>
            <a:br>
              <a:rPr lang="uk-UA" i="1" dirty="0"/>
            </a:br>
            <a:r>
              <a:rPr lang="uk-UA" sz="4400" i="1" dirty="0"/>
              <a:t>Загальна характеристика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9605" y="1052736"/>
            <a:ext cx="7968885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/>
              <a:t>Площа 20104 га. Створений у 1968 р. на базі трьох </a:t>
            </a:r>
          </a:p>
          <a:p>
            <a:pPr>
              <a:buNone/>
            </a:pPr>
            <a:r>
              <a:rPr lang="uk-UA" sz="2000" dirty="0"/>
              <a:t>лісництв: </a:t>
            </a:r>
            <a:r>
              <a:rPr lang="uk-UA" sz="2000" dirty="0" err="1"/>
              <a:t>Копищанського</a:t>
            </a:r>
            <a:r>
              <a:rPr lang="uk-UA" sz="2000" dirty="0"/>
              <a:t> (6935 га), </a:t>
            </a:r>
            <a:r>
              <a:rPr lang="uk-UA" sz="2000" dirty="0" err="1"/>
              <a:t>Перганського</a:t>
            </a:r>
            <a:r>
              <a:rPr lang="uk-UA" sz="2000" dirty="0"/>
              <a:t> </a:t>
            </a:r>
          </a:p>
          <a:p>
            <a:pPr>
              <a:buNone/>
            </a:pPr>
            <a:r>
              <a:rPr lang="uk-UA" sz="2000" dirty="0"/>
              <a:t>(5665 га) </a:t>
            </a:r>
            <a:r>
              <a:rPr lang="uk-UA" sz="2000" dirty="0" err="1"/>
              <a:t>Олевського</a:t>
            </a:r>
            <a:r>
              <a:rPr lang="uk-UA" sz="2000" dirty="0"/>
              <a:t> </a:t>
            </a:r>
            <a:r>
              <a:rPr lang="uk-UA" sz="2000" dirty="0" err="1"/>
              <a:t>лісгоспзагу</a:t>
            </a:r>
            <a:r>
              <a:rPr lang="uk-UA" sz="2000" dirty="0"/>
              <a:t> та </a:t>
            </a:r>
            <a:r>
              <a:rPr lang="uk-UA" sz="2000" dirty="0" err="1"/>
              <a:t>Селезнівського</a:t>
            </a:r>
            <a:r>
              <a:rPr lang="uk-UA" sz="2000" dirty="0"/>
              <a:t> </a:t>
            </a:r>
          </a:p>
          <a:p>
            <a:pPr>
              <a:buNone/>
            </a:pPr>
            <a:r>
              <a:rPr lang="uk-UA" sz="2000" dirty="0"/>
              <a:t>(7497 га)  </a:t>
            </a:r>
            <a:r>
              <a:rPr lang="uk-UA" sz="2000" dirty="0" err="1"/>
              <a:t>Словечанського</a:t>
            </a:r>
            <a:r>
              <a:rPr lang="uk-UA" sz="2000" dirty="0"/>
              <a:t> </a:t>
            </a:r>
            <a:r>
              <a:rPr lang="uk-UA" sz="2000" dirty="0" err="1"/>
              <a:t>лісгоспзагу</a:t>
            </a:r>
            <a:r>
              <a:rPr lang="uk-UA" sz="2000" dirty="0"/>
              <a:t>.</a:t>
            </a:r>
          </a:p>
          <a:p>
            <a:pPr>
              <a:buNone/>
            </a:pPr>
            <a:r>
              <a:rPr lang="uk-UA" sz="2000" dirty="0"/>
              <a:t>Підпорядкований  Державному комітету лісового </a:t>
            </a:r>
          </a:p>
          <a:p>
            <a:pPr>
              <a:buNone/>
            </a:pPr>
            <a:r>
              <a:rPr lang="uk-UA" sz="2000" dirty="0"/>
              <a:t>господарства України.</a:t>
            </a:r>
          </a:p>
          <a:p>
            <a:pPr>
              <a:buNone/>
            </a:pPr>
            <a:r>
              <a:rPr lang="uk-UA" sz="2000" dirty="0"/>
              <a:t>Заповідник засновано з метою збереження типових </a:t>
            </a:r>
          </a:p>
          <a:p>
            <a:pPr>
              <a:buNone/>
            </a:pPr>
            <a:r>
              <a:rPr lang="uk-UA" sz="2000" dirty="0"/>
              <a:t>природних комплексів Полісся, охорони реліктових </a:t>
            </a:r>
          </a:p>
          <a:p>
            <a:pPr>
              <a:buNone/>
            </a:pPr>
            <a:r>
              <a:rPr lang="uk-UA" sz="2000" dirty="0"/>
              <a:t>та  ендемічних рослин і тварин та відтворення і</a:t>
            </a:r>
          </a:p>
          <a:p>
            <a:pPr>
              <a:buNone/>
            </a:pPr>
            <a:r>
              <a:rPr lang="uk-UA" sz="2000" dirty="0"/>
              <a:t>збагачення природних лісів Полісся.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7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br>
              <a:rPr lang="ru-RU" sz="3700"/>
            </a:br>
            <a:endParaRPr lang="ru-RU" sz="37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uk-UA" sz="1500"/>
              <a:t>Тут поширені ліси борового і </a:t>
            </a:r>
            <a:r>
              <a:rPr lang="uk-UA" sz="1500" err="1"/>
              <a:t>суборового</a:t>
            </a:r>
            <a:r>
              <a:rPr lang="uk-UA" sz="1500"/>
              <a:t> комплексів з характерним для цих лісів підліском і трав'янистим покривом. Переважну частину лісів складають молоді сосняки; достигаючі і стиглі дерева займають незначні площі.</a:t>
            </a:r>
          </a:p>
          <a:p>
            <a:pPr>
              <a:lnSpc>
                <a:spcPct val="90000"/>
              </a:lnSpc>
              <a:buNone/>
            </a:pPr>
            <a:r>
              <a:rPr lang="uk-UA" sz="1500"/>
              <a:t>Крім лісових насаджень, у заповіднику добре представлені сфагнові (верхові) і </a:t>
            </a:r>
            <a:r>
              <a:rPr lang="uk-UA" sz="1500" err="1"/>
              <a:t>сфагново</a:t>
            </a:r>
            <a:r>
              <a:rPr lang="uk-UA" sz="1500"/>
              <a:t>-осокові болота з участю журавлини, карликової берези та сосни. Лісові луки розвинуті слабко. </a:t>
            </a:r>
          </a:p>
          <a:p>
            <a:pPr>
              <a:lnSpc>
                <a:spcPct val="90000"/>
              </a:lnSpc>
              <a:buNone/>
            </a:pPr>
            <a:r>
              <a:rPr lang="uk-UA" sz="1500"/>
              <a:t>Рідкісні й реліктові рослини, такі як дуб скельний, рододендрон жовтий (азалія), береза темнокора, плющ, ряд цікавих і рідких папоротей (страусове перо, </a:t>
            </a:r>
            <a:r>
              <a:rPr lang="uk-UA" sz="1500" err="1"/>
              <a:t>аспленій</a:t>
            </a:r>
            <a:r>
              <a:rPr lang="uk-UA" sz="1500"/>
              <a:t>, багатоніжка та ін.)трапляються також у </a:t>
            </a:r>
            <a:r>
              <a:rPr lang="uk-UA" sz="1500" err="1"/>
              <a:t>лісництвах</a:t>
            </a:r>
            <a:r>
              <a:rPr lang="uk-UA" sz="1500"/>
              <a:t>, що межують з заповідником.</a:t>
            </a:r>
          </a:p>
        </p:txBody>
      </p:sp>
      <p:pic>
        <p:nvPicPr>
          <p:cNvPr id="4" name="Рисунок 3" descr="031265902781_807_p0.jpg">
            <a:extLst>
              <a:ext uri="{FF2B5EF4-FFF2-40B4-BE49-F238E27FC236}">
                <a16:creationId xmlns:a16="http://schemas.microsoft.com/office/drawing/2014/main" id="{CADE5C92-B8C8-3D49-54F3-9D55E00BE7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801" r="24965" b="1"/>
          <a:stretch/>
        </p:blipFill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l_kor01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7" y="134634"/>
            <a:ext cx="7296811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iafizas-spl-lis_ku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7638" y="3429001"/>
            <a:ext cx="7296809" cy="307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253" y="0"/>
            <a:ext cx="6720747" cy="260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iafiza-spl_ku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5532107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olis2.jpg">
            <a:extLst>
              <a:ext uri="{FF2B5EF4-FFF2-40B4-BE49-F238E27FC236}">
                <a16:creationId xmlns:a16="http://schemas.microsoft.com/office/drawing/2014/main" id="{DEF7704A-D453-6558-EC0A-86A5E7CF8A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1893" y="4563661"/>
            <a:ext cx="5532107" cy="232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37" y="296652"/>
            <a:ext cx="7498080" cy="88611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Фауна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8245" y="705194"/>
            <a:ext cx="7776864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/>
              <a:t>Дуже цікава фауна Поліського заповідника.</a:t>
            </a:r>
          </a:p>
          <a:p>
            <a:pPr>
              <a:buNone/>
            </a:pPr>
            <a:r>
              <a:rPr lang="uk-UA" sz="2400" dirty="0"/>
              <a:t>З копитних тварин тут водяться лосі, сарни, дикі свині, а також вовки, лисиці, зайці, вивірки і куниці, рисі. Тут постійно мешкає зграя вовків, за якою ведуться багаторічні спостереження.</a:t>
            </a:r>
          </a:p>
          <a:p>
            <a:pPr>
              <a:buNone/>
            </a:pPr>
            <a:r>
              <a:rPr lang="uk-UA" sz="2400" dirty="0"/>
              <a:t>З цінних мисливських птахів є тетеруки, глухарі, рябчики, куріпки. Трапляються також колонії бобрів.</a:t>
            </a:r>
          </a:p>
        </p:txBody>
      </p:sp>
      <p:pic>
        <p:nvPicPr>
          <p:cNvPr id="2050" name="Picture 2" descr="Тваринний світ Поліського заповідника | Полісся">
            <a:extLst>
              <a:ext uri="{FF2B5EF4-FFF2-40B4-BE49-F238E27FC236}">
                <a16:creationId xmlns:a16="http://schemas.microsoft.com/office/drawing/2014/main" id="{F9F1EE80-B030-7FE8-E848-E9E2A838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31" y="38102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ліський природний заповідник: Головна">
            <a:extLst>
              <a:ext uri="{FF2B5EF4-FFF2-40B4-BE49-F238E27FC236}">
                <a16:creationId xmlns:a16="http://schemas.microsoft.com/office/drawing/2014/main" id="{9B4D1360-4358-9452-B716-53441757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98" y="3810203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Поліський природний заповідник: Головна">
            <a:extLst>
              <a:ext uri="{FF2B5EF4-FFF2-40B4-BE49-F238E27FC236}">
                <a16:creationId xmlns:a16="http://schemas.microsoft.com/office/drawing/2014/main" id="{C24C351D-7FB6-760D-9721-BD456F82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78" y="4856130"/>
            <a:ext cx="2822357" cy="18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Grus_grus_in_PN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627" y="80628"/>
            <a:ext cx="742482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07637" y="2132856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chemeClr val="tx1"/>
                </a:solidFill>
              </a:rPr>
              <a:t>Журавель сірий в околицях Поліського заповідника</a:t>
            </a:r>
          </a:p>
        </p:txBody>
      </p:sp>
      <p:pic>
        <p:nvPicPr>
          <p:cNvPr id="8" name="Рисунок 7" descr="kozu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2961"/>
            <a:ext cx="3707904" cy="184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ilez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605" y="3483006"/>
            <a:ext cx="563262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318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Verdana</vt:lpstr>
      <vt:lpstr>Wingdings 2</vt:lpstr>
      <vt:lpstr>Солнцестояние</vt:lpstr>
      <vt:lpstr>Поліський державний заповідник </vt:lpstr>
      <vt:lpstr>Презентация PowerPoint</vt:lpstr>
      <vt:lpstr>Презентация PowerPoint</vt:lpstr>
      <vt:lpstr> Загальна характеристика </vt:lpstr>
      <vt:lpstr>Рослинність </vt:lpstr>
      <vt:lpstr>Презентация PowerPoint</vt:lpstr>
      <vt:lpstr>Презентация PowerPoint</vt:lpstr>
      <vt:lpstr>Фауна </vt:lpstr>
      <vt:lpstr>Журавель сірий в околицях Поліського заповідника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Поліський державний заповідник </dc:title>
  <dc:creator>Администратор</dc:creator>
  <cp:lastModifiedBy>Віктор</cp:lastModifiedBy>
  <cp:revision>13</cp:revision>
  <dcterms:created xsi:type="dcterms:W3CDTF">2014-04-27T11:51:10Z</dcterms:created>
  <dcterms:modified xsi:type="dcterms:W3CDTF">2022-06-02T10:19:50Z</dcterms:modified>
</cp:coreProperties>
</file>