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7" r:id="rId2"/>
    <p:sldId id="257" r:id="rId3"/>
    <p:sldId id="258" r:id="rId4"/>
    <p:sldId id="259" r:id="rId5"/>
    <p:sldId id="269" r:id="rId6"/>
    <p:sldId id="261" r:id="rId7"/>
    <p:sldId id="260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71" r:id="rId16"/>
    <p:sldId id="274" r:id="rId17"/>
    <p:sldId id="272" r:id="rId18"/>
    <p:sldId id="273" r:id="rId19"/>
    <p:sldId id="268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8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3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89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62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3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6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0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30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2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3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4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8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6417" y="1772816"/>
            <a:ext cx="864095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«Відомості про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життєвий шлях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Вільяма Шекспіра»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450912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Підготувала Лепуга Оксана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97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5925"/>
            <a:ext cx="9163730" cy="68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84976" cy="16312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височіли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овальні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восьмикутні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дерев'яні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споруди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увінчані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маленькими вежами. То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театри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Вдень на вежах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майоріли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Прапорці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Це означало, що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незабаром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почнеться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вистава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«слуги лорда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адмірала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«слуги лорда-камергера»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матимуть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честь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показати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глядачам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криваві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трагедії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веселі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пригоди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закоханих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блазнів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4242" r="2920" b="4242"/>
          <a:stretch/>
        </p:blipFill>
        <p:spPr bwMode="auto">
          <a:xfrm>
            <a:off x="179512" y="1943416"/>
            <a:ext cx="8784975" cy="474230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33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0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019" y="4725144"/>
            <a:ext cx="8856984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Опинившись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незнайомому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без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друзів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знайомих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підтверджують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поширені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легенди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заробляв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перший час на життя тим, що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стеріг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театру коней, на яких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приїжджали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знатні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актори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вчасно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виходили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сцену,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переписував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траплялося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заміняв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суфлера. Словом,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задовго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 того, як великий драматург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вивів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сцену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героїв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пізнав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нелегке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закулісне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життя театру.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3464" r="3839" b="7639"/>
          <a:stretch/>
        </p:blipFill>
        <p:spPr bwMode="auto">
          <a:xfrm>
            <a:off x="156019" y="188640"/>
            <a:ext cx="3479877" cy="43924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4120" r="3655" b="7120"/>
          <a:stretch/>
        </p:blipFill>
        <p:spPr bwMode="auto">
          <a:xfrm>
            <a:off x="3779912" y="188641"/>
            <a:ext cx="5209440" cy="43924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59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5925"/>
            <a:ext cx="9163730" cy="68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Акторської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кар'єри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так і 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зробив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нащадків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дійшли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відомості про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зіграні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ним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до того ж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другорядні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— це роль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батька Гамлета і слуги Адама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комедії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«Як вам це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сподобається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Зате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швидко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досяг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успіхів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іншій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6" name="Picture 2" descr="http://lubelia.users.photofile.ru/photo/lubelia/115877572/141510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28800"/>
            <a:ext cx="8784976" cy="508523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5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8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9" y="188640"/>
            <a:ext cx="8583163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1590 року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узявся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 перо.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3 1593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чи 1594 року входив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трупи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Джеймса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Бербеджа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яка давала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вистави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іменованому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«Театром».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19" y="6021288"/>
            <a:ext cx="858316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в 1599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сини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Бербеджа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побудували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театр «Глобус».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став одним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співвласників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цього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прибуткового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закладу.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302262"/>
            <a:ext cx="3456386" cy="235662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89040"/>
            <a:ext cx="3456386" cy="208823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02262"/>
            <a:ext cx="4978509" cy="457501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5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84976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найпопулярніший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театр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південного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берега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оздоблений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великим плакатом. На золотому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здіймався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Геркулес,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тримаючи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плечах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земну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кулю,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трохи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нижче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надпис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«Весь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лицедіє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...»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085184"/>
            <a:ext cx="8784976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Невдовзі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став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драматургом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трупи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бути драматургом,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для театру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вважалося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заняттям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малопочесним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вибрав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шлях і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зустрів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ньому все, що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випадає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долю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справжньої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людини: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ворожнечу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дружбу,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зраду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радість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перемог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гіркоту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поразок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насамперед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працю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AutoShape 2" descr="http://image.zn.ua/media/images/original/Apr2014/886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://image.zn.ua/media/images/original/Apr2014/8865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://image.zn.ua/media/images/original/Apr2014/8865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784975" cy="360040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15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0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013176"/>
            <a:ext cx="8784976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Невдовзі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став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драматургом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трупи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бути драматургом,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для театру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вважалося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заняттям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малопочесним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вибрав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шлях і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зустрів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ньому все, що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випадає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долю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справжньої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людини: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ворожнечу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дружбу,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зраду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радість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перемог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гіркоту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поразок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насамперед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працю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19458" name="Picture 2" descr="http://ru3.anyfad.com/items/t1@42369b5b-d8d2-4713-b932-e4f16e8e5fdc/Teatr-Globus-Shekspira-Ego-istoriya-i-sovremennoe-sostoya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12568" cy="46965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"/>
          <a:stretch/>
        </p:blipFill>
        <p:spPr>
          <a:xfrm>
            <a:off x="5436096" y="168275"/>
            <a:ext cx="3528392" cy="471696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utoShape 4" descr="http://www.britishroad.com/london/topic33/glo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5925"/>
            <a:ext cx="9163730" cy="68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399" y="188640"/>
            <a:ext cx="871296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Бути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акціонером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успішного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виявилося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прибутковішим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аніж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п'єси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кожну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яких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авторові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покладалося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всього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фунтів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9146" y="5877272"/>
            <a:ext cx="8696022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Коли на трон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зійшов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король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I,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улюблена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ним трупа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негайно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перейменована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Королівських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слуг» і часто ставила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спектаклі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дворі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AutoShape 4" descr="https://godliteratury.ru/wp-content/uploads/2015/04/7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0" name="Picture 6" descr="http://www.hrono.ru/img/portrety/shakesp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636399" cy="468052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https://upload.wikimedia.org/wikipedia/commons/thumb/7/72/James_I_of_England_by_Daniel_Mytens.jpg/250px-James_I_of_England_by_Daniel_Mytens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4" name="Picture 10" descr="https://upload.wikimedia.org/wikipedia/commons/thumb/d/dc/James_I,_VI_by_John_de_Critz,_c.1606..png/280px-James_I,_VI_by_John_de_Critz,_c.1606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6" y="1052736"/>
            <a:ext cx="3828798" cy="468052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19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5925"/>
            <a:ext cx="9163730" cy="68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8433" y="5949280"/>
            <a:ext cx="864096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Протягом багатьох років Шекспір займався лихварством, а в 1605 році став відкупником церковної десятини.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428" y="1099561"/>
            <a:ext cx="864096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родині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народилися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дочки, Сусанна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Юдиф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Гамлет, що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вмер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років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6677" y="256043"/>
            <a:ext cx="866046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1593-94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через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епідемію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лондонські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театри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закрилися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перейшов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ліричної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поезії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у чому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заохочував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друг - граф Саутгемптон</a:t>
            </a:r>
          </a:p>
        </p:txBody>
      </p:sp>
      <p:pic>
        <p:nvPicPr>
          <p:cNvPr id="18434" name="Picture 2" descr="http://romeo-and-juliet.ru/images/shakespear/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7" y="1916832"/>
            <a:ext cx="8602965" cy="388843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7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304" y="188640"/>
            <a:ext cx="864096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</a:rPr>
              <a:t>Коли </a:t>
            </a:r>
            <a:r>
              <a:rPr lang="ru-RU" sz="2000" dirty="0" err="1">
                <a:latin typeface="Times New Roman" pitchFamily="18" charset="0"/>
              </a:rPr>
              <a:t>епідемія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закінчилася</a:t>
            </a:r>
            <a:r>
              <a:rPr lang="ru-RU" sz="2000" dirty="0">
                <a:latin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</a:rPr>
              <a:t> на кілька </a:t>
            </a:r>
            <a:r>
              <a:rPr lang="ru-RU" sz="2000" dirty="0" err="1">
                <a:latin typeface="Times New Roman" pitchFamily="18" charset="0"/>
              </a:rPr>
              <a:t>років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приєднався</a:t>
            </a:r>
            <a:r>
              <a:rPr lang="ru-RU" sz="2000" dirty="0">
                <a:latin typeface="Times New Roman" pitchFamily="18" charset="0"/>
              </a:rPr>
              <a:t> до </a:t>
            </a:r>
            <a:r>
              <a:rPr lang="ru-RU" sz="2000" dirty="0" err="1">
                <a:latin typeface="Times New Roman" pitchFamily="18" charset="0"/>
              </a:rPr>
              <a:t>іншої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театральної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трупи</a:t>
            </a:r>
            <a:r>
              <a:rPr lang="ru-RU" sz="2000" dirty="0">
                <a:latin typeface="Times New Roman" pitchFamily="18" charset="0"/>
              </a:rPr>
              <a:t> – «Слуги лорда камергера</a:t>
            </a:r>
            <a:r>
              <a:rPr lang="ru-RU" sz="2000" dirty="0" smtClean="0">
                <a:latin typeface="Times New Roman" pitchFamily="18" charset="0"/>
              </a:rPr>
              <a:t>». З </a:t>
            </a:r>
            <a:r>
              <a:rPr lang="ru-RU" sz="2000" dirty="0">
                <a:latin typeface="Times New Roman" pitchFamily="18" charset="0"/>
              </a:rPr>
              <a:t>ними </a:t>
            </a:r>
            <a:r>
              <a:rPr lang="ru-RU" sz="2000" dirty="0" err="1">
                <a:latin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грав</a:t>
            </a:r>
            <a:r>
              <a:rPr lang="ru-RU" sz="2000" dirty="0">
                <a:latin typeface="Times New Roman" pitchFamily="18" charset="0"/>
              </a:rPr>
              <a:t> і для них писав </a:t>
            </a:r>
            <a:r>
              <a:rPr lang="ru-RU" sz="2000" dirty="0" err="1">
                <a:latin typeface="Times New Roman" pitchFamily="18" charset="0"/>
              </a:rPr>
              <a:t>п'єси</a:t>
            </a:r>
            <a:r>
              <a:rPr lang="ru-RU" sz="2000" dirty="0">
                <a:latin typeface="Times New Roman" pitchFamily="18" charset="0"/>
              </a:rPr>
              <a:t>, в основному </a:t>
            </a:r>
            <a:r>
              <a:rPr lang="ru-RU" sz="2000" dirty="0" err="1">
                <a:latin typeface="Times New Roman" pitchFamily="18" charset="0"/>
              </a:rPr>
              <a:t>історичні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хроніки</a:t>
            </a:r>
            <a:r>
              <a:rPr lang="ru-RU" sz="2000" dirty="0">
                <a:latin typeface="Times New Roman" pitchFamily="18" charset="0"/>
              </a:rPr>
              <a:t> й </a:t>
            </a:r>
            <a:r>
              <a:rPr lang="ru-RU" sz="2000" dirty="0" err="1" smtClean="0">
                <a:latin typeface="Times New Roman" pitchFamily="18" charset="0"/>
              </a:rPr>
              <a:t>комедії</a:t>
            </a:r>
            <a:r>
              <a:rPr lang="ru-RU" sz="2000" dirty="0" smtClean="0"/>
              <a:t>.</a:t>
            </a: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17410" name="Picture 2" descr="http://ratethemall.com/thumb/710/images/article-body/05/137048a2a638adb0195dc765aa84ce8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422059"/>
            <a:ext cx="3673091" cy="5173426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expirience.ru/wp-content/uploads/2013/01/shekspir-uilyam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4" y="1422059"/>
            <a:ext cx="4827806" cy="5173426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8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119" y="188640"/>
            <a:ext cx="8640960" cy="16312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1612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вийшов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остаточно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невідомих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причин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відставку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повернувся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рідний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Стратфорд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де жили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дружина і дочки.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Заповіт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Шекспіра від 15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березня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1616-го року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підписаний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нерозбірливим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почерком,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підставі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дослідники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вважають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що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той час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серйозно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хворий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228" y="6009930"/>
            <a:ext cx="865947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1616 року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помер. Через три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тіло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Шекспіра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поховане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вівтарем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стратфордської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церкви.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"/>
          <a:stretch/>
        </p:blipFill>
        <p:spPr bwMode="auto">
          <a:xfrm>
            <a:off x="6084168" y="1900192"/>
            <a:ext cx="2793535" cy="398034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9" y="1900192"/>
            <a:ext cx="2913613" cy="398034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900192"/>
            <a:ext cx="2520280" cy="398034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55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5925"/>
            <a:ext cx="9163730" cy="68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1520" y="188640"/>
            <a:ext cx="8640960" cy="138499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«Шекспір – це пророк, посланий Богом,</a:t>
            </a:r>
          </a:p>
          <a:p>
            <a:pPr algn="ctr" eaLnBrk="1" hangingPunct="1"/>
            <a: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щоб просвітити нам таємницю </a:t>
            </a:r>
          </a:p>
          <a:p>
            <a:pPr algn="ctr" eaLnBrk="1" hangingPunct="1"/>
            <a: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людину, про </a:t>
            </a:r>
            <a:r>
              <a:rPr lang="uk-UA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душу людську»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1586924"/>
            <a:ext cx="2511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Достоєвський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7756"/>
            <a:ext cx="3872074" cy="4851604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5"/>
            <a:ext cx="4608512" cy="453927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2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0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74279"/>
            <a:ext cx="2872096" cy="435897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92023" y="5949280"/>
            <a:ext cx="8784976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Збірник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відкривався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віршем</a:t>
            </a:r>
            <a:r>
              <a:rPr lang="ru-RU" sz="2000" dirty="0">
                <a:latin typeface="Times New Roman" pitchFamily="18" charset="0"/>
              </a:rPr>
              <a:t> Бена Джонсона, в </a:t>
            </a:r>
            <a:r>
              <a:rPr lang="ru-RU" sz="2000" dirty="0" err="1">
                <a:latin typeface="Times New Roman" pitchFamily="18" charset="0"/>
              </a:rPr>
              <a:t>якому</a:t>
            </a:r>
            <a:r>
              <a:rPr lang="ru-RU" sz="2000" dirty="0">
                <a:latin typeface="Times New Roman" pitchFamily="18" charset="0"/>
              </a:rPr>
              <a:t>  сказано, що </a:t>
            </a:r>
            <a:r>
              <a:rPr lang="ru-RU" sz="2000" dirty="0" err="1">
                <a:latin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</a:rPr>
              <a:t> -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</a:rPr>
              <a:t>"поет не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</a:rPr>
              <a:t>століття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</a:rPr>
              <a:t>, а на все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</a:rPr>
              <a:t>століття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</a:rPr>
              <a:t>!"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8784976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Times New Roman" pitchFamily="18" charset="0"/>
              </a:rPr>
              <a:t>Помер </a:t>
            </a:r>
            <a:r>
              <a:rPr lang="ru-RU" sz="2000" dirty="0" err="1" smtClean="0">
                <a:latin typeface="Times New Roman" pitchFamily="18" charset="0"/>
              </a:rPr>
              <a:t>Шекспір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</a:rPr>
              <a:t>не проявивши </a:t>
            </a:r>
            <a:r>
              <a:rPr lang="ru-RU" sz="2000" dirty="0" err="1">
                <a:latin typeface="Times New Roman" pitchFamily="18" charset="0"/>
              </a:rPr>
              <a:t>особливої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зацікавленості</a:t>
            </a:r>
            <a:r>
              <a:rPr lang="ru-RU" sz="2000" dirty="0">
                <a:latin typeface="Times New Roman" pitchFamily="18" charset="0"/>
              </a:rPr>
              <a:t> до </a:t>
            </a:r>
            <a:r>
              <a:rPr lang="ru-RU" sz="2000" dirty="0" err="1">
                <a:latin typeface="Times New Roman" pitchFamily="18" charset="0"/>
              </a:rPr>
              <a:t>долі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своїх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</a:rPr>
              <a:t>п'єс</a:t>
            </a:r>
            <a:r>
              <a:rPr lang="ru-RU" sz="2000" dirty="0" smtClean="0">
                <a:latin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</a:rPr>
              <a:t>На </a:t>
            </a:r>
            <a:r>
              <a:rPr lang="ru-RU" sz="2000" dirty="0" err="1">
                <a:latin typeface="Times New Roman" pitchFamily="18" charset="0"/>
              </a:rPr>
              <a:t>щастя</a:t>
            </a:r>
            <a:r>
              <a:rPr lang="ru-RU" sz="2000" dirty="0">
                <a:latin typeface="Times New Roman" pitchFamily="18" charset="0"/>
              </a:rPr>
              <a:t>, усі вони </a:t>
            </a:r>
            <a:r>
              <a:rPr lang="ru-RU" sz="2000" dirty="0" err="1">
                <a:latin typeface="Times New Roman" pitchFamily="18" charset="0"/>
              </a:rPr>
              <a:t>були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зібрані</a:t>
            </a:r>
            <a:r>
              <a:rPr lang="ru-RU" sz="2000" dirty="0">
                <a:latin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</a:rPr>
              <a:t>опубліковані</a:t>
            </a:r>
            <a:r>
              <a:rPr lang="ru-RU" sz="2000" dirty="0">
                <a:latin typeface="Times New Roman" pitchFamily="18" charset="0"/>
              </a:rPr>
              <a:t> двома </a:t>
            </a:r>
            <a:r>
              <a:rPr lang="ru-RU" sz="2000" dirty="0" err="1">
                <a:latin typeface="Times New Roman" pitchFamily="18" charset="0"/>
              </a:rPr>
              <a:t>акторами</a:t>
            </a:r>
            <a:r>
              <a:rPr lang="ru-RU" sz="2000" dirty="0">
                <a:latin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</a:rPr>
              <a:t>шекспірівського</a:t>
            </a:r>
            <a:r>
              <a:rPr lang="ru-RU" sz="2000" dirty="0">
                <a:latin typeface="Times New Roman" pitchFamily="18" charset="0"/>
              </a:rPr>
              <a:t> театру, </a:t>
            </a:r>
            <a:r>
              <a:rPr lang="ru-RU" sz="2000" dirty="0" err="1">
                <a:latin typeface="Times New Roman" pitchFamily="18" charset="0"/>
              </a:rPr>
              <a:t>Геминджем</a:t>
            </a:r>
            <a:r>
              <a:rPr lang="ru-RU" sz="2000" dirty="0">
                <a:latin typeface="Times New Roman" pitchFamily="18" charset="0"/>
              </a:rPr>
              <a:t> і </a:t>
            </a:r>
            <a:r>
              <a:rPr lang="ru-RU" sz="2000" dirty="0" err="1" smtClean="0">
                <a:latin typeface="Times New Roman" pitchFamily="18" charset="0"/>
              </a:rPr>
              <a:t>Конделлом</a:t>
            </a:r>
            <a:r>
              <a:rPr lang="ru-RU" sz="2000" dirty="0" smtClean="0">
                <a:latin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374279"/>
            <a:ext cx="2604799" cy="435897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AutoShape 4" descr="https://encrypted-tbn2.gstatic.com/images?q=tbn:ANd9GcSOwEyDneMc0QYpk1ZEEKlrk4Y2E23dYawMtK3Zwp5JiPJoXNj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encrypted-tbn2.gstatic.com/images?q=tbn:ANd9GcSOwEyDneMc0QYpk1ZEEKlrk4Y2E23dYawMtK3Zwp5JiPJoXNj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encrypted-tbn2.gstatic.com/images?q=tbn:ANd9GcSOwEyDneMc0QYpk1ZEEKlrk4Y2E23dYawMtK3Zwp5JiPJoXNj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data:image/jpeg;base64,/9j/4AAQSkZJRgABAQAAAQABAAD/2wCEAAkGBxMTEhUTExMWFhUXGB0bGBgYGB0eGBoaGhgfGxoXHhgYHSggGBolHRobIjEhJSkrLi4uHR8zODMtNygtLisBCgoKDg0OGxAQGy0lHR0tLS0tLS0tLS0tLS0tLS0tLS0tLS0tLS0tLS0tLS0tLS0tLS0tLS0tLS0tLS0tLS0tLf/AABEIAL8BBwMBIgACEQEDEQH/xAAbAAACAgMBAAAAAAAAAAAAAAAEBQMGAQIHAP/EAFcQAAIBAgQCBQYHCA4IBgMAAAECEQADBBIhMQVBBiJRYXETMoGRobEHI0JywdHwCBRSYnSSs9MkJTM0NVRzgpOistLh8RUWQ0RTwsPiFyY2Y4O0lKPE/8QAGAEAAwEBAAAAAAAAAAAAAAAAAAECAwT/xAAkEQACAgEEAgIDAQAAAAAAAAAAAQIRMRIhQVEDMgQTIkJxof/aAAwDAQACEQMRAD8AqXTEXbnGL9k3Gl8VkBJOgZgFHcACBHdTI9ErYMf6SQEEg6ncaEeM0N0nEcff8st/20orpPjblorkbLNy9Og5OANx4+up8fiU20V8jzy8UU0eboxA6vEwTyCs0nuENvSzjGCvYdVJxd1s0xDMNvFjUnD+JYhrlsMzFWaPNEGN9Y5c42o/pn5tr+d7hUebx/XNLsr4/wAh+WDl0VxMZiDtir/gLrf3q8cdieWKxE911/rqK3zns7t/TW1tBG5MeBopFuciVeI4rT9lYnX/AN5/VvvWzcVxI3xuIXxvMfZNFYDhD3NV6iH5TCT6B9J0151OcPhrRgL5VxvOuvPXYa9g0pOg1SFa8YxrfueJxbd4uXPoap1x3FOV7F/0j/3qIvcWutosIPxV9kt9FCPec7u/pc+rsNFBrZrc43xFfOxGJHi7/XWlrpDjG87HYhR2i5cP9l5qZb9yBFx9+ZkekGvEBvPRT3iFb1rofSKEg1sITH44jMuPxDDmVu3DHiM0r6QK8OI4/f7/AMQP/lf+/Sp7bW2DISCNiDqO7T3Ufg+ILchWCpc+S+yk9hGynv8AN8Oa0j+xhacQ4hI/Z9/adbjbd8vQOMv4xypOKuMynTM7AjXk0kj0VNjMwMMsEaNoer36a61GtomBPYZ2Dd2ndRQa2WnAdPuNqnVexfVerLpDSORylde8064V8JnFmjPgbLDtBKf2rjVV+AoIeDBG6gCDE6zvOx8Iqw8JuKmHV2DEAa5VLGO2FBMDn2VMvJK6QRjGrZZrfT/FnfAJ6cQB7kNEp06xPPBW/wD8k/qKq7cXsi2LpDi0THlMpyg5susHMBIiYim1pAdY05GZkdvro1zDTAcJ04vc8Ig8L5P/AERRFvpr24c+h596iqk/F7OZkUPcKmHNq09wKR8ksikZvxdxzrOBx9m9JtMGK6MsEOp7GRgGU+Ip6pi0w6Leemyf8F/WK1bpqOVhvzh9VVDjGMXDobrW2ZR5xQA5RG5BI08KhTiwNoXRh7zIVzAhUMiJmPKT7KWqfYaYdFxbpuf4v/8As/7Kx/ru38XH9L/2UitQyqwAhlBG2xEil/DuJWbrMiE5gJKsjKQJg6MAaWqfY9MOi0npw/8AF1/pP+yvf673OWHH55/u1XeIY23Ztm5cMKsSYk6mBAGpkkaCo8BjVurmQNHayMs6ToHAJHfRqn2OodFm/wBdbv8AwF/OP1Vo3TO//wAFPWfrqn4njih3t27V289uPKC2BCyJiWIlu4SaI4dxBbwYhSMpjUgzpIIgnTWi5rkKh0WNum2I5WrXpzfXUNz4WsJaAXEJdW5s2RAUmeTFh6jSvJNc+4gqtimVtV8pqO0a0R8klkbhFnWMH8L/AA53CHyyTOrII0E7IxPsr1cj6B4IXuNWrcdUNe05AC1c7e+K9W8W2jGaSYT0w04+/wCV2vfbNb9Mxqv8riP01a9Nx+31z8qs+61RvSrDeVeBctqVu35DNB610xpHdz7q1+M/yZz/ADlcI/wV8Fx6IbChSzZnBnzR5UBJHaYUeHfyO6bHq2h876KXYPhRFxG8tZMMpgPqYYbCN6YdNXB8lI5HntJGuu9T8qvsjQvg39crKsANRPZ6e6rFwHhoINxxpyB2PeftFLeC4DytzKR1R5x5mPr29fZTLpFjiMuHt6SBmA5Ds07efdWMnwjrS5NOJcZNwlLRIQaSN27QI2XbXnUuC4M7a+avf7IH00x4PwlEVTEkDnTZ2jfQAT9foqNVYHV5EmIwFiyoa6x3gAbsY2Eak+7nFL7Jt3ScljwJfrH0AH30BxDGeWuvcmV81PmzvHKYJ9NO+BJlObTYb7TrrPpqnaQckd3gZAzFCo284Nv2iPdQOIwhXx5H/L7d1Wa4TAJ6zCTIOnPXLJnfbupfjyOrowzSDmEHMBPuB8YHZUqTBxENuDvz7Pp7fTQOOwcTl9PbTW8BvI8eR8f8a1B3Ho+3t9FaJkUQ8HxXlQLDGHiLb/KMa+TJ57aermI9eWOrGkfJB1Ptil2Lw5RgRod/D/GmN+95RVvwJPVuAbZxz35ggj0jlQxoP4IhzBtNQ0gHbQRIOvMamrlwpf2Gf5Jv7JqscBVQjMTNxiVjllXXx51ZsCLjYVVs5MzLHXJCgEQT1QST3Vk3+Rp+or4WXucMt2Ldpma4jIScoRMxOYse6ToBM+unPFM+HwT5WJa3ZgMN5CgZo9tS8AwN2xbW05Rgo0ZSZ8MpXYctdo8aPvWwylWEqRBB2IOhBqnkgX9FbCJhLITYoGJ7S3WJPfJpTxX4vieGKDW8ri53hBvGxOo1/EFHYDA4jCr5O0UvWp6ouOyugO4zBWDjc7A0Rg+Fny5xN5gbuXIqrPk0TMTpOpY8yfAUwMdLv3liY/4Ln+rS/g17Efe+EC218mRaBZXJbKYmbfk4A7Tm0GvKmnHcDcv2mtJcFsOCHJTPKMpBUDMIOu81Bw/BYm1ZS0t2y2RQqs1p5gaagXd6OBDgiPRVI4sptPcxiqSbeJZTGnVZbSyT2dUqfnTyq28Nwht2ghbM0Es55uxzM0ToMxOnIQKV4bg94rdt4h7T27ubNkRlaWAGhLkfJB23oQwLpUhv2nCiUt2hc20Z30tjXTqrmYztKGnPAGBw1gjUeSTX+aKWNwa8MKuGW5bJK/GO4bUgiIVY5ACSeQprwXDPaspbuMGZRErMEDac2pMbmlwBXMJhcVg7t50tjEWbjFwVM3ZJLczroY0kHfSTTDhWIS5h7lzBhVd3YkXJIF06sGCnTfYbT41vw7h+Jw1vyNtrN1FJyF8ysqySFIUMHjbddKjwPR5LeGexcPlPKsXukSoZmMmIMgaD1U3QIa2SQgzxmgZsvm5o1idYntrnOJP7Mf8AlD9NdHuKAkDYbVzO5cnFse1z7qx5NVge/AlYz8ZuvGiW7xnvNxV9zGvUd9z+s47Ft/7Xvuz9FZrrjg5/J7CL4RQRxy9uPjrRB/mW9R6au63W/Cb1mqV8JA/by9/K2f0Vqrqi7Vzy9jofqiZycranY8z2VROmUFrI7jV9uL1T4H3VRekFsvesr2r6hJ19XuqU/wAkKvxZLwS0tiw1xuYzHw5DTtmfTSDg9zymJzHcknw0pp0rxEW1trzOvgvL1+6knALmW+h7THr0rWO6bIls6Ojoug9tLukuIVLDljqylV75H+dMydK5piC1x2a4ZJaPD/CojGxydEuFUMpgQVA98E/bsFOMPiQoCxLabsFA7OsdKVWHCIwABzEAn8XeO6W91WbCWbByk+d4TruDB2IOorRkIxY4miqxKsGTRl332gjQydBS/i/EsyqxULkdZ6wbz1YDzdO07nY0YjJ5e4u6BACSOdtgW5QTBPpNDdJMKieTy8m7IEZTACjaN/SaSSsbboWXG1BB0Ov1keg1LIOun1Tt9vChcOCFgmNfcfaN63sb7aHv9Xj4d9UI1x69Tbbt8da16Pda75I7OQDrzB0I9BYVNegjf7fYez0UHwfEJaxKNcnKG1jlpAPgJBo4Dkv7YJEEIoGm8anQ7nnTfgKAWk+aPdQWJUZZkydR2RB18KP4L+42/mj3VgsmrwMC1YNI/vo28XeS7cfybWvK2toULpdAgSWHVbnvUOKF2z963bty5lDZb4zSAbnmMxWJCvC94OtaUZliNeigMDaLPduEtDNkUZmgKnVJCzAJfOc25EVW8DccID5S6CMW9sXXuuyBFvZQjAsQcyyoLDc7gxRQFynWtq89sGQZg6aEg69hGoPeKTdELhuYVWZ2YlrgzMSW6t1lGrTsAKAHM17eq9atXBizh/vm+V+9g8koWzeUKzOTsinOMwCXFVXzEKQdHZZMRJKEE77UCJ7g1qPX0Uh6G2c2HtXme6zk3Ac164wMXGUSrMVkADYUNxNGOLxCgX7inDo/k0vFAHzMoKkuMsheXqNFDLOGrV6WccS4PJeRcrcz5QCZRuozFXHYcnnbj1gi4LGi/etsDcUhbgu2ixGS4hSAy7HzjtoQQdaVDsbYl+rFcuX98n5591dK4jXNrn75Y95/sis+TWti5fc5ib+NP4lv2s/1VipPubF6+OP4tn2m79VersWDlnkQ/CUI47d77tj9Haq7LVO+E9P28c/j2P7FurhNc08nT+qJ3Gh8KqN62DiVJ+Ta08STz9dW4jqnw+iqtc0usY1yqv8AaP01m8gsFV6T3ZukDUKAB7z7aVYZ8rA9keypeJsWdmGxYx66FRtft9jXVHBhLJ0rGYgnDlgfOUepoBPdoTVDvu4eGWdZ0qxcOx2fC5TMoV9Wbeob6EwyyWBkTESDWcdi3uhBfxM6gZddQNjr2ePvp/wm9K6HrRpPb2abVJi8FafXI3rE+w/RS9cFctsTb2/BJ19B2NVaaJpo2e03lBmy+UYyVzKR2mQrSB3xrTTELnIe5BM98ab+M+HKtXtFwrtayEwJzCT3AAmPTTC7h5UAT9AA5ADblSbKoreKsEOdSQD6wQCDHLQjTuqO6NIEyeffy9opnxRIK6/JIM9gMkz/ADhS0mRz7/Z7aYjTPIEfbtpbxBDmntGnsn6KO1gbA6+GsnWtb6hyg2LGAeQzRuKaJLj0dxouYW2AuXKCsCYleeu2+1WTgP7jb+aPdSXB8OSwvk0nLqTJkkwNfZTvo+fibfzR7qx/Y14JsVwq27WmIg2nLrHMtMg/ikmSO0DwqbHYZbtt7biVcFSO0HT1165jUV8hJzZS8AMeqNzoNf8AEdtR4fiNtymVifKJnQ5Wgr+FJEDcb9o7RVkE1qyAgUSAFyjtECB6aX2+B2vJXLJzMlwlmDNrmZsxYEQVObXTYxFMx9hWLrhFLMYVQSSdgBqSaANbVshcudidesYza89BEjw9dAcLOHs2Yt3QbYaJLggM7ebPaWbbtPoo7B4lbgJWY2MqVOwYaMAdiKBTgqizdtZ2i6GzNoCCwjMIHnc57hTEZs4FGv8A30txmYpkEFcmSZjRZ87WZme7SjrqZlKkkSIkEgiewjUHvrKrAA7q3ikMX8P4dbw9sWrQIQEkAsWgkyYLEkSdfGagbhVtrr3c1wOyhCVuMoCjUKAsQJJPbqaaOla5KTsYuxXDA/kYuXEFkyoXLuFygnOrE9Ukb8zziNrnDk8uMQJDhChjZgSCCe0jLp4mjQKw5osdAeNWVrmVzW85+d7FrqV4aGuUtvcPz/cahLcvgv8A9zXb0xzdpsj1C6fpr1E/c3L8Riz23EHqU/XXq60c08le+FD+HPF7H9lKtDDsqsfCif29A/Gse5as7mK5Z5On9UELOXWqriP3RucAexRFWlBpr2VUsU0vc7o/Rr9dRyCwUG+dR9pNeUyTGlS/e7kkKpJn0eupcNgutB6x7NYkdi8/E6V1WYUT8OxF0AqggNuSpJPgO+nAxmpATNE/KmCBqDCj31pas+T0J67DWPkrt6z29k1BhrJLlQBusSdCCCpHpgDnyqNmVggxHSi6SR5K2sfPn1hgKHHFrziQEgb9UGPzpobi+HytI2OkxzXQj7CisIAMO8LrG8j2gEEeo1dKibZpc4veyr14HLqJlEdgC955VtZ49fU/GQwP4iT4iF1pajQvKcw5a7H2bVI105ZnXNy09Z50Ugtj4YvygBkFdYgAAEjmAByHOtbtvqz7j37++lFxsjnLIMD2jWRqCPGmmHuFrYYgcpgd8/SKVUNMgA0Xv39wFeXDZ3RMwWSBJ2E7THtrNwf4ej/EUx4LZD37Wbkc3iQDEew0mwotdhCqKrGWVACe0gAE6+FOeBj4lPmiluJQAyCYy6j0aHu5014OPik+aKxjuzV7Ij4pw43HtMCBlJDyPOtOvXQeJCeqt+EYFratmILZmCxsLYdjbX1HXvJ7BRxNeU1oZiPBcJuotr9xL28P5IkhiCdJOwOU5Rp302xqO1t1TJnKkDMJSSOY5r3VKBFZoEV9eAObDWsyqIuhF1dba3LYUIGcAsoOYxA0YKNpo9uHubjtK5Wtm3l1jLlGUkdoYv6CK04u90PbyBzah8+Tzs0DyYO7ZD1pKgmcvKagu47FKulqSI0ILMQLRbUrlUkvCyNBJ0pgarwd/iZ8mfJ5tSNWlkKsQUPWAWCBHKCuw3xnCbjm4SbZZ7QQmCAWBBBynNkUQdJMyJGklngrrMDnBBk8iBGYxuTOgEnY8qnmiwE54JFyyyBMtpWEMBm61xX0hIAGXQDLE8gIoS5we55O6mZG8rct3DJI6wuBruy6qVUAA9kHQ1Yp3qB2Gs6RUtjSK/dwF/NY0U+StwfjWEuGQgyVJYQhmddY7abpcYqMwhoEgGQDGoB5iedTkVC1S2WjLN1T4VyviRhr/Z8Z7jXU70ZG8Pork+OHVvc9LnuNCyM6f9ziP2Liv5Zf0Yr1bfc5fvXFfyw/RivV1I5p5ZWfhOP7ejxw/uWrM9Vj4Uf4dHzrHuWrHnrm8nsdK9UGr5tUtz8fdHzT60A+irmhkeiqDdf9muDzUesKCPZNRyNYKzew0O3zvsaN4ZiXzhR1o7df624+2lY47byXW0InUd80TwK0MhaN+fOt7/EyrcNdCZkyTufoihbi9YjtSPUyn3TRVtpZiOVC4sSyDmSR61P0xUobNeN2cyFwNYDzvJHVf0xr6qVYXFdRkMwdp/ypxabNbAY6a9/iunMqSfQe2kJSJU65SR4xpPhWiIZqqaNpsQd+8cudZygKDqe6APbWFHnajUdk/wCW29YZpEE8tqoRugzCSYk+oRr6qN4biRmZSNGPV7RA0HqAoEtlEfb7EgervrfMGWOagRH0eqkwGdxTv3SPTp9vTUF7FMlxGUwRsR6vrFbcOxgaUaM/aecfT9U0JjD19xoKkqy7cH462IRswhlBmNiANxzG4q2cPxKpbthpEr+CTtE6gEA1ROAWCg26psEzI1JbN7j7K6Fw4/Fr4Csf2L4MNxC3+F/Vb6qynEbR+V7G+qimrwarIBlx9v8AC/qt9VZOOTtP5jf3azi8WlpGuXGyoolieQHPSaXWuk9gozfGCApg22DMGnLlWJacreqmAw+/U/G/Mf8Au1gYxO0/mt9VQY7jFq1lzkyyghdBodpLEKswYBOsGJg1AekVoZ5t3hkEt8WSIy5tGUlW0I2Os0UFh5xifhR4gj3isNjbQ/2ijxYD30E3SGyGKMLiMORtsZMTlGWZaDou57NK1bpDhshueVGUNlMyCCXKeadYzKfQCdhRQBR4nZn91t/nr9daHiNgmDetz/KKD76xgsel3PkmUdkMgiWXQxI1E8xpRWHdjuKh5L4BDxCwP9vb/PX66j+/bJ0F22T2B1n1TTFjULUhkF89Rh3H3VyjGt8Xd8H+3trrF/zH+afdXJ+LaJdHZmHtojkfB1P7nH96Yn+XH6Na9Wfucf3nif5f/prXq60c0slX+FAft6PnWPctWOarvwm/w+o/Gse5as5QVyz9jqXqiW19Fc545dKYrPIhcvjGUT7Ca6Og0qj8bwJLl5UgwcvMZYE+Ej31McieAXpNh5FtokEwSO81Eyi3ZBXs28aY8Psi7hyjAgroPDdD9uw0nxl5gMrCCPVP0Va6E+zPDXJnw+xrHEhAXQ6MDr41vwsaz3bfTWvG2BAEc9IPb4U17EvBnChsjZY5xIPYdQZifUfRQOKwrOQ6GS0Bhscw7uwxPpFF2CWYhTBOx03Gvedpj6KlbLlF1sqjNqBE5pEaePfO3IVZIjS2Qw0PWGkGCQR2+B9tD6x/jVjsYYO3mgc1JBYAxHZttrry50r4nwu9aaHtmCdCgJQ+B39etNSTE40QCFjMOqR6twfd41tbwbbDbeY7+QGs9w11ponCGe2CysNNiIgnnG80NZvNbzKIZdgwIA2KzMyDr20WFEOIws6c1IAMRqdvb7qGw6G5cA/CbUzy5n0CT6KJv4shWDCGPmxsBz1nUx3dtb8Jt5VLnQnqr6fOPqgfzj2UcAWrBYjOCQsRbbeOzYR41d8B5i+FULg8m1qCOqxB7ZGg79J9VX7AjqL4CsF7GrwETXi9eIrHKqIF/SQp963s6eUGTzJjMxICgHkc0a8qS2YLIpyPCypDBiWCFPMPm+cAAZnX8HVn0stlsK6gTLW5kEjL5VMzEAzlCyTrsDtSz74ZpLM0MskEgBdi8OxKgkMiqQ0Akx5oq1gk3tp1g4ZEUCTfdWcuqHUBpAKlnPWJEz1VMZq2tnPmYO7oVWCttwCuqsF30C7M065tdRUaWQzr8oKxABC6lYLsyjRriL1QVkZiZ2FEPY6gcu0gA3G5aNBzSTlBKbiQIB03oBGmNxGcMwhsrWobMIJF1WUAdWGLQIO+sbRS+5fztnUKxYdY6KmZAXVic5ICPmt7qQxHiCcTaOcZR1/k5TmYpIBRmdjnEP1SQCpG2XfzuFIvLor+aWlsxyaO3MsVVsyzJGXWgZJ0bUC5cYI2qqRdkNbYHUqh1KRIlSdx6asSGq50Vstba6uVgrEOQQcqudGAJJ3gEiTBB5FSX7Cs5ZLWCad5qIivTWBcoAixmiN80+6uScYPxdzXt99dbxh6jeB91cf4sfirnj9IoWSuDrv3OQ/YWI/KP+mlerf7nZYwWI/KP+klerpRzSyVT4SR/wCYAe+x/ZFWRBO9Vz4SP4fHjZ/sCrGg1rmn7HUvVfwnAqg9I8QVvFQdCoEcjpP0+yugLoK55xe2XxDEFQAB5xAJ6o01qV7BwAcNxvk2BO2za8jz9Hb2E0b0iwRI8sokaZo9Qb3UFi0ygKGEncrsO4wNT7KYcA4lANpxK/JJ2H4p7uzs27K0aeUQnwQYHDXBujz3oY9cVDxbB3SRFtyO5WPupzfwly2dGYrzgmV9H4NQDEONQ7R3Me330k+QfQBg8LdGRjaub6wjTv4SKC4jauI7SjCWzDMpgazpIirIca/4bb/hHtNB43EXHTrS/cT4dtVq3JrYxwph5N7rNygZiTr3hRA5CnOJ4zauIUSXO2gY679h7J9BpBZdQD1ChB3E+6NPpjXso23iLmQKhMjZgeR2A5a69525UqHYSA3IXNflDMPsKq/Fbb27lz4oqMx60ELBOwOx7KsuJ429pFLXDJEnXUnmAKSu2JxzDMT5JTz2Wefazd3fVITFOBwrXn1JyjdjOgo+7cUmF80aLt4g78z76PxjJbUWbR6s9Y75v53M8+zs7SLgMMbjqs6lhr48iO7U+qhvkSHvDcSptRzCZSJ00BA8DHZ31esGOqPAVTnwK21hOQJM7ktpOnoq4YI9UeFYrJo8BVYisHtrIrQgC4xi2s286qGIZBB2hriqx5bAk7iq/hbDSxMsyoTcZz1tYzBoIIICDRYEERPJz0kw1y5YKW4zlkIzGPNuKxgwYMDQ8jSjACbxtLKMUeQBBHk3GW207qwu5tBEGATFUhM1tBWsKqlhcEubmU6K7Nc5EdYCNIPNNMxoi479gBbeCSGzmIKebLAyTOgCkzEEXBPntWmWVNy0J2lAAUYRM6dc+afNY6ywrNzU2W8mWNssVGozm0uZfxU67FCCfkjsoET4LKl1Hu3IylVmGyDKMgXOAVMXDuzaHQZdin4xlTD4jU57VxwqrsEW6jTMQrZXUgSNY35GYS1LKQWcC0ugVhmBUKhOnkxmBmGErlEnYiDEhjaxNvN5z5W0aC6hLc5inW1UHRphdt6AHHBMW+c2oJQKWLEyVMqAkElonP5wEZSPB04pLwZPjmIbMChMnKGWXkAL5yqw62oHyd9IdlazktzRGjVqErYmO3bs007+3WvZqkZDiV6p8K4/xs/Eue1v+YV2HE+aa45xofFHxH0VUchwdg+5y/eOI/KT+iSvVt9zp+8MR+Un9Fbr1dSMJZZVfhD16QeBs/owasIaq708M9IG7mt/oVqwZZrkn7HUvVfwLRtDXP8AjAa3dZz8o6c9IAjWY35RV/RYFU/jOAa6wIyiNBO8ertqU6Yq22K+cNmmNYEntHPnuKjwcToDpObUwdN/8Ksq9HmKhs6aac9J32AqBOi7mSLijXtb3VrqRnTAuF8Ya2Yb4xfEZl8O7u/yputixeOa1chucQI5Qyn6de+gLvRh5MOh1gzm+rvrH+rj6EsobtBafEEaik3HsaTJ7mGuoT1FcTuphvzW09tC3DOjW7y7bIZ0I2I7xTLD8PxK7XlI/Gk+2M3tolreKBBLWj3AMAe8iaWodCJ8TrIs3ifmxzPbyrTD2sS4C27GQfhXI7NTqI9QO9OmvXydrehgwx39KVI+HxDbvbHdr7ZEeympITixPa4NatfGYq55V+SgnL4Tu0dg9VEY7iOcZLYCrtpA05jQwNOUyZ7NKziOA32JOe2STqxZgdOU5Dp3bV4dGMRHWNsz+O2n9SqtCpithLbaSSIgyQPq+ipOF3VS6hgxO42AiNQOfd9gyudGb+4Nod8t6vNrGA6N3EdC7IVBBMFpMGY80UOSCmOcfEHwj2irFgm6o8BVXvsWDMe0D+sP8KsuEGg9FYxLeAwVsK0ArMVqZi/pBYd7Di2evoQNs0MCbcyIzgZPTVbUw7SwOVR1luAkooIdYyrrleYykSpXTQU86YC1953vK/uYCzAkznEELmWTMcx6dqS2XYZcrq1xTlAuNJJAYLmypmuEBSMsqAS2m1UhHnsDqoIQyWRiV1QzJ68hSSC07kSRMRUnEbQW6iYdpBB62cHyZgpLGcxBW6zdYnVQJHKFLCWS6NbLIrAZescjXQpWAkllzeZzBkCD522JZgLaqZiZVrTEqy3FzMsjOTBmNdUnXYsRsqWrdpD5O3OZRYVXQh3UQrHKPNQdYy5HVoVbCkKhJaMrOcqMX+WraJIDOSxDSFIMRANT5gc5tATdUBbl1cjRGZo+UxMjYKBprOtQ37cIwAYlxmLB1zF7gAWFYZhE5kygAkEaAAFDGPReXuvd/wBmudR2lmuEsYgZRABjWc8kmNLKTVb4C11r+e5eBHkh1AxIYnL8YBpA0bcTqKsJcTFQykR4gkLpWqEEieVTPAqNHqXkpGuKPUNcY443xZ72+mux49uofCuMcZ/cvSKcfYfB2j7nT94Yj8pP6K3Xqz9zqP2Bf/KT+ht1muk5pZZTOmv/AKiu/Pt//XSrRbNVXpf/AOorv8ov/wBZas9s1y+T2OvhfwMG1VDGAm5o6gwIBY6mI27/AKKttVi9lN0KWI3PVjTUak8ogH0Go5BYNr1u5lGVgrAcyYOx5Duj01vaN8Gc1uSIAk8pPZ3n1CosQRCAXRoYJzb66tM9m3f4Vm46iPjDmYFpDSACRsTtyEjvpgFk3HIXMs67adm0jsn10JjLd5CTnTSW15LJidNNOfdU2Dsxq1zNyIJHhlaDBOpEa79utTYwoxMuSTylYOuiyTqBMR+MO+gCBbtyB1rc6wNdQuk92tSuHgywzHQQdgAdYjfmQPoFQphVJlrpkcs3IEEjwgCa2fDJIbymX5OjAAnmI7dSe3U0AC3lcNEqQCW3bNG8aA/aKls3rgOpXU/LzDYx4CSf85rN+2pcMtyDEaHnsDvrvtzqHyIgMbrBZ+U2hIJGhJ7tD6aEDGUsQJI0O405QTsdNToZ29WrXruVVVk2B3aeqRJ7cvKJ5xQBvhgqBmGmYnNqVYkTMzsDAHaKJxNtdG8oRmIiG0jQnntAknuoENcFeZndTGWBG8zGu/LfbTvmQAMZbe24AaVIJMyTpt3Abc+2lxKkk+UIImIKgGM2gOu0mTG3hR9kyjdfNqNJkCdv6sd3vJwHJHbaUiZ6494qz2nAAkgaczFVdhFtZ3zDb54qwpct5kV8mcjqhokg7xPhTgKQwttO32762oVcHZYSLdsiSPMU6gweW4IPqqMYSzJUKgYAEhdCAZgwsRMH1HsrQzJ8XhVuI1tgCDyYAjedVOh22pNf6NoXLeWuoPJ5CtvKqGTJbLlMNyncCIOlNVwKcs48Llwe5q8+ECic1wDtzsd/nk/4U7EL7/BJIKXXXTrSMxY58+YmQQ2bn3CAIFCHo9cExi7igkQqqAqwFXQBpJyoFlidJ5maaX7ZH+1uenL9C1m1YDTJuf0jD3Glq4Hp5Fh6PXCET75hVOy2UXqzqnMAHTSOQohOjdoO1zNcLEHLJEJK5BlAAiF0HgOyjfvQfhXP6V+X86vHAr+Fd/pbn96nYULeBdHhhyWN1rj5MssANJnYeHqpso11oYcPQmZu/wBNd/v1F/o8Btny/wApc9+as5OykMM07j014igjgrcgSwJ2+NeTpy62pitrOGVDIL+m47D1MxFMDbiA+LauL8XPxY+cK7Njj1CPtuK4zxkfFj530GiPsVwdr+51/g+/+VN+htVmvfc6/wAH3/ypv0NqvV0o5pZZSOlB/wDMN7+V/wD5xVpBqr9JCD0gvRyuGf6EVYy1cvkydawg5tqrN26gzHKH6xHPTXrekZZgfg0/tvpSLE33BJElQfN0HaDyk/JPoPdUD4PWraXJhZAUknWdTsB2nreyh7pUHNM5Y11gCY8CJEeNTnFuMnVnTWDp2ga9mvsrF/yoBItAZtT15I7N+/soAlOJyKhZYkTA5aARvqetQ+Iu2czArmeeQ0125882/Mnwo23ina2xKSZELImIE67E7mtMMz+UUFMo5wQRsCO/cER30ADWMXbMg25LQDpvuQJnf6qmbEIzKmU5RO/Ngcp1O5E8+2a2uZpLASZbQmAAD1fWAPXrWj424dRlAIHVDTpzIPMzImI1FUiWDYq6mZhlnlm75yle6OqB4+mh71wZesCVBI2kkc+fgfUfAxg+khiCo26pBJE7bGB65re6rlVUJoZDQ0QNvHUTtSGBX8QjCYJJJEiZ2125R7q86FdWG41LbLyUROnPXuqa/ZeFYWtF1y5tTvPOCdjz18NTrwJRYALNp3d41OugoEK79vLlYAmQSNNRAE7GCTRXDcSpQqAQfACNJAid62xGcJlgZuQ5x2+doDEDaKCdXDK7LHLxMASTPfp4emkMZXLkqo5hln0tNOsTwoXtS7L8UyADbrx19d2GXSdKREwqrEQ6n1n6xVps+aPCnAUkLL/DbQfrXSrHOw0iAQVAkbBQ5jURJ76w2DQlrYvlW8ogg+cckuEEtJUhok8l5mSWz4NHILoGI0BI5GCR4aUEtwDEOTaEBkHlMrTLqFGsQdYBjQaEnfLsmZPYGa2hWwRdt5bHW6yEyVUqHXrdURnImZMRMa+t4C6QbbYvygKqHVk0IaWcwWnrAxvAAjtoe3cQls2GuEFoBQXBzeZDEZTlRCSNy6jlWcXiLTXPKNZuzKAZQS0WpcqwzZU1AU9sxrrBQiTEYS4VvW7mIzk2woBXzS8gMY1ILTA7BRVtHtlzeuEWwoEkwM7tGhGvVGQBtCSzd0A8WxVjW46AnI7r5S7kk2+oAgEgksBryzTzipHxWDKNZiEzSyg6SbgXUhti7D37a0UOzb/RbqqRfCOUZA4BY5rmrFWYkxCqR2ZOyieKWGa2C1xVCMWeZKsgDABoIPNWPesbUuQ4XItx7ZHlAQ4GoJCm4QWkSPPb1zG1bYV8M8WlBFq4JyloAZbxyssGczXJJPctAiW3h9STigRmBAkiFzmE0faci95Uj5RFeNw3bRT74VIKlH6wcqAJLAspzEh+cRGhqLir4ayX+Kl1Fth14nM+VNc0iCsnTX8YmK0N7CmVVSYIskqdQdSIluTAiIksIg0hhVvDqr22OIDLqyBjIMqVlWLxrmnY90Sahv8AAngzfJlidn2LE5TluD1iNQD2gsLeDs3FtseuFHUYk7HTunTSp7jktUtlJEOM80nvHvFcb42eqPnT7DXYeJN8WQN/8a47xoad2b66UMlnb/udv4Pv/lTfobVerP3PBnh9/wDKSPVYtCvV1LByyyznvFcSDx3EvuBeuj80FPoqyDGqao97A4wYu8wTNdFxw5zLGYsZiW7Z1mihb4l/wU9a/rK5Zxk3sdkarcvCOCNKS3sIxdddBPPTXSfHWfRSqx/pQbWE9afrKKDcVj962/zl/W1OiQ7XYbiMG89RhHonlrJG+9Siy8A5xMQdB+Fyke+aWhuLfxa1+cv66sxxf+LWvzh+uo0TBuPYe9q5Cw7Ajc5AZ59mmk+ypsHgbguFmuafg5dN+VLlPGf4va/OX9dUuTjR2w9n85f1tPRIVrv/AEY4bA3SP3Xu8zXQwdx3GPGdazjMA8ZgRK7AKTyHbv8AbspeLHHP4va/OX9bWwwnHj/u9r85P1tPRIm0T4VbiBmY6xLSm3VMbbwfYKkXDXC2bOSgO2XlEAE7zt7aGXhvHjth7X51v9bUg4T0gP8Au9n8+3+so0SYXE0vJcVCzORuSMoMDmNN4Hf2717B22WSWOnVII+VA7NIlpA7x4VOvAekJ/3ex6Wt/rK2PRnpAd7OG9LJ/fp/XIWqIFftGAnlY1kHujQanXtJmtC8rq5YKTAgjrCCOe0QfsaYHojx472sL6Sv11pb6GccZ7aPbw62ywDuuQ5FnrPlLdYgToKPrkGuJHcHm6yMwPsqz4Ugga8qIu/A/h7oAv4vEOAZyr5NF9QQmPTQ+H+A/Bp5uKxa9mV0Hut1S8TRD8iZNWqIASwAk7kDU+nnU/8A4SWuWPxw/wDl+oCtf/CeNuJ40fz5qtDFqj2Ymo7VsIAqgKo2AAAA7gNBUv8A4WXBtxXFDxg/TWh+DDE8uL3/AE2lP/PRoYXHswV5/TWHX0/bs514/BnjeXGLnpsL/frQfBrjxtxY+mwv0k0tEguPZlrKkqxGqzlPMSIMeisxG0+vvqN/g64ly4qP6BPqqFvg74ty4nbPjZX+5RoYWuwkqJmtPIiSwGpgE9sbUM3QHjQ24hhz42/qt1Fc6D8e5YvCHxBH/So0MdrsOCaemobywaCbod0gH+2wh9J+m2Kjfop0gH8VP84fUKT8bGpInxp6tci47sB2N9BrpmK6LdISpXydj+ayf8zVUeI9AOMEfG4cET/xLP8AytRGDTsrUmdP+53H7X3/AMqb9Dar1NPgW6P38HgXS+oVrl5rijMCcpRE1KkiZQ89or1brBzSyz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://engshop.ru/pisateli/sonety-shekspir-na_anglieskom/sonnets-an-english-16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0" y="1374279"/>
            <a:ext cx="3045618" cy="439076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0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5925"/>
            <a:ext cx="9163730" cy="68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8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2595" y="1119717"/>
            <a:ext cx="5229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 за увагу)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220486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800" i="1" dirty="0" smtClean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Презентацію підготувала студентка 21-А групи Лепуга Оксана</a:t>
            </a:r>
            <a:endParaRPr lang="ru-RU" sz="2800" i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5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0"/>
            <a:ext cx="9163730" cy="68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0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118" y="188640"/>
            <a:ext cx="881155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Дата його народження достеменно невідома: вона встановлена за датою хрещення (26 квітня 1564 року), яка зафіксована у книзі парафіяльної церкви Св. Трійці провінційного містечка Стретфорд-на-Ейвоні.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118" y="5013176"/>
            <a:ext cx="88115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Оскільки в ті часи дитину зазвичай хрестили третього дня, то днем народження великого драматурга вважають 23 квітня. Така дата цілком влаштовує англійців з огляду на її знаковість: цей день є днем Св. Георгія – покровителя Англії, тож символічно, що великий національний поет народився у день національного свята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1185"/>
            <a:ext cx="5439786" cy="35279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9" y="1341185"/>
            <a:ext cx="3227753" cy="35279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03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8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8263" y="244205"/>
            <a:ext cx="869929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Батько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драматурга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торгував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різними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сільськогосподарськими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товарами: ячменем,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лісом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шерстю і в той же час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мером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Стратфорда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0" y="1124744"/>
            <a:ext cx="3044138" cy="41044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7410" y="5373216"/>
            <a:ext cx="8699293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 раннього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дитинства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Вільяма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оточував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дивовижний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зітканий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стародавніх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легенд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народних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пісень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Незаймана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природа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краю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розвинена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уява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сприяли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народженню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фантастичного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глибинах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вразливої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душі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5529692" cy="41044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32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251520" y="5373216"/>
            <a:ext cx="8712968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Стратфорді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юний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уперше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побачив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театральну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виставу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За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тридцять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кілометрів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Стратфорда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Ковентрі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щорічно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ставили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релігійні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драми-містерії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які охоче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відвідували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жителі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навколишніх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міст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сім'я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Джона Шекспіра.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3161"/>
            <a:ext cx="3528392" cy="243893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2"/>
          <a:stretch/>
        </p:blipFill>
        <p:spPr bwMode="auto">
          <a:xfrm>
            <a:off x="3923929" y="188640"/>
            <a:ext cx="5019212" cy="500854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3528392" cy="250426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85934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Вісімнадцятирічним</a:t>
            </a:r>
            <a:r>
              <a:rPr lang="ru-RU" dirty="0"/>
              <a:t> юнаком </a:t>
            </a:r>
            <a:r>
              <a:rPr lang="ru-RU" dirty="0" err="1"/>
              <a:t>одружився</a:t>
            </a:r>
            <a:r>
              <a:rPr lang="ru-RU" dirty="0"/>
              <a:t> з Анною </a:t>
            </a:r>
            <a:r>
              <a:rPr lang="ru-RU" dirty="0" err="1"/>
              <a:t>Хеттевей</a:t>
            </a:r>
            <a:r>
              <a:rPr lang="ru-RU" dirty="0"/>
              <a:t>, дочкою </a:t>
            </a:r>
            <a:r>
              <a:rPr lang="ru-RU" dirty="0" err="1"/>
              <a:t>багатого</a:t>
            </a:r>
            <a:r>
              <a:rPr lang="ru-RU" dirty="0"/>
              <a:t> фермера. </a:t>
            </a:r>
            <a:r>
              <a:rPr lang="ru-RU" dirty="0" err="1"/>
              <a:t>Незабаром</a:t>
            </a:r>
            <a:r>
              <a:rPr lang="ru-RU" dirty="0"/>
              <a:t> у них </a:t>
            </a:r>
            <a:r>
              <a:rPr lang="ru-RU" dirty="0" err="1"/>
              <a:t>народилася</a:t>
            </a:r>
            <a:r>
              <a:rPr lang="ru-RU" dirty="0"/>
              <a:t> дочка Сьюзен, н через два роки — </a:t>
            </a:r>
            <a:r>
              <a:rPr lang="ru-RU" dirty="0" err="1"/>
              <a:t>близнята</a:t>
            </a:r>
            <a:r>
              <a:rPr lang="ru-RU" dirty="0"/>
              <a:t> </a:t>
            </a:r>
            <a:r>
              <a:rPr lang="ru-RU" dirty="0" err="1"/>
              <a:t>Джудіт</a:t>
            </a:r>
            <a:r>
              <a:rPr lang="ru-RU" dirty="0"/>
              <a:t> і </a:t>
            </a:r>
            <a:r>
              <a:rPr lang="ru-RU" dirty="0" err="1"/>
              <a:t>Гамнет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Однак </a:t>
            </a:r>
            <a:r>
              <a:rPr lang="ru-RU" dirty="0" err="1"/>
              <a:t>юний</a:t>
            </a:r>
            <a:r>
              <a:rPr lang="ru-RU" dirty="0"/>
              <a:t> </a:t>
            </a:r>
            <a:r>
              <a:rPr lang="ru-RU" dirty="0" err="1"/>
              <a:t>батько</a:t>
            </a:r>
            <a:r>
              <a:rPr lang="ru-RU" dirty="0"/>
              <a:t> і </a:t>
            </a:r>
            <a:r>
              <a:rPr lang="ru-RU" dirty="0" err="1"/>
              <a:t>чоловік</a:t>
            </a:r>
            <a:r>
              <a:rPr lang="ru-RU" dirty="0"/>
              <a:t> </a:t>
            </a:r>
            <a:r>
              <a:rPr lang="ru-RU" dirty="0" err="1"/>
              <a:t>недовго</a:t>
            </a:r>
            <a:r>
              <a:rPr lang="ru-RU" dirty="0"/>
              <a:t> </a:t>
            </a:r>
            <a:r>
              <a:rPr lang="ru-RU" dirty="0" err="1"/>
              <a:t>просидів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родинного</a:t>
            </a:r>
            <a:r>
              <a:rPr lang="ru-RU" dirty="0"/>
              <a:t> </a:t>
            </a:r>
            <a:r>
              <a:rPr lang="ru-RU" dirty="0" err="1"/>
              <a:t>вогнища</a:t>
            </a:r>
            <a:r>
              <a:rPr lang="ru-RU" dirty="0"/>
              <a:t> і </a:t>
            </a:r>
            <a:r>
              <a:rPr lang="ru-RU" dirty="0" err="1"/>
              <a:t>близько</a:t>
            </a:r>
            <a:r>
              <a:rPr lang="ru-RU" dirty="0"/>
              <a:t> 1586 року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подався</a:t>
            </a:r>
            <a:r>
              <a:rPr lang="ru-RU" dirty="0"/>
              <a:t> до </a:t>
            </a:r>
            <a:r>
              <a:rPr lang="ru-RU" dirty="0" err="1"/>
              <a:t>столиці</a:t>
            </a:r>
            <a:r>
              <a:rPr lang="ru-RU" dirty="0"/>
              <a:t>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0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158" y="188640"/>
            <a:ext cx="8812329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семирічному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віці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Вільям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Шекспір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котрий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той час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очевидно,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вмів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читати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відданий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стретфордської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граматичної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яку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відвідував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семи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877272"/>
            <a:ext cx="878497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здебільшого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гуманітарний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характер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Пріоритет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надавався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латинській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граматиці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риториці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вивчалися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твори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кращих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античних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авторів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Цицерона,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Вергілія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Овідія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Плавта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Теренція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Сенеки.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7" y="1196752"/>
            <a:ext cx="8812331" cy="453650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0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5925"/>
            <a:ext cx="9163730" cy="68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129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До 14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хлопець</a:t>
            </a:r>
            <a:r>
              <a:rPr lang="ru-RU" dirty="0"/>
              <a:t> </a:t>
            </a:r>
            <a:r>
              <a:rPr lang="ru-RU" dirty="0" err="1"/>
              <a:t>відвідував</a:t>
            </a:r>
            <a:r>
              <a:rPr lang="ru-RU" dirty="0"/>
              <a:t> </a:t>
            </a:r>
            <a:r>
              <a:rPr lang="ru-RU" dirty="0" err="1"/>
              <a:t>світську</a:t>
            </a:r>
            <a:r>
              <a:rPr lang="ru-RU" dirty="0"/>
              <a:t> школу, де </a:t>
            </a:r>
            <a:r>
              <a:rPr lang="ru-RU" dirty="0" err="1"/>
              <a:t>вивчав</a:t>
            </a:r>
            <a:r>
              <a:rPr lang="ru-RU" dirty="0"/>
              <a:t> риторику, </a:t>
            </a:r>
            <a:r>
              <a:rPr lang="ru-RU" dirty="0" err="1"/>
              <a:t>логіку</a:t>
            </a:r>
            <a:r>
              <a:rPr lang="ru-RU" dirty="0"/>
              <a:t>, </a:t>
            </a:r>
            <a:r>
              <a:rPr lang="ru-RU" dirty="0" err="1"/>
              <a:t>латину</a:t>
            </a:r>
            <a:r>
              <a:rPr lang="ru-RU" dirty="0"/>
              <a:t>, </a:t>
            </a:r>
            <a:r>
              <a:rPr lang="ru-RU" dirty="0" err="1"/>
              <a:t>античну</a:t>
            </a:r>
            <a:r>
              <a:rPr lang="ru-RU" dirty="0"/>
              <a:t> </a:t>
            </a:r>
            <a:r>
              <a:rPr lang="ru-RU" dirty="0" err="1"/>
              <a:t>міфологію</a:t>
            </a:r>
            <a:r>
              <a:rPr lang="ru-RU" dirty="0"/>
              <a:t> та </a:t>
            </a:r>
            <a:r>
              <a:rPr lang="ru-RU" dirty="0" err="1"/>
              <a:t>літературу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8786" y="908720"/>
            <a:ext cx="870369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Але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довго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вчитися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довелося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фінансові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справи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батька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занепали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треба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брати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участь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утриманні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багатодітної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сім'ї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8" y="1772816"/>
            <a:ext cx="4949405" cy="417646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3813" y="6093296"/>
            <a:ext cx="8728668" cy="5909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Починаючи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1576 року,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батько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став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зазнавати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грошових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труднощів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цієї причини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здібного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Вільяма 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відправили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вчитися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університет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772816"/>
            <a:ext cx="3528392" cy="42179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14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8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5516" y="188640"/>
            <a:ext cx="871296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Що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робив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ці роки,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достеменно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невідомо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чи то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учнем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різника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(може, навіть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батька), чи то служив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молодшим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учителем.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516" y="1052736"/>
            <a:ext cx="4932548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 вісімнадцятирічному віці Шекспір  одружився на дівчині,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</a:rPr>
              <a:t>Анні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</a:rPr>
              <a:t>Гетауей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яка була старша за нього на 8 років. Це була дочка поміщика. Поспішному одруженню стала причиною вагітність дівчини, яка була вже на 3 місяці.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052736"/>
            <a:ext cx="3636404" cy="560316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140968"/>
            <a:ext cx="4932548" cy="351493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93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516" y="720374"/>
            <a:ext cx="2880765" cy="5940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Лондон...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десятиліття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околицях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мігрувало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гамірне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життя. Тут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брудних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вузеньких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вуличках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убогих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кварталів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чимало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шинків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таверн, де пили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міцний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ель,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масні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пудинги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бичачої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жиру,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співали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голосних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пристойних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пісень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Були тут і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розваги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простолюду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арени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 яких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цькували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ведмедів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майданчики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півнячих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боїв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5516" y="188640"/>
            <a:ext cx="871296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1587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родина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перебралася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Лондон.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2782" r="3471" b="8008"/>
          <a:stretch/>
        </p:blipFill>
        <p:spPr bwMode="auto">
          <a:xfrm>
            <a:off x="3190535" y="720374"/>
            <a:ext cx="5737949" cy="59400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1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1192</Words>
  <Application>Microsoft Office PowerPoint</Application>
  <PresentationFormat>Экран (4:3)</PresentationFormat>
  <Paragraphs>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«Життєвий шлях Вільяма Шекспіра»</dc:title>
  <dc:creator>Ksena</dc:creator>
  <cp:lastModifiedBy>Ksena</cp:lastModifiedBy>
  <cp:revision>25</cp:revision>
  <dcterms:created xsi:type="dcterms:W3CDTF">2016-05-31T11:37:46Z</dcterms:created>
  <dcterms:modified xsi:type="dcterms:W3CDTF">2016-06-01T07:41:54Z</dcterms:modified>
</cp:coreProperties>
</file>