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9" r:id="rId5"/>
    <p:sldId id="262" r:id="rId6"/>
    <p:sldId id="265" r:id="rId7"/>
    <p:sldId id="264" r:id="rId8"/>
    <p:sldId id="277" r:id="rId9"/>
    <p:sldId id="266" r:id="rId10"/>
    <p:sldId id="276" r:id="rId11"/>
    <p:sldId id="269" r:id="rId12"/>
    <p:sldId id="271" r:id="rId13"/>
    <p:sldId id="272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182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46CC7D-EA4E-4C99-884D-BB787F6C1282}" type="datetimeFigureOut">
              <a:rPr lang="uk-UA" smtClean="0"/>
              <a:t>12.07.2022</a:t>
            </a:fld>
            <a:endParaRPr lang="uk-UA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uk-UA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4B6E0430-4D34-4DFD-B966-8FE2064B2844}" type="slidenum">
              <a:rPr lang="uk-UA" smtClean="0"/>
              <a:t>‹#›</a:t>
            </a:fld>
            <a:endParaRPr lang="uk-UA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b="1" dirty="0" smtClean="0"/>
              <a:t>Ознаки рівності трикутників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uk-UA" b="1" dirty="0" smtClean="0"/>
              <a:t>ГЕОМЕТРІЯ </a:t>
            </a:r>
          </a:p>
          <a:p>
            <a:pPr algn="r"/>
            <a:r>
              <a:rPr lang="uk-UA" b="1" dirty="0" smtClean="0"/>
              <a:t>7 клас </a:t>
            </a:r>
            <a:endParaRPr lang="uk-UA" b="1" dirty="0"/>
          </a:p>
        </p:txBody>
      </p:sp>
      <p:pic>
        <p:nvPicPr>
          <p:cNvPr id="1026" name="Picture 2" descr="C:\Users\svetlana\Desktop\image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564904"/>
            <a:ext cx="4032448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>
          <a:xfrm>
            <a:off x="1547664" y="6093296"/>
            <a:ext cx="7406640" cy="1032520"/>
          </a:xfrm>
          <a:prstGeom prst="rect">
            <a:avLst/>
          </a:prstGeom>
        </p:spPr>
        <p:txBody>
          <a:bodyPr tIns="0">
            <a:normAutofit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algn="r"/>
            <a:endParaRPr lang="uk-UA" b="1" dirty="0"/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1547664" y="5589240"/>
            <a:ext cx="7406640" cy="504056"/>
          </a:xfrm>
          <a:prstGeom prst="rect">
            <a:avLst/>
          </a:prstGeom>
        </p:spPr>
        <p:txBody>
          <a:bodyPr tIns="0">
            <a:normAutofit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u-RU" b="1" dirty="0" smtClean="0"/>
              <a:t>Учитель 		</a:t>
            </a:r>
            <a:r>
              <a:rPr lang="uk-UA" b="1" dirty="0" err="1" smtClean="0"/>
              <a:t>Трясак</a:t>
            </a:r>
            <a:r>
              <a:rPr lang="uk-UA" b="1" dirty="0" smtClean="0"/>
              <a:t> Л.О.</a:t>
            </a: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4139952" y="6266585"/>
            <a:ext cx="5004048" cy="252028"/>
          </a:xfrm>
          <a:prstGeom prst="rect">
            <a:avLst/>
          </a:prstGeom>
        </p:spPr>
        <p:txBody>
          <a:bodyPr tIns="0">
            <a:normAutofit fontScale="62500" lnSpcReduction="20000"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uk-UA" b="1" dirty="0" err="1" smtClean="0"/>
              <a:t>Бузівська</a:t>
            </a:r>
            <a:r>
              <a:rPr lang="uk-UA" b="1" dirty="0" smtClean="0"/>
              <a:t> гімназія </a:t>
            </a:r>
            <a:r>
              <a:rPr lang="uk-UA" b="1" dirty="0" err="1" smtClean="0"/>
              <a:t>Личківського</a:t>
            </a:r>
            <a:r>
              <a:rPr lang="uk-UA" b="1" dirty="0" smtClean="0"/>
              <a:t> ліцею</a:t>
            </a:r>
            <a:endParaRPr lang="uk-UA" b="1" dirty="0" smtClean="0"/>
          </a:p>
        </p:txBody>
      </p:sp>
    </p:spTree>
    <p:extLst>
      <p:ext uri="{BB962C8B-B14F-4D97-AF65-F5344CB8AC3E}">
        <p14:creationId xmlns:p14="http://schemas.microsoft.com/office/powerpoint/2010/main" val="3198429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Третя ознака                Хмаринка</a:t>
            </a:r>
            <a:endParaRPr lang="uk-UA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484784"/>
            <a:ext cx="7153275" cy="465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 descr="C:\Users\svetlana\Desktop\хм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2656"/>
            <a:ext cx="142875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047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Третя ознака. Задачі</a:t>
            </a:r>
            <a:endParaRPr lang="uk-U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628800"/>
            <a:ext cx="4824536" cy="2567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91853" y="4671227"/>
            <a:ext cx="439851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На рисунку 3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 AB=CD, BC=AD, AE=CF.</a:t>
            </a: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uk-UA" dirty="0" smtClean="0">
                <a:latin typeface="Arial" pitchFamily="34" charset="0"/>
                <a:cs typeface="Arial" pitchFamily="34" charset="0"/>
              </a:rPr>
              <a:t> Знайдіть кут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ABE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, якщо </a:t>
            </a:r>
            <a:r>
              <a:rPr lang="uk-UA" dirty="0" smtClean="0"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CDF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=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49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°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067944" y="4142959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>
                <a:latin typeface="Arial" pitchFamily="34" charset="0"/>
                <a:cs typeface="Arial" pitchFamily="34" charset="0"/>
              </a:rPr>
              <a:t>Рис. 3</a:t>
            </a:r>
            <a:endParaRPr lang="uk-UA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50154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Практична робота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uk-UA" dirty="0" smtClean="0"/>
              <a:t>1 варіант</a:t>
            </a:r>
            <a:endParaRPr lang="uk-UA" dirty="0"/>
          </a:p>
        </p:txBody>
      </p:sp>
      <p:pic>
        <p:nvPicPr>
          <p:cNvPr id="4098" name="Picture 2" descr="C:\Users\svetlana\Desktop\Рисунок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060848"/>
            <a:ext cx="719388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9507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Практична робота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uk-UA" dirty="0" smtClean="0"/>
              <a:t>2 варіант</a:t>
            </a:r>
          </a:p>
          <a:p>
            <a:pPr marL="82296" indent="0">
              <a:buNone/>
            </a:pPr>
            <a:endParaRPr lang="uk-UA" dirty="0"/>
          </a:p>
        </p:txBody>
      </p:sp>
      <p:pic>
        <p:nvPicPr>
          <p:cNvPr id="5122" name="Picture 2" descr="C:\Users\svetlana\Desktop\Рисунок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988840"/>
            <a:ext cx="7018375" cy="437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9244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Перша ознака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Якщо дві сторони і кут між ними одного трикутника дорівнюють двом сторонам та куту між ними другого трикутника, то такі трикутники рівні</a:t>
            </a:r>
          </a:p>
          <a:p>
            <a:endParaRPr lang="uk-UA" dirty="0" smtClean="0"/>
          </a:p>
        </p:txBody>
      </p:sp>
      <p:pic>
        <p:nvPicPr>
          <p:cNvPr id="2050" name="Picture 2" descr="C:\Users\svetlana\Desktop\1306599551_3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573016"/>
            <a:ext cx="7009855" cy="2747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5497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Перша ознака</a:t>
            </a:r>
            <a:r>
              <a:rPr lang="ru-RU" dirty="0" smtClean="0"/>
              <a:t>              </a:t>
            </a:r>
            <a:r>
              <a:rPr lang="uk-UA" dirty="0" smtClean="0"/>
              <a:t>Хмаринка</a:t>
            </a:r>
            <a:endParaRPr lang="uk-UA" dirty="0"/>
          </a:p>
        </p:txBody>
      </p:sp>
      <p:pic>
        <p:nvPicPr>
          <p:cNvPr id="4" name="Picture 2" descr="C:\Users\svetlana\Desktop\хм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332656"/>
            <a:ext cx="142875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3074" name="Picture 2" descr="C:\Users\svetlana\Desktop\Рисунок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458359"/>
            <a:ext cx="7482727" cy="4755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743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Перша ознака. Задачі</a:t>
            </a:r>
            <a:endParaRPr lang="uk-UA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340768"/>
            <a:ext cx="3773135" cy="41100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220072" y="2060847"/>
            <a:ext cx="29978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dirty="0" smtClean="0">
                <a:solidFill>
                  <a:srgbClr val="0070C0"/>
                </a:solidFill>
              </a:rPr>
              <a:t>Дано: </a:t>
            </a:r>
            <a:r>
              <a:rPr lang="en-US" sz="3200" dirty="0" smtClean="0"/>
              <a:t>OD=OC, OB=OA</a:t>
            </a:r>
            <a:endParaRPr lang="ru-RU" sz="3200" dirty="0" smtClean="0"/>
          </a:p>
          <a:p>
            <a:endParaRPr lang="en-US" sz="3200" dirty="0" smtClean="0"/>
          </a:p>
          <a:p>
            <a:r>
              <a:rPr lang="ru-RU" sz="3200" dirty="0" smtClean="0">
                <a:solidFill>
                  <a:srgbClr val="C00000"/>
                </a:solidFill>
              </a:rPr>
              <a:t>Довести: </a:t>
            </a:r>
            <a:r>
              <a:rPr lang="en-US" sz="3200" dirty="0" smtClean="0"/>
              <a:t>∆ADB=∆BCA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3941820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Друга </a:t>
            </a:r>
            <a:r>
              <a:rPr lang="uk-UA" dirty="0" smtClean="0"/>
              <a:t>ознака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Якщо</a:t>
            </a:r>
            <a:r>
              <a:rPr lang="ru-RU" dirty="0" smtClean="0"/>
              <a:t> </a:t>
            </a:r>
            <a:r>
              <a:rPr lang="uk-UA" dirty="0" smtClean="0"/>
              <a:t>сторона і прилеглі до неї кути одного трикутника дорівнюють відповідно стороні й прилеглим кутам другого трикутника, то такі трикутники рівні.</a:t>
            </a:r>
          </a:p>
          <a:p>
            <a:endParaRPr lang="uk-UA" dirty="0"/>
          </a:p>
        </p:txBody>
      </p:sp>
      <p:pic>
        <p:nvPicPr>
          <p:cNvPr id="1026" name="Picture 2" descr="C:\Users\svetlana\Desktop\l6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4136892"/>
            <a:ext cx="598785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7438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Практичне застосування</a:t>
            </a:r>
            <a:endParaRPr lang="uk-UA" dirty="0"/>
          </a:p>
        </p:txBody>
      </p:sp>
      <p:pic>
        <p:nvPicPr>
          <p:cNvPr id="3074" name="Picture 2" descr="C:\Users\svetlana\Desktop\ghfrn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916832"/>
            <a:ext cx="7554380" cy="3648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6109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Друга ознака</a:t>
            </a:r>
            <a:r>
              <a:rPr lang="en-US" dirty="0" smtClean="0"/>
              <a:t> </a:t>
            </a:r>
            <a:r>
              <a:rPr lang="uk-UA" dirty="0" smtClean="0"/>
              <a:t>             Хмаринка</a:t>
            </a:r>
            <a:endParaRPr lang="uk-UA" dirty="0"/>
          </a:p>
        </p:txBody>
      </p:sp>
      <p:pic>
        <p:nvPicPr>
          <p:cNvPr id="3" name="Picture 2" descr="C:\Users\svetlana\Desktop\хм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32656"/>
            <a:ext cx="1428750" cy="110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2051" name="Picture 3" descr="C:\Users\svetlana\Desktop\Рисунок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943" y="1437556"/>
            <a:ext cx="7703265" cy="4850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742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Друга ознака. Задачі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У трикутнику АВС з вершини В проведено висоту ВК на сторону АС. Доведіть, що трикутник АВС рівнобедрений, якщо кути АВК та СВК рівні.</a:t>
            </a:r>
          </a:p>
          <a:p>
            <a:r>
              <a:rPr lang="uk-UA" dirty="0" smtClean="0"/>
              <a:t> 2. Відрізки АР та КМ перетинаються у точці О, яка є серединою відрізка АР. Кути КАО та МРО рівні. Доведіть, що точка О є серединою відрізка КМ.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93791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Третя ознака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Якщо три сторони одного трикутника відповідно дорівнюють трьом сторонам другого трикутника, то такі трикутники рівні </a:t>
            </a:r>
          </a:p>
          <a:p>
            <a:endParaRPr lang="uk-UA" dirty="0"/>
          </a:p>
        </p:txBody>
      </p:sp>
      <p:pic>
        <p:nvPicPr>
          <p:cNvPr id="1026" name="Picture 2" descr="C:\Users\svetlana\Desktop\treq1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936" y="3717032"/>
            <a:ext cx="5217368" cy="2608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0463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242</TotalTime>
  <Words>209</Words>
  <Application>Microsoft Office PowerPoint</Application>
  <PresentationFormat>Экран (4:3)</PresentationFormat>
  <Paragraphs>31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Ознаки рівності трикутників</vt:lpstr>
      <vt:lpstr>Перша ознака</vt:lpstr>
      <vt:lpstr>Перша ознака              Хмаринка</vt:lpstr>
      <vt:lpstr>Перша ознака. Задачі</vt:lpstr>
      <vt:lpstr>Друга ознака</vt:lpstr>
      <vt:lpstr>Практичне застосування</vt:lpstr>
      <vt:lpstr>Друга ознака              Хмаринка</vt:lpstr>
      <vt:lpstr>Друга ознака. Задачі</vt:lpstr>
      <vt:lpstr>Третя ознака</vt:lpstr>
      <vt:lpstr>Третя ознака                Хмаринка</vt:lpstr>
      <vt:lpstr>Третя ознака. Задачі</vt:lpstr>
      <vt:lpstr>Практична робота</vt:lpstr>
      <vt:lpstr>Практична робота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Ознаки рівності трикутників</dc:title>
  <dc:creator>svetlana</dc:creator>
  <cp:lastModifiedBy>Home</cp:lastModifiedBy>
  <cp:revision>28</cp:revision>
  <dcterms:created xsi:type="dcterms:W3CDTF">2015-12-13T13:31:01Z</dcterms:created>
  <dcterms:modified xsi:type="dcterms:W3CDTF">2022-07-12T08:57:19Z</dcterms:modified>
</cp:coreProperties>
</file>