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3" r:id="rId4"/>
    <p:sldId id="257" r:id="rId5"/>
    <p:sldId id="274" r:id="rId6"/>
    <p:sldId id="260" r:id="rId7"/>
    <p:sldId id="275" r:id="rId8"/>
    <p:sldId id="276" r:id="rId9"/>
    <p:sldId id="277" r:id="rId10"/>
    <p:sldId id="261" r:id="rId11"/>
    <p:sldId id="279" r:id="rId12"/>
    <p:sldId id="262" r:id="rId13"/>
    <p:sldId id="268" r:id="rId14"/>
    <p:sldId id="259" r:id="rId15"/>
    <p:sldId id="281" r:id="rId16"/>
    <p:sldId id="264" r:id="rId17"/>
    <p:sldId id="263" r:id="rId18"/>
    <p:sldId id="256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10D"/>
    <a:srgbClr val="2DB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003.%20%20&#1043;&#1088;&#1072;%20&#1085;&#1072;%20&#1091;&#1074;&#1072;&#1075;&#1091;%20&#1043;&#1086;&#1083;&#1086;&#1074;&#1072;%20&#1087;&#1083;&#1077;&#1095;&#1110;%20&#1082;&#1086;&#1083;&#1110;&#1085;&#1072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08roa-28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3B10D"/>
                </a:solidFill>
              </a:rPr>
              <a:t>          Світ чекає крилатих,</a:t>
            </a:r>
          </a:p>
          <a:p>
            <a:r>
              <a:rPr lang="uk-UA" sz="5400" dirty="0" smtClean="0">
                <a:solidFill>
                  <a:srgbClr val="F3B10D"/>
                </a:solidFill>
              </a:rPr>
              <a:t>                  наполегливих,</a:t>
            </a:r>
          </a:p>
          <a:p>
            <a:r>
              <a:rPr lang="uk-UA" sz="5400" dirty="0" smtClean="0">
                <a:solidFill>
                  <a:srgbClr val="F3B10D"/>
                </a:solidFill>
              </a:rPr>
              <a:t>                          щирих,</a:t>
            </a:r>
          </a:p>
          <a:p>
            <a:r>
              <a:rPr lang="uk-UA" sz="5400" dirty="0" smtClean="0">
                <a:solidFill>
                  <a:srgbClr val="F3B10D"/>
                </a:solidFill>
              </a:rPr>
              <a:t>                               завзятих</a:t>
            </a:r>
          </a:p>
          <a:p>
            <a:endParaRPr lang="ru-RU" dirty="0"/>
          </a:p>
        </p:txBody>
      </p:sp>
      <p:pic>
        <p:nvPicPr>
          <p:cNvPr id="8" name="Рисунок 7" descr="hqdefault.jpg"/>
          <p:cNvPicPr>
            <a:picLocks noChangeAspect="1"/>
          </p:cNvPicPr>
          <p:nvPr/>
        </p:nvPicPr>
        <p:blipFill>
          <a:blip r:embed="rId3"/>
          <a:srcRect l="-1119" t="59701" r="74253" b="10448"/>
          <a:stretch>
            <a:fillRect/>
          </a:stretch>
        </p:blipFill>
        <p:spPr>
          <a:xfrm>
            <a:off x="0" y="0"/>
            <a:ext cx="2071702" cy="1726418"/>
          </a:xfrm>
          <a:prstGeom prst="rect">
            <a:avLst/>
          </a:prstGeom>
        </p:spPr>
      </p:pic>
      <p:pic>
        <p:nvPicPr>
          <p:cNvPr id="9" name="Рисунок 8" descr="hqdefault.jpg"/>
          <p:cNvPicPr>
            <a:picLocks noChangeAspect="1"/>
          </p:cNvPicPr>
          <p:nvPr/>
        </p:nvPicPr>
        <p:blipFill>
          <a:blip r:embed="rId3"/>
          <a:srcRect l="66378" t="9645" r="3124" b="60185"/>
          <a:stretch>
            <a:fillRect/>
          </a:stretch>
        </p:blipFill>
        <p:spPr>
          <a:xfrm>
            <a:off x="6640600" y="5000612"/>
            <a:ext cx="2503400" cy="1857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571876"/>
            <a:ext cx="4714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400" dirty="0" smtClean="0">
              <a:solidFill>
                <a:srgbClr val="F3B10D"/>
              </a:solidFill>
            </a:endParaRPr>
          </a:p>
          <a:p>
            <a:r>
              <a:rPr lang="uk-UA" sz="4400" dirty="0" smtClean="0">
                <a:solidFill>
                  <a:srgbClr val="FFFF00"/>
                </a:solidFill>
              </a:rPr>
              <a:t>Урок української мови в 2- 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358246" cy="6000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Зима</a:t>
            </a:r>
          </a:p>
          <a:p>
            <a:r>
              <a:rPr lang="uk-UA" sz="4000" dirty="0" smtClean="0"/>
              <a:t>               ͜’    ͜     ͜                          ͜     ͜’     ͜        </a:t>
            </a:r>
          </a:p>
          <a:p>
            <a:r>
              <a:rPr lang="uk-UA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solidFill>
                  <a:srgbClr val="0070C0"/>
                </a:solidFill>
              </a:rPr>
              <a:t>                                 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solidFill>
                  <a:srgbClr val="0070C0"/>
                </a:solidFill>
              </a:rPr>
              <a:t>              </a:t>
            </a:r>
          </a:p>
          <a:p>
            <a:pPr>
              <a:lnSpc>
                <a:spcPct val="150000"/>
              </a:lnSpc>
            </a:pPr>
            <a:r>
              <a:rPr lang="uk-UA" sz="3600" dirty="0" smtClean="0">
                <a:solidFill>
                  <a:srgbClr val="0070C0"/>
                </a:solidFill>
              </a:rPr>
              <a:t>                                          </a:t>
            </a:r>
          </a:p>
          <a:p>
            <a:pPr>
              <a:lnSpc>
                <a:spcPct val="150000"/>
              </a:lnSpc>
            </a:pPr>
            <a:r>
              <a:rPr lang="uk-UA" sz="3600" dirty="0" smtClean="0"/>
              <a:t>                         </a:t>
            </a:r>
            <a:r>
              <a:rPr lang="uk-UA" dirty="0" smtClean="0"/>
              <a:t>  </a:t>
            </a:r>
          </a:p>
          <a:p>
            <a:pPr>
              <a:lnSpc>
                <a:spcPct val="150000"/>
              </a:lnSpc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786322"/>
            <a:ext cx="1571612" cy="1571612"/>
          </a:xfrm>
          <a:prstGeom prst="rect">
            <a:avLst/>
          </a:prstGeom>
        </p:spPr>
      </p:pic>
      <p:pic>
        <p:nvPicPr>
          <p:cNvPr id="9" name="Рисунок 8" descr="Без названия (1).jfif"/>
          <p:cNvPicPr>
            <a:picLocks noChangeAspect="1"/>
          </p:cNvPicPr>
          <p:nvPr/>
        </p:nvPicPr>
        <p:blipFill>
          <a:blip r:embed="rId4"/>
          <a:srcRect r="70944"/>
          <a:stretch>
            <a:fillRect/>
          </a:stretch>
        </p:blipFill>
        <p:spPr>
          <a:xfrm>
            <a:off x="214282" y="357166"/>
            <a:ext cx="1571636" cy="1597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20002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Віхола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00024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мороз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85749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холод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2857496"/>
            <a:ext cx="132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замет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371475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сніг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3643314"/>
            <a:ext cx="194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бурулька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450057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ковзанка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00042"/>
            <a:ext cx="8106372" cy="6071954"/>
          </a:xfrm>
          <a:prstGeom prst="rect">
            <a:avLst/>
          </a:prstGeom>
        </p:spPr>
      </p:pic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00636"/>
            <a:ext cx="1571612" cy="1571612"/>
          </a:xfrm>
          <a:prstGeom prst="rect">
            <a:avLst/>
          </a:prstGeom>
        </p:spPr>
      </p:pic>
      <p:pic>
        <p:nvPicPr>
          <p:cNvPr id="8" name="003.  Гра на увагу Голова плечі колі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715304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Друзі, сумнів є у мене,</a:t>
            </a:r>
          </a:p>
          <a:p>
            <a:r>
              <a:rPr lang="uk-UA" sz="3600" dirty="0" smtClean="0"/>
              <a:t>                              </a:t>
            </a:r>
          </a:p>
          <a:p>
            <a:r>
              <a:rPr lang="uk-UA" sz="3600" dirty="0" smtClean="0"/>
              <a:t>  </a:t>
            </a:r>
            <a:r>
              <a:rPr lang="uk-UA" sz="3600" b="1" dirty="0" smtClean="0">
                <a:solidFill>
                  <a:srgbClr val="FF0000"/>
                </a:solidFill>
              </a:rPr>
              <a:t>Е</a:t>
            </a:r>
            <a:r>
              <a:rPr lang="uk-UA" sz="3600" dirty="0" smtClean="0"/>
              <a:t> чи </a:t>
            </a:r>
            <a:r>
              <a:rPr lang="uk-UA" sz="3600" b="1" dirty="0" smtClean="0">
                <a:solidFill>
                  <a:srgbClr val="FF0000"/>
                </a:solidFill>
              </a:rPr>
              <a:t>И</a:t>
            </a:r>
            <a:r>
              <a:rPr lang="uk-UA" sz="3600" dirty="0" smtClean="0"/>
              <a:t> живе в з      мі</a:t>
            </a:r>
          </a:p>
          <a:p>
            <a:r>
              <a:rPr lang="uk-UA" sz="3600" dirty="0" smtClean="0"/>
              <a:t>           </a:t>
            </a:r>
            <a:r>
              <a:rPr lang="uk-UA" sz="3600" b="1" dirty="0" smtClean="0"/>
              <a:t>и</a:t>
            </a:r>
            <a:r>
              <a:rPr lang="uk-UA" sz="3600" dirty="0" smtClean="0"/>
              <a:t>                     </a:t>
            </a:r>
            <a:r>
              <a:rPr lang="uk-UA" sz="3600" b="1" dirty="0" smtClean="0"/>
              <a:t>е</a:t>
            </a:r>
          </a:p>
          <a:p>
            <a:r>
              <a:rPr lang="uk-UA" sz="3600" dirty="0" smtClean="0"/>
              <a:t>  Чи в </a:t>
            </a:r>
            <a:r>
              <a:rPr lang="uk-UA" sz="3600" b="1" dirty="0" smtClean="0">
                <a:solidFill>
                  <a:srgbClr val="FF0000"/>
                </a:solidFill>
              </a:rPr>
              <a:t>?</a:t>
            </a:r>
            <a:r>
              <a:rPr lang="uk-UA" sz="3600" dirty="0" smtClean="0"/>
              <a:t>ссела, чи в </a:t>
            </a:r>
            <a:r>
              <a:rPr lang="uk-UA" sz="3600" b="1" dirty="0" smtClean="0">
                <a:solidFill>
                  <a:srgbClr val="FF0000"/>
                </a:solidFill>
              </a:rPr>
              <a:t>    </a:t>
            </a:r>
            <a:r>
              <a:rPr lang="uk-UA" sz="3600" dirty="0" smtClean="0"/>
              <a:t>села,</a:t>
            </a:r>
          </a:p>
          <a:p>
            <a:r>
              <a:rPr lang="uk-UA" sz="3600" dirty="0" smtClean="0"/>
              <a:t>            </a:t>
            </a:r>
            <a:r>
              <a:rPr lang="uk-UA" sz="3600" b="1" dirty="0" smtClean="0"/>
              <a:t>е</a:t>
            </a:r>
            <a:r>
              <a:rPr lang="uk-UA" sz="3600" dirty="0" smtClean="0"/>
              <a:t>                       </a:t>
            </a:r>
            <a:r>
              <a:rPr lang="uk-UA" sz="3600" b="1" dirty="0" smtClean="0"/>
              <a:t>и</a:t>
            </a:r>
          </a:p>
          <a:p>
            <a:r>
              <a:rPr lang="uk-UA" sz="3600" dirty="0" smtClean="0"/>
              <a:t>   На д  </a:t>
            </a:r>
            <a:r>
              <a:rPr lang="uk-UA" sz="3600" b="1" dirty="0" smtClean="0">
                <a:solidFill>
                  <a:srgbClr val="FF0000"/>
                </a:solidFill>
              </a:rPr>
              <a:t>   </a:t>
            </a:r>
            <a:r>
              <a:rPr lang="uk-UA" sz="3600" dirty="0" smtClean="0"/>
              <a:t>ревах  чи д     ревах</a:t>
            </a:r>
          </a:p>
          <a:p>
            <a:r>
              <a:rPr lang="uk-UA" sz="3600" dirty="0" smtClean="0"/>
              <a:t>         </a:t>
            </a:r>
            <a:r>
              <a:rPr lang="uk-UA" sz="3600" b="1" dirty="0" smtClean="0"/>
              <a:t>и</a:t>
            </a:r>
            <a:r>
              <a:rPr lang="uk-UA" sz="3600" dirty="0" smtClean="0"/>
              <a:t>                       </a:t>
            </a:r>
            <a:r>
              <a:rPr lang="uk-UA" sz="3600" b="1" dirty="0" smtClean="0"/>
              <a:t>е</a:t>
            </a:r>
          </a:p>
          <a:p>
            <a:r>
              <a:rPr lang="uk-UA" sz="3600" dirty="0" smtClean="0"/>
              <a:t>   Кр     жані  чи кр     жані</a:t>
            </a:r>
          </a:p>
          <a:p>
            <a:endParaRPr lang="ru-RU" sz="2000" dirty="0"/>
          </a:p>
        </p:txBody>
      </p:sp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357694"/>
            <a:ext cx="1571612" cy="1571612"/>
          </a:xfrm>
          <a:prstGeom prst="rect">
            <a:avLst/>
          </a:prstGeom>
        </p:spPr>
      </p:pic>
      <p:pic>
        <p:nvPicPr>
          <p:cNvPr id="6" name="Рисунок 5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857496"/>
            <a:ext cx="500066" cy="500066"/>
          </a:xfrm>
          <a:prstGeom prst="rect">
            <a:avLst/>
          </a:prstGeom>
        </p:spPr>
      </p:pic>
      <p:pic>
        <p:nvPicPr>
          <p:cNvPr id="7" name="Рисунок 6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496"/>
            <a:ext cx="500066" cy="500066"/>
          </a:xfrm>
          <a:prstGeom prst="rect">
            <a:avLst/>
          </a:prstGeom>
        </p:spPr>
      </p:pic>
      <p:pic>
        <p:nvPicPr>
          <p:cNvPr id="8" name="Рисунок 7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000504"/>
            <a:ext cx="500066" cy="500066"/>
          </a:xfrm>
          <a:prstGeom prst="rect">
            <a:avLst/>
          </a:prstGeom>
        </p:spPr>
      </p:pic>
      <p:pic>
        <p:nvPicPr>
          <p:cNvPr id="9" name="Рисунок 8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500066" cy="500066"/>
          </a:xfrm>
          <a:prstGeom prst="rect">
            <a:avLst/>
          </a:prstGeom>
        </p:spPr>
      </p:pic>
      <p:pic>
        <p:nvPicPr>
          <p:cNvPr id="10" name="Рисунок 9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5072074"/>
            <a:ext cx="500066" cy="500066"/>
          </a:xfrm>
          <a:prstGeom prst="rect">
            <a:avLst/>
          </a:prstGeom>
        </p:spPr>
      </p:pic>
      <p:pic>
        <p:nvPicPr>
          <p:cNvPr id="11" name="Рисунок 10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072074"/>
            <a:ext cx="500066" cy="500066"/>
          </a:xfrm>
          <a:prstGeom prst="rect">
            <a:avLst/>
          </a:prstGeom>
        </p:spPr>
      </p:pic>
      <p:pic>
        <p:nvPicPr>
          <p:cNvPr id="13" name="Рисунок 12" descr="4185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78592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786058"/>
            <a:ext cx="800105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   </a:t>
            </a:r>
          </a:p>
          <a:p>
            <a:r>
              <a:rPr lang="uk-UA" sz="3200" dirty="0" smtClean="0"/>
              <a:t>    величина          числовий</a:t>
            </a:r>
          </a:p>
          <a:p>
            <a:endParaRPr lang="uk-UA" sz="3200" dirty="0" smtClean="0"/>
          </a:p>
          <a:p>
            <a:r>
              <a:rPr lang="uk-UA" sz="3200" dirty="0" smtClean="0"/>
              <a:t>     велич                 числа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357166"/>
            <a:ext cx="800105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Щоб дізнатися, яку букву писати на місці ненаголошеного звука, добираю перевірне слово, у якому він буде наголошений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3"/>
          <a:srcRect l="71229" t="15371" r="3961" b="4128"/>
          <a:stretch>
            <a:fillRect/>
          </a:stretch>
        </p:blipFill>
        <p:spPr>
          <a:xfrm>
            <a:off x="6357950" y="3571876"/>
            <a:ext cx="2286016" cy="2786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0694" y="3571876"/>
            <a:ext cx="2000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Дерев’яні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4143380"/>
            <a:ext cx="18573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дерево</a:t>
            </a:r>
            <a:endParaRPr lang="ru-RU" sz="2800" dirty="0"/>
          </a:p>
        </p:txBody>
      </p:sp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3"/>
          <a:srcRect l="1601" t="25692" r="81592" b="26833"/>
          <a:stretch>
            <a:fillRect/>
          </a:stretch>
        </p:blipFill>
        <p:spPr>
          <a:xfrm>
            <a:off x="857224" y="3000371"/>
            <a:ext cx="1714512" cy="1877799"/>
          </a:xfrm>
          <a:prstGeom prst="rect">
            <a:avLst/>
          </a:prstGeom>
        </p:spPr>
      </p:pic>
      <p:pic>
        <p:nvPicPr>
          <p:cNvPr id="15" name="Рисунок 14" descr="3.PNG"/>
          <p:cNvPicPr>
            <a:picLocks noChangeAspect="1"/>
          </p:cNvPicPr>
          <p:nvPr/>
        </p:nvPicPr>
        <p:blipFill>
          <a:blip r:embed="rId3"/>
          <a:srcRect l="20809" t="25692" r="54381" b="26833"/>
          <a:stretch>
            <a:fillRect/>
          </a:stretch>
        </p:blipFill>
        <p:spPr>
          <a:xfrm>
            <a:off x="3000364" y="3000372"/>
            <a:ext cx="2503436" cy="18573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492919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5857892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000636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929330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3286124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400050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335756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3429000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‘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082" y="492919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‘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3643314"/>
            <a:ext cx="3571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929058" y="3643314"/>
            <a:ext cx="3571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16" y="5143512"/>
            <a:ext cx="428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 animBg="1"/>
      <p:bldP spid="26" grpId="0" build="p" animBg="1"/>
      <p:bldP spid="2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/>
          <a:srcRect l="2318" t="13779" r="3402" b="1706"/>
          <a:stretch>
            <a:fillRect/>
          </a:stretch>
        </p:blipFill>
        <p:spPr>
          <a:xfrm>
            <a:off x="244898" y="642917"/>
            <a:ext cx="8613382" cy="6030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500042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57148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8572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85723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21455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710" y="142873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epositphotos_213765506-stock-illustration-winter-frame-ice-patterns-cor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4" y="571480"/>
            <a:ext cx="8214242" cy="5786477"/>
          </a:xfrm>
          <a:prstGeom prst="rect">
            <a:avLst/>
          </a:prstGeom>
        </p:spPr>
      </p:pic>
      <p:pic>
        <p:nvPicPr>
          <p:cNvPr id="4" name="Рисунок 3" descr="kak_narisovat_sinicu_karandashom_poetap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321735" cy="1428760"/>
          </a:xfrm>
          <a:prstGeom prst="rect">
            <a:avLst/>
          </a:prstGeom>
        </p:spPr>
      </p:pic>
      <p:pic>
        <p:nvPicPr>
          <p:cNvPr id="5" name="Рисунок 4" descr="fc4cbd0ab756caa26fee085bc4ce403a--snowman-clipart-christmas-clip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1254134" cy="2000264"/>
          </a:xfrm>
          <a:prstGeom prst="rect">
            <a:avLst/>
          </a:prstGeom>
        </p:spPr>
      </p:pic>
      <p:pic>
        <p:nvPicPr>
          <p:cNvPr id="6" name="Рисунок 5" descr="skazka_pro_snezhink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786058"/>
            <a:ext cx="1714512" cy="1785949"/>
          </a:xfrm>
          <a:prstGeom prst="rect">
            <a:avLst/>
          </a:prstGeom>
        </p:spPr>
      </p:pic>
      <p:pic>
        <p:nvPicPr>
          <p:cNvPr id="7" name="Рисунок 6" descr="images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2714620"/>
            <a:ext cx="1800158" cy="176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4500570"/>
            <a:ext cx="3000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</a:rPr>
              <a:t>Сніг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78579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“Шифрувальник”</a:t>
            </a:r>
            <a:endParaRPr lang="ru-RU" sz="40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" name="Рисунок 9" descr="unnamed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642918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750099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                       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                    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                </a:t>
            </a:r>
            <a:r>
              <a:rPr lang="en-US" sz="4400" i="1" dirty="0" smtClean="0">
                <a:solidFill>
                  <a:srgbClr val="0070C0"/>
                </a:solidFill>
              </a:rPr>
              <a:t>  </a:t>
            </a:r>
            <a:r>
              <a:rPr lang="en-US" sz="4400" dirty="0" smtClean="0">
                <a:solidFill>
                  <a:srgbClr val="0070C0"/>
                </a:solidFill>
              </a:rPr>
              <a:t>      </a:t>
            </a:r>
            <a:endParaRPr lang="en-US" sz="1400" dirty="0" smtClean="0">
              <a:solidFill>
                <a:srgbClr val="0070C0"/>
              </a:solidFill>
            </a:endParaRPr>
          </a:p>
          <a:p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                            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                    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Без названия (1).jfif"/>
          <p:cNvPicPr>
            <a:picLocks noChangeAspect="1"/>
          </p:cNvPicPr>
          <p:nvPr/>
        </p:nvPicPr>
        <p:blipFill>
          <a:blip r:embed="rId3"/>
          <a:srcRect l="44552" t="819" r="28208"/>
          <a:stretch>
            <a:fillRect/>
          </a:stretch>
        </p:blipFill>
        <p:spPr>
          <a:xfrm>
            <a:off x="6500826" y="4286256"/>
            <a:ext cx="2001448" cy="2152661"/>
          </a:xfrm>
          <a:prstGeom prst="rect">
            <a:avLst/>
          </a:prstGeom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285860"/>
            <a:ext cx="1571612" cy="1571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785794"/>
            <a:ext cx="1805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winter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521495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snowman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185736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days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785794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year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278605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nights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300037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trees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92906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children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/>
          <a:srcRect l="2318" t="13779" r="3402" b="1706"/>
          <a:stretch>
            <a:fillRect/>
          </a:stretch>
        </p:blipFill>
        <p:spPr>
          <a:xfrm>
            <a:off x="244898" y="642917"/>
            <a:ext cx="8613382" cy="603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depositphotos_213765506-stock-illustration-winter-frame-ice-patterns-cor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928670"/>
            <a:ext cx="7568372" cy="53314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114298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Рефлексія уроку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250030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Я готовий навчати інших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442913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Я ще маю трохи підготуватись, що навчати інших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skazka_pro_snezhin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390" y="2143116"/>
            <a:ext cx="2098770" cy="1714512"/>
          </a:xfrm>
          <a:prstGeom prst="rect">
            <a:avLst/>
          </a:prstGeom>
        </p:spPr>
      </p:pic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286256"/>
            <a:ext cx="2143140" cy="1928826"/>
          </a:xfrm>
          <a:prstGeom prst="rect">
            <a:avLst/>
          </a:prstGeom>
        </p:spPr>
      </p:pic>
      <p:pic>
        <p:nvPicPr>
          <p:cNvPr id="9" name="Рисунок 8" descr="skazka_pro_snezhin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357694"/>
            <a:ext cx="2098770" cy="1714512"/>
          </a:xfrm>
          <a:prstGeom prst="rect">
            <a:avLst/>
          </a:prstGeom>
        </p:spPr>
      </p:pic>
      <p:pic>
        <p:nvPicPr>
          <p:cNvPr id="11" name="Рисунок 10" descr="выражение-смайлика-emoji-снежинки-106791070.jpg"/>
          <p:cNvPicPr/>
          <p:nvPr/>
        </p:nvPicPr>
        <p:blipFill>
          <a:blip r:embed="rId6"/>
          <a:srcRect t="21403" r="70791" b="49725"/>
          <a:stretch>
            <a:fillRect/>
          </a:stretch>
        </p:blipFill>
        <p:spPr>
          <a:xfrm>
            <a:off x="4143372" y="4786322"/>
            <a:ext cx="789616" cy="900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kazka_pro_snezhin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143116"/>
            <a:ext cx="20987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5072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depositphotos_213765506-stock-illustration-winter-frame-ice-patterns-cor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2918"/>
            <a:ext cx="8001056" cy="563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143116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Century Schoolbook" pitchFamily="18" charset="0"/>
              </a:rPr>
              <a:t>Дякуємо за роботу!</a:t>
            </a:r>
            <a:endParaRPr lang="ru-RU" sz="44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Рисунок 5" descr="Без названия (1).jfif"/>
          <p:cNvPicPr>
            <a:picLocks noChangeAspect="1"/>
          </p:cNvPicPr>
          <p:nvPr/>
        </p:nvPicPr>
        <p:blipFill>
          <a:blip r:embed="rId4"/>
          <a:srcRect l="44552" t="819" r="28208"/>
          <a:stretch>
            <a:fillRect/>
          </a:stretch>
        </p:blipFill>
        <p:spPr>
          <a:xfrm>
            <a:off x="6500826" y="4143380"/>
            <a:ext cx="2001448" cy="2152661"/>
          </a:xfrm>
          <a:prstGeom prst="rect">
            <a:avLst/>
          </a:prstGeom>
        </p:spPr>
      </p:pic>
      <p:pic>
        <p:nvPicPr>
          <p:cNvPr id="7" name="Рисунок 6" descr="Без названия (1).jfif"/>
          <p:cNvPicPr>
            <a:picLocks noChangeAspect="1"/>
          </p:cNvPicPr>
          <p:nvPr/>
        </p:nvPicPr>
        <p:blipFill>
          <a:blip r:embed="rId4"/>
          <a:srcRect r="70944"/>
          <a:stretch>
            <a:fillRect/>
          </a:stretch>
        </p:blipFill>
        <p:spPr>
          <a:xfrm>
            <a:off x="642910" y="642918"/>
            <a:ext cx="1571636" cy="1597818"/>
          </a:xfrm>
          <a:prstGeom prst="rect">
            <a:avLst/>
          </a:prstGeom>
        </p:spPr>
      </p:pic>
      <p:pic>
        <p:nvPicPr>
          <p:cNvPr id="8" name="Рисунок 7" descr="all_laksik.png"/>
          <p:cNvPicPr>
            <a:picLocks noChangeAspect="1"/>
          </p:cNvPicPr>
          <p:nvPr/>
        </p:nvPicPr>
        <p:blipFill>
          <a:blip r:embed="rId5"/>
          <a:srcRect l="25296" t="2730" r="50000"/>
          <a:stretch>
            <a:fillRect/>
          </a:stretch>
        </p:blipFill>
        <p:spPr>
          <a:xfrm>
            <a:off x="3643306" y="3286124"/>
            <a:ext cx="1785950" cy="2205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08roa-28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835821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Century Schoolbook" pitchFamily="18" charset="0"/>
              </a:rPr>
              <a:t>План уроку</a:t>
            </a:r>
          </a:p>
          <a:p>
            <a:pPr algn="ctr"/>
            <a:endParaRPr lang="uk-UA" sz="3600" dirty="0" smtClean="0">
              <a:solidFill>
                <a:srgbClr val="FF0000"/>
              </a:solidFill>
            </a:endParaRPr>
          </a:p>
          <a:p>
            <a:pPr algn="ctr"/>
            <a:endParaRPr lang="uk-UA" sz="3600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oz_16.jpg"/>
          <p:cNvPicPr>
            <a:picLocks noChangeAspect="1"/>
          </p:cNvPicPr>
          <p:nvPr/>
        </p:nvPicPr>
        <p:blipFill>
          <a:blip r:embed="rId3"/>
          <a:srcRect l="15455" t="17272"/>
          <a:stretch>
            <a:fillRect/>
          </a:stretch>
        </p:blipFill>
        <p:spPr>
          <a:xfrm>
            <a:off x="571472" y="1000108"/>
            <a:ext cx="1203177" cy="1143008"/>
          </a:xfrm>
          <a:prstGeom prst="rect">
            <a:avLst/>
          </a:prstGeom>
        </p:spPr>
      </p:pic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357430"/>
            <a:ext cx="1697361" cy="1368742"/>
          </a:xfrm>
          <a:prstGeom prst="rect">
            <a:avLst/>
          </a:prstGeom>
        </p:spPr>
      </p:pic>
      <p:pic>
        <p:nvPicPr>
          <p:cNvPr id="9" name="Рисунок 8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857760"/>
            <a:ext cx="1500198" cy="1287780"/>
          </a:xfrm>
          <a:prstGeom prst="rect">
            <a:avLst/>
          </a:prstGeom>
        </p:spPr>
      </p:pic>
      <p:pic>
        <p:nvPicPr>
          <p:cNvPr id="11" name="Рисунок 10" descr="images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857496"/>
            <a:ext cx="1192063" cy="1285884"/>
          </a:xfrm>
          <a:prstGeom prst="rect">
            <a:avLst/>
          </a:prstGeom>
        </p:spPr>
      </p:pic>
      <p:pic>
        <p:nvPicPr>
          <p:cNvPr id="12" name="Рисунок 11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357694"/>
            <a:ext cx="1428760" cy="1000096"/>
          </a:xfrm>
          <a:prstGeom prst="rect">
            <a:avLst/>
          </a:prstGeom>
        </p:spPr>
      </p:pic>
      <p:pic>
        <p:nvPicPr>
          <p:cNvPr id="13" name="Рисунок 12" descr="images (1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3500438"/>
            <a:ext cx="1440180" cy="1598292"/>
          </a:xfrm>
          <a:prstGeom prst="rect">
            <a:avLst/>
          </a:prstGeom>
        </p:spPr>
      </p:pic>
      <p:pic>
        <p:nvPicPr>
          <p:cNvPr id="14" name="Рисунок 13" descr="Без названия (1).jfif"/>
          <p:cNvPicPr>
            <a:picLocks noChangeAspect="1"/>
          </p:cNvPicPr>
          <p:nvPr/>
        </p:nvPicPr>
        <p:blipFill>
          <a:blip r:embed="rId9"/>
          <a:srcRect l="44552" t="819" r="28208"/>
          <a:stretch>
            <a:fillRect/>
          </a:stretch>
        </p:blipFill>
        <p:spPr>
          <a:xfrm>
            <a:off x="6858016" y="928670"/>
            <a:ext cx="2001448" cy="2152661"/>
          </a:xfrm>
          <a:prstGeom prst="rect">
            <a:avLst/>
          </a:prstGeom>
        </p:spPr>
      </p:pic>
      <p:pic>
        <p:nvPicPr>
          <p:cNvPr id="15" name="Рисунок 14" descr="unnamed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4714884"/>
            <a:ext cx="1571612" cy="1571612"/>
          </a:xfrm>
          <a:prstGeom prst="rect">
            <a:avLst/>
          </a:prstGeom>
        </p:spPr>
      </p:pic>
      <p:pic>
        <p:nvPicPr>
          <p:cNvPr id="16" name="Рисунок 15" descr="kubik-bluma(2)-1200x800.jpg"/>
          <p:cNvPicPr>
            <a:picLocks noChangeAspect="1"/>
          </p:cNvPicPr>
          <p:nvPr/>
        </p:nvPicPr>
        <p:blipFill>
          <a:blip r:embed="rId11" cstate="print"/>
          <a:srcRect l="16797" t="-5665" r="16797" b="17773"/>
          <a:stretch>
            <a:fillRect/>
          </a:stretch>
        </p:blipFill>
        <p:spPr>
          <a:xfrm>
            <a:off x="2000232" y="1428736"/>
            <a:ext cx="1428760" cy="1260671"/>
          </a:xfrm>
          <a:prstGeom prst="rect">
            <a:avLst/>
          </a:prstGeom>
        </p:spPr>
      </p:pic>
      <p:pic>
        <p:nvPicPr>
          <p:cNvPr id="17" name="Рисунок 16" descr="depositphotos_213765506-stock-illustration-winter-frame-ice-patterns-corner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68" y="5500702"/>
            <a:ext cx="1428760" cy="9232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5206" y="550070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7030A0"/>
                </a:solidFill>
              </a:rPr>
              <a:t>Рефлексія уроку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20" name="Рисунок 19" descr="skazka_pro_snezhinku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58082" y="5786454"/>
            <a:ext cx="437244" cy="357190"/>
          </a:xfrm>
          <a:prstGeom prst="rect">
            <a:avLst/>
          </a:prstGeom>
        </p:spPr>
      </p:pic>
      <p:pic>
        <p:nvPicPr>
          <p:cNvPr id="21" name="Рисунок 20" descr="выражение-смайлика-emoji-снежинки-106791070.jpg"/>
          <p:cNvPicPr/>
          <p:nvPr/>
        </p:nvPicPr>
        <p:blipFill>
          <a:blip r:embed="rId14" cstate="print"/>
          <a:srcRect t="21403" r="70791" b="49725"/>
          <a:stretch>
            <a:fillRect/>
          </a:stretch>
        </p:blipFill>
        <p:spPr>
          <a:xfrm>
            <a:off x="7929586" y="5786454"/>
            <a:ext cx="428628" cy="471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.jpeg"/>
          <p:cNvPicPr>
            <a:picLocks noChangeAspect="1"/>
          </p:cNvPicPr>
          <p:nvPr/>
        </p:nvPicPr>
        <p:blipFill>
          <a:blip r:embed="rId3" cstate="print"/>
          <a:srcRect l="41411" t="4167" r="3795"/>
          <a:stretch>
            <a:fillRect/>
          </a:stretch>
        </p:blipFill>
        <p:spPr>
          <a:xfrm>
            <a:off x="1071538" y="285728"/>
            <a:ext cx="3786214" cy="6572272"/>
          </a:xfrm>
          <a:prstGeom prst="rect">
            <a:avLst/>
          </a:prstGeom>
        </p:spPr>
      </p:pic>
      <p:pic>
        <p:nvPicPr>
          <p:cNvPr id="4" name="Рисунок 3" descr="12.jpeg"/>
          <p:cNvPicPr>
            <a:picLocks noChangeAspect="1"/>
          </p:cNvPicPr>
          <p:nvPr/>
        </p:nvPicPr>
        <p:blipFill>
          <a:blip r:embed="rId4" cstate="print"/>
          <a:srcRect l="1102" t="5208" r="39367"/>
          <a:stretch>
            <a:fillRect/>
          </a:stretch>
        </p:blipFill>
        <p:spPr>
          <a:xfrm>
            <a:off x="4857752" y="285728"/>
            <a:ext cx="3857652" cy="6572272"/>
          </a:xfrm>
          <a:prstGeom prst="rect">
            <a:avLst/>
          </a:prstGeom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5286388"/>
            <a:ext cx="1571612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92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dirty="0" smtClean="0"/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5716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786322"/>
            <a:ext cx="1571612" cy="1571612"/>
          </a:xfrm>
          <a:prstGeom prst="rect">
            <a:avLst/>
          </a:prstGeom>
        </p:spPr>
      </p:pic>
      <p:pic>
        <p:nvPicPr>
          <p:cNvPr id="16" name="Рисунок 15" descr="Без названи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8604"/>
            <a:ext cx="2771775" cy="1647825"/>
          </a:xfrm>
          <a:prstGeom prst="rect">
            <a:avLst/>
          </a:prstGeom>
        </p:spPr>
      </p:pic>
      <p:pic>
        <p:nvPicPr>
          <p:cNvPr id="19" name="Рисунок 18" descr="Без названи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428868"/>
            <a:ext cx="3484770" cy="2071702"/>
          </a:xfrm>
          <a:prstGeom prst="rect">
            <a:avLst/>
          </a:prstGeom>
        </p:spPr>
      </p:pic>
      <p:pic>
        <p:nvPicPr>
          <p:cNvPr id="20" name="Рисунок 19" descr="Без названи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214554"/>
            <a:ext cx="3484770" cy="2071702"/>
          </a:xfrm>
          <a:prstGeom prst="rect">
            <a:avLst/>
          </a:prstGeom>
        </p:spPr>
      </p:pic>
      <p:pic>
        <p:nvPicPr>
          <p:cNvPr id="21" name="Рисунок 20" descr="Без названи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500570"/>
            <a:ext cx="3143272" cy="1647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28860" y="857232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Буква</a:t>
            </a:r>
            <a:r>
              <a:rPr lang="uk-UA" sz="2400" b="1" dirty="0" smtClean="0"/>
              <a:t> ї </a:t>
            </a:r>
            <a:r>
              <a:rPr lang="uk-UA" sz="2000" dirty="0" smtClean="0"/>
              <a:t>завжди позначає два звуки  </a:t>
            </a:r>
            <a:r>
              <a:rPr lang="uk-UA" sz="2000" b="1" dirty="0" smtClean="0"/>
              <a:t>[йі]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1538" y="2714620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Буква </a:t>
            </a:r>
            <a:r>
              <a:rPr lang="uk-UA" sz="2400" b="1" dirty="0" smtClean="0"/>
              <a:t>і</a:t>
            </a:r>
            <a:r>
              <a:rPr lang="uk-UA" sz="2000" dirty="0" smtClean="0"/>
              <a:t> вказує на м’якість попереднього приголосного</a:t>
            </a:r>
            <a:endParaRPr lang="ru-RU" sz="2000" dirty="0"/>
          </a:p>
        </p:txBody>
      </p:sp>
      <p:pic>
        <p:nvPicPr>
          <p:cNvPr id="26" name="Рисунок 25" descr="Без названи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15102"/>
            <a:ext cx="3267153" cy="19423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4612" y="500063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 українській мові 20 голосних </a:t>
            </a:r>
          </a:p>
          <a:p>
            <a:pPr algn="ctr"/>
            <a:r>
              <a:rPr lang="uk-UA" sz="2000" dirty="0" smtClean="0"/>
              <a:t>звуків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29322" y="857232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Букви </a:t>
            </a:r>
            <a:r>
              <a:rPr lang="uk-UA" sz="2000" b="1" dirty="0" smtClean="0"/>
              <a:t>я, ю, є </a:t>
            </a:r>
            <a:r>
              <a:rPr lang="uk-UA" sz="2000" dirty="0" smtClean="0"/>
              <a:t>на початку складу позначають два звуки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86314" y="2928934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Букви </a:t>
            </a:r>
            <a:r>
              <a:rPr lang="uk-UA" sz="2000" b="1" dirty="0" smtClean="0"/>
              <a:t>я, ю, є </a:t>
            </a:r>
            <a:r>
              <a:rPr lang="uk-UA" sz="2000" dirty="0" smtClean="0"/>
              <a:t>після приголосного</a:t>
            </a:r>
          </a:p>
          <a:p>
            <a:pPr algn="ctr"/>
            <a:r>
              <a:rPr lang="uk-UA" sz="2000" dirty="0" smtClean="0"/>
              <a:t>позначають один звук</a:t>
            </a:r>
            <a:endParaRPr lang="ru-RU" sz="2000" dirty="0"/>
          </a:p>
        </p:txBody>
      </p:sp>
      <p:pic>
        <p:nvPicPr>
          <p:cNvPr id="31" name="Рисунок 30" descr="all_laksik.png"/>
          <p:cNvPicPr>
            <a:picLocks noChangeAspect="1"/>
          </p:cNvPicPr>
          <p:nvPr/>
        </p:nvPicPr>
        <p:blipFill>
          <a:blip r:embed="rId5"/>
          <a:srcRect l="25296" t="2730" r="50000"/>
          <a:stretch>
            <a:fillRect/>
          </a:stretch>
        </p:blipFill>
        <p:spPr>
          <a:xfrm>
            <a:off x="0" y="0"/>
            <a:ext cx="2357454" cy="291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5" grpId="0" build="p"/>
      <p:bldP spid="27" grpId="0" build="p"/>
      <p:bldP spid="28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3"/>
          <a:srcRect t="13195"/>
          <a:stretch>
            <a:fillRect/>
          </a:stretch>
        </p:blipFill>
        <p:spPr>
          <a:xfrm>
            <a:off x="500034" y="428604"/>
            <a:ext cx="8072494" cy="616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14488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500306"/>
            <a:ext cx="375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ʏ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072494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Вправа “Адреса слова”</a:t>
            </a:r>
          </a:p>
          <a:p>
            <a:pPr algn="ctr"/>
            <a:endParaRPr lang="uk-UA" sz="3600" b="1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uk-UA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                                                                          </a:t>
            </a:r>
          </a:p>
          <a:p>
            <a:pPr algn="ctr"/>
            <a:endParaRPr lang="uk-UA" dirty="0" smtClean="0"/>
          </a:p>
          <a:p>
            <a:pPr algn="ctr"/>
            <a:endParaRPr lang="uk-UA" sz="2800" b="1" i="1" dirty="0" smtClean="0">
              <a:solidFill>
                <a:srgbClr val="FFC000"/>
              </a:solidFill>
            </a:endParaRPr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6" name="Рисунок 5" descr="gyvrzvqtjzxsevolsn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57364"/>
            <a:ext cx="3364375" cy="2047880"/>
          </a:xfrm>
          <a:prstGeom prst="rect">
            <a:avLst/>
          </a:prstGeom>
        </p:spPr>
      </p:pic>
      <p:pic>
        <p:nvPicPr>
          <p:cNvPr id="7" name="Рисунок 6" descr="snezhnaya-krep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85926"/>
            <a:ext cx="3393273" cy="2262182"/>
          </a:xfrm>
          <a:prstGeom prst="rect">
            <a:avLst/>
          </a:prstGeom>
        </p:spPr>
      </p:pic>
      <p:pic>
        <p:nvPicPr>
          <p:cNvPr id="8" name="Рисунок 7" descr="1298099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2071702" cy="2071702"/>
          </a:xfrm>
          <a:prstGeom prst="rect">
            <a:avLst/>
          </a:prstGeom>
        </p:spPr>
      </p:pic>
      <p:pic>
        <p:nvPicPr>
          <p:cNvPr id="9" name="Рисунок 8" descr="unname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5072074"/>
            <a:ext cx="1571612" cy="1571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114298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Захурделить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114298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Фортеця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07194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Затишно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8599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800" dirty="0" smtClean="0"/>
              <a:t>/  \   /   /      \        \  \                   /  / 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Зи  из  зи зи  ма  из  ам   из  из  ма   ам   ма зи зи  ам</a:t>
            </a:r>
            <a:endParaRPr lang="ru-RU" sz="3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2357430"/>
            <a:ext cx="42862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00430" y="235743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429256" y="2357430"/>
            <a:ext cx="42862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43636" y="235743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29454" y="2357430"/>
            <a:ext cx="42862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643934" y="2357430"/>
            <a:ext cx="50006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Без названия (1).jfif"/>
          <p:cNvPicPr>
            <a:picLocks noChangeAspect="1"/>
          </p:cNvPicPr>
          <p:nvPr/>
        </p:nvPicPr>
        <p:blipFill>
          <a:blip r:embed="rId3"/>
          <a:srcRect l="44552" t="819" r="28208"/>
          <a:stretch>
            <a:fillRect/>
          </a:stretch>
        </p:blipFill>
        <p:spPr>
          <a:xfrm>
            <a:off x="6929454" y="4500570"/>
            <a:ext cx="2001448" cy="2152661"/>
          </a:xfrm>
          <a:prstGeom prst="rect">
            <a:avLst/>
          </a:prstGeom>
        </p:spPr>
      </p:pic>
      <p:pic>
        <p:nvPicPr>
          <p:cNvPr id="13" name="Рисунок 12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71612" cy="1571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12" y="428604"/>
            <a:ext cx="4643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FF0000"/>
                </a:solidFill>
                <a:latin typeface="Bookman Old Style" pitchFamily="18" charset="0"/>
              </a:rPr>
              <a:t>Фізкультхвилинка</a:t>
            </a:r>
            <a:endParaRPr lang="ru-RU" sz="36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3"/>
          <a:srcRect t="13195"/>
          <a:stretch>
            <a:fillRect/>
          </a:stretch>
        </p:blipFill>
        <p:spPr>
          <a:xfrm>
            <a:off x="163961" y="285728"/>
            <a:ext cx="8785639" cy="637491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14480" y="2143116"/>
            <a:ext cx="92869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57752" y="2143116"/>
            <a:ext cx="92869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9256" y="1857364"/>
            <a:ext cx="92869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596" y="2428868"/>
            <a:ext cx="142876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29388" y="2428868"/>
            <a:ext cx="928694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764386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" name="Рисунок 1" descr="01008roa-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/>
          <a:srcRect l="2521" t="48937" r="840" b="2946"/>
          <a:stretch>
            <a:fillRect/>
          </a:stretch>
        </p:blipFill>
        <p:spPr>
          <a:xfrm>
            <a:off x="500034" y="1785926"/>
            <a:ext cx="8215370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143248"/>
            <a:ext cx="1571612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260</Words>
  <PresentationFormat>Экран (4:3)</PresentationFormat>
  <Paragraphs>158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110</cp:revision>
  <dcterms:created xsi:type="dcterms:W3CDTF">2021-11-12T17:01:25Z</dcterms:created>
  <dcterms:modified xsi:type="dcterms:W3CDTF">2022-02-07T16:38:58Z</dcterms:modified>
</cp:coreProperties>
</file>