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DFD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00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41B1-DA53-4CFF-AF1F-6ED779F110D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D58-44B3-4A4E-950F-DE31477E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41B1-DA53-4CFF-AF1F-6ED779F110D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D58-44B3-4A4E-950F-DE31477E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41B1-DA53-4CFF-AF1F-6ED779F110D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D58-44B3-4A4E-950F-DE31477E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41B1-DA53-4CFF-AF1F-6ED779F110D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D58-44B3-4A4E-950F-DE31477E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41B1-DA53-4CFF-AF1F-6ED779F110D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D58-44B3-4A4E-950F-DE31477E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41B1-DA53-4CFF-AF1F-6ED779F110D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D58-44B3-4A4E-950F-DE31477E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41B1-DA53-4CFF-AF1F-6ED779F110D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D58-44B3-4A4E-950F-DE31477E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41B1-DA53-4CFF-AF1F-6ED779F110D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D58-44B3-4A4E-950F-DE31477E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41B1-DA53-4CFF-AF1F-6ED779F110D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D58-44B3-4A4E-950F-DE31477E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41B1-DA53-4CFF-AF1F-6ED779F110D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D58-44B3-4A4E-950F-DE31477E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41B1-DA53-4CFF-AF1F-6ED779F110D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D58-44B3-4A4E-950F-DE31477E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641B1-DA53-4CFF-AF1F-6ED779F110D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3D58-44B3-4A4E-950F-DE31477E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wind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s.lv/tpl_ros.php?ed=-1&amp;lang=en&amp;page=22&amp;all_art=0:M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://sibgreen.ru/?page=gallery&amp;id=5" TargetMode="External"/><Relationship Id="rId12" Type="http://schemas.openxmlformats.org/officeDocument/2006/relationships/hyperlink" Target="http://www.doctornatural.ru/profilaktikaonkologicheskihzabolevaniy5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gicbay.ru/product/1659/" TargetMode="External"/><Relationship Id="rId11" Type="http://schemas.openxmlformats.org/officeDocument/2006/relationships/hyperlink" Target="http://ru.123rf.com/photo_3367400_treatment-of-a-wound-by-a-leaf-of-a-plantain.html" TargetMode="External"/><Relationship Id="rId5" Type="http://schemas.openxmlformats.org/officeDocument/2006/relationships/hyperlink" Target="http://clubs.ya.ru/4611686018427452756/replies.xml?item_no=90" TargetMode="External"/><Relationship Id="rId10" Type="http://schemas.openxmlformats.org/officeDocument/2006/relationships/hyperlink" Target="http://spletnitsa.ru/2012/08/20/lechebnyj-chaj-s-myatoj.html" TargetMode="External"/><Relationship Id="rId4" Type="http://schemas.openxmlformats.org/officeDocument/2006/relationships/hyperlink" Target="http://iohanga.ru/sedgoroskop/?contr=rez&amp;que=%D0%A1%D0%BB%D0%B0%D0%B2%D1%8F%D0%BD%D1%81%D0%BA%D0%B8%D0%B9+%D0%B3%D0%BE%D1%80%D0%BE%D1%81%D0%BA%D0%BE%D0%BF+%D0%93%D0%BE%D1%80%D0%BE%D1%81%D0%BA%D0%BE%D0%BF+2012" TargetMode="External"/><Relationship Id="rId9" Type="http://schemas.openxmlformats.org/officeDocument/2006/relationships/hyperlink" Target="http://kor.maglan.ru/index.php?do=tags&amp;tag=%E7%ED%E0%F5%E0%F0%E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yslan\Desktop\e6a5ff7456f10b368cec0f3733c0e456.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097360"/>
            <a:ext cx="7291389" cy="5760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68735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Лікарські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рослини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Ryslan\Desktop\lechebnye-travy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32656"/>
            <a:ext cx="1777033" cy="13061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28184" y="6453336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550034">
            <a:off x="7424502" y="68751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1 клас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08518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                       </a:t>
            </a:r>
            <a:r>
              <a:rPr lang="uk-UA" b="1" dirty="0" smtClean="0">
                <a:solidFill>
                  <a:srgbClr val="002060"/>
                </a:solidFill>
              </a:rPr>
              <a:t>Презентацію   підготувала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                        вчитель початкових класів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                        БЗШ І – ІІІ ступенів № 3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                        ім. Т. Г. Шевченка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                        </a:t>
            </a:r>
            <a:r>
              <a:rPr lang="uk-UA" b="1" dirty="0" smtClean="0">
                <a:solidFill>
                  <a:srgbClr val="FF0000"/>
                </a:solidFill>
              </a:rPr>
              <a:t>Богдан Ірина Леонідівн</a:t>
            </a:r>
            <a:r>
              <a:rPr lang="uk-UA" sz="2000" b="1" dirty="0" smtClean="0">
                <a:solidFill>
                  <a:srgbClr val="FF0000"/>
                </a:solidFill>
              </a:rPr>
              <a:t>а</a:t>
            </a: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uk-UA" sz="3200" dirty="0" smtClean="0">
                <a:solidFill>
                  <a:srgbClr val="006600"/>
                </a:solidFill>
              </a:rPr>
              <a:t>             </a:t>
            </a:r>
            <a:r>
              <a:rPr lang="uk-UA" sz="3200" b="1" dirty="0" smtClean="0">
                <a:solidFill>
                  <a:srgbClr val="006600"/>
                </a:solidFill>
              </a:rPr>
              <a:t>Познайомтеся</a:t>
            </a:r>
          </a:p>
          <a:p>
            <a:r>
              <a:rPr lang="uk-UA" sz="3200" b="1" dirty="0" smtClean="0">
                <a:solidFill>
                  <a:srgbClr val="006600"/>
                </a:solidFill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2051" name="Picture 3" descr="C:\Users\Ryslan\Desktop\sarı-kantaron-bitki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759976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5949280"/>
            <a:ext cx="237626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звіробій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276872"/>
            <a:ext cx="3600400" cy="4031873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Використовують        </a:t>
            </a:r>
          </a:p>
          <a:p>
            <a:r>
              <a:rPr lang="uk-UA" sz="3200" dirty="0" smtClean="0"/>
              <a:t>     при хворобах  </a:t>
            </a:r>
          </a:p>
          <a:p>
            <a:r>
              <a:rPr lang="uk-UA" sz="3200" dirty="0" smtClean="0"/>
              <a:t>   шлунку, печінки, </a:t>
            </a:r>
          </a:p>
          <a:p>
            <a:r>
              <a:rPr lang="uk-UA" sz="3200" dirty="0" smtClean="0"/>
              <a:t>   нирок. </a:t>
            </a:r>
          </a:p>
          <a:p>
            <a:r>
              <a:rPr lang="uk-UA" sz="3200" dirty="0" smtClean="0"/>
              <a:t>          У народі звіробій називають   </a:t>
            </a:r>
          </a:p>
          <a:p>
            <a:r>
              <a:rPr lang="uk-UA" sz="3200" dirty="0" smtClean="0"/>
              <a:t>            травою</a:t>
            </a:r>
          </a:p>
          <a:p>
            <a:r>
              <a:rPr lang="uk-UA" sz="3200" dirty="0" smtClean="0"/>
              <a:t>      від 99 хвороб.</a:t>
            </a:r>
            <a:endParaRPr lang="ru-RU" sz="3200" dirty="0"/>
          </a:p>
        </p:txBody>
      </p:sp>
      <p:pic>
        <p:nvPicPr>
          <p:cNvPr id="8" name="Picture 2" descr="C:\Users\Ryslan\Desktop\listk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1728192" cy="1836204"/>
          </a:xfrm>
          <a:prstGeom prst="rect">
            <a:avLst/>
          </a:prstGeom>
          <a:noFill/>
        </p:spPr>
      </p:pic>
      <p:pic>
        <p:nvPicPr>
          <p:cNvPr id="2052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0648"/>
            <a:ext cx="1807194" cy="174620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uk-UA" sz="3200" dirty="0" smtClean="0">
                <a:solidFill>
                  <a:srgbClr val="006600"/>
                </a:solidFill>
              </a:rPr>
              <a:t>             </a:t>
            </a:r>
            <a:r>
              <a:rPr lang="uk-UA" sz="3200" b="1" dirty="0" smtClean="0">
                <a:solidFill>
                  <a:srgbClr val="006600"/>
                </a:solidFill>
              </a:rPr>
              <a:t>Познайомтеся</a:t>
            </a:r>
          </a:p>
          <a:p>
            <a:r>
              <a:rPr lang="uk-UA" sz="3200" b="1" dirty="0" smtClean="0">
                <a:solidFill>
                  <a:srgbClr val="006600"/>
                </a:solidFill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3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1807194" cy="1746201"/>
          </a:xfrm>
          <a:prstGeom prst="rect">
            <a:avLst/>
          </a:prstGeom>
          <a:noFill/>
        </p:spPr>
      </p:pic>
      <p:pic>
        <p:nvPicPr>
          <p:cNvPr id="5" name="Picture 2" descr="C:\Users\Ryslan\Desktop\listk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1728192" cy="1836204"/>
          </a:xfrm>
          <a:prstGeom prst="rect">
            <a:avLst/>
          </a:prstGeom>
          <a:noFill/>
        </p:spPr>
      </p:pic>
      <p:pic>
        <p:nvPicPr>
          <p:cNvPr id="3075" name="Picture 3" descr="C:\Users\Ryslan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060848"/>
            <a:ext cx="4536504" cy="4236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99592" y="5877272"/>
            <a:ext cx="259228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кульбаба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2420888"/>
            <a:ext cx="3600400" cy="353943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,, Еліксир життя</a:t>
            </a:r>
            <a:r>
              <a:rPr lang="en-US" sz="3200" dirty="0" smtClean="0"/>
              <a:t>”</a:t>
            </a:r>
            <a:r>
              <a:rPr lang="uk-UA" sz="3200" dirty="0" smtClean="0"/>
              <a:t>.</a:t>
            </a:r>
          </a:p>
          <a:p>
            <a:r>
              <a:rPr lang="uk-UA" sz="3200" dirty="0" smtClean="0"/>
              <a:t>У її листках багато вітамінів. З неї готують салати. Настій кульбаби – чудовий засіб від опіків.</a:t>
            </a:r>
            <a:endParaRPr lang="ru-RU" sz="3200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slan\Desktop\list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1728192" cy="18362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uk-UA" sz="3200" dirty="0" smtClean="0">
                <a:solidFill>
                  <a:srgbClr val="006600"/>
                </a:solidFill>
              </a:rPr>
              <a:t>             </a:t>
            </a:r>
            <a:r>
              <a:rPr lang="uk-UA" sz="3200" b="1" dirty="0" smtClean="0">
                <a:solidFill>
                  <a:srgbClr val="006600"/>
                </a:solidFill>
              </a:rPr>
              <a:t>Познайомтеся</a:t>
            </a:r>
          </a:p>
          <a:p>
            <a:r>
              <a:rPr lang="uk-UA" sz="3200" b="1" dirty="0" smtClean="0">
                <a:solidFill>
                  <a:srgbClr val="006600"/>
                </a:solidFill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4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0648"/>
            <a:ext cx="1807194" cy="1746201"/>
          </a:xfrm>
          <a:prstGeom prst="rect">
            <a:avLst/>
          </a:prstGeom>
          <a:noFill/>
        </p:spPr>
      </p:pic>
      <p:pic>
        <p:nvPicPr>
          <p:cNvPr id="4098" name="Picture 2" descr="C:\Users\Ryslan\Desktop\88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132856"/>
            <a:ext cx="4704408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55576" y="5805264"/>
            <a:ext cx="144016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липа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Ryslan\Desktop\drinking-tea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221088"/>
            <a:ext cx="3696216" cy="36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2276872"/>
            <a:ext cx="3923928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Її цвіт – найпопулярніший потогінний і вальний засіб. Цвіт сушать, заварюють</a:t>
            </a:r>
          </a:p>
          <a:p>
            <a:r>
              <a:rPr lang="uk-UA" sz="3200" dirty="0" smtClean="0"/>
              <a:t> і п</a:t>
            </a:r>
            <a:r>
              <a:rPr lang="en-US" sz="3200" dirty="0" smtClean="0"/>
              <a:t>’</a:t>
            </a:r>
            <a:r>
              <a:rPr lang="uk-UA" sz="3200" dirty="0" err="1" smtClean="0"/>
              <a:t>ють</a:t>
            </a:r>
            <a:endParaRPr lang="uk-UA" sz="3200" dirty="0" smtClean="0"/>
          </a:p>
          <a:p>
            <a:r>
              <a:rPr lang="uk-UA" sz="3200" dirty="0" smtClean="0"/>
              <a:t> як чай.</a:t>
            </a:r>
            <a:endParaRPr lang="ru-RU" sz="3200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slan\Desktop\list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1728192" cy="18362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uk-UA" sz="3200" dirty="0" smtClean="0">
                <a:solidFill>
                  <a:srgbClr val="006600"/>
                </a:solidFill>
              </a:rPr>
              <a:t>             </a:t>
            </a:r>
            <a:r>
              <a:rPr lang="uk-UA" sz="3200" b="1" dirty="0" smtClean="0">
                <a:solidFill>
                  <a:srgbClr val="006600"/>
                </a:solidFill>
              </a:rPr>
              <a:t>Познайомтеся</a:t>
            </a:r>
          </a:p>
          <a:p>
            <a:r>
              <a:rPr lang="uk-UA" sz="3200" b="1" dirty="0" smtClean="0">
                <a:solidFill>
                  <a:srgbClr val="006600"/>
                </a:solidFill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4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0648"/>
            <a:ext cx="1807194" cy="1746201"/>
          </a:xfrm>
          <a:prstGeom prst="rect">
            <a:avLst/>
          </a:prstGeom>
          <a:noFill/>
        </p:spPr>
      </p:pic>
      <p:pic>
        <p:nvPicPr>
          <p:cNvPr id="5122" name="Picture 2" descr="C:\Users\Ryslan\Desktop\x_9ae9b16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060848"/>
            <a:ext cx="432048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55576" y="5805264"/>
            <a:ext cx="252028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волошки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Ryslan\Desktop\temperatura_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13399">
            <a:off x="6079169" y="5139785"/>
            <a:ext cx="2671037" cy="13681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4048" y="2060848"/>
            <a:ext cx="3600400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Використовують при хворобах нирок і сечового міхура, при підвищенні температури, для примочок на очі.</a:t>
            </a:r>
            <a:endParaRPr lang="ru-RU" sz="3200" dirty="0"/>
          </a:p>
        </p:txBody>
      </p:sp>
      <p:pic>
        <p:nvPicPr>
          <p:cNvPr id="10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664" y="413048"/>
            <a:ext cx="1807194" cy="174620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slan\Desktop\list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728192" cy="1836204"/>
          </a:xfrm>
          <a:prstGeom prst="rect">
            <a:avLst/>
          </a:prstGeom>
          <a:noFill/>
        </p:spPr>
      </p:pic>
      <p:pic>
        <p:nvPicPr>
          <p:cNvPr id="3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0648"/>
            <a:ext cx="1807194" cy="1746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uk-UA" sz="3200" dirty="0" smtClean="0">
                <a:solidFill>
                  <a:srgbClr val="006600"/>
                </a:solidFill>
              </a:rPr>
              <a:t>             </a:t>
            </a:r>
            <a:r>
              <a:rPr lang="uk-UA" sz="3200" b="1" dirty="0" smtClean="0">
                <a:solidFill>
                  <a:srgbClr val="006600"/>
                </a:solidFill>
              </a:rPr>
              <a:t>Познайомтеся</a:t>
            </a:r>
          </a:p>
          <a:p>
            <a:r>
              <a:rPr lang="uk-UA" sz="3200" b="1" dirty="0" smtClean="0">
                <a:solidFill>
                  <a:srgbClr val="006600"/>
                </a:solidFill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6146" name="Picture 2" descr="C:\Users\Ryslan\Desktop\romashka_uimet_bol_i_ukrepit_sily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87524" y="2096852"/>
            <a:ext cx="4320480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55576" y="5805264"/>
            <a:ext cx="252028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ромашки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2132856"/>
            <a:ext cx="4104456" cy="452431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Квітка ніжності і                </a:t>
            </a:r>
          </a:p>
          <a:p>
            <a:r>
              <a:rPr lang="uk-UA" sz="3200" dirty="0" smtClean="0"/>
              <a:t>            чистоти. Використовують при хворобах шлунку і </a:t>
            </a:r>
            <a:r>
              <a:rPr lang="uk-UA" sz="3200" dirty="0" err="1" smtClean="0"/>
              <a:t>кишковика</a:t>
            </a:r>
            <a:r>
              <a:rPr lang="uk-UA" sz="3200" dirty="0" smtClean="0"/>
              <a:t>, при захворюванні </a:t>
            </a:r>
          </a:p>
          <a:p>
            <a:r>
              <a:rPr lang="uk-UA" sz="3200" dirty="0" smtClean="0"/>
              <a:t>горла, для промивання </a:t>
            </a:r>
          </a:p>
          <a:p>
            <a:r>
              <a:rPr lang="uk-UA" sz="3200" dirty="0" smtClean="0"/>
              <a:t>гнійних ран.</a:t>
            </a:r>
            <a:endParaRPr lang="ru-RU" sz="3200" dirty="0"/>
          </a:p>
        </p:txBody>
      </p:sp>
      <p:pic>
        <p:nvPicPr>
          <p:cNvPr id="6147" name="Picture 3" descr="C:\Users\Ryslan\Desktop\chil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293096"/>
            <a:ext cx="1728192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slan\Desktop\list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728192" cy="18362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uk-UA" sz="3200" dirty="0" smtClean="0">
                <a:solidFill>
                  <a:srgbClr val="006600"/>
                </a:solidFill>
              </a:rPr>
              <a:t>             </a:t>
            </a:r>
            <a:r>
              <a:rPr lang="uk-UA" sz="3200" b="1" dirty="0" smtClean="0">
                <a:solidFill>
                  <a:srgbClr val="006600"/>
                </a:solidFill>
              </a:rPr>
              <a:t>Познайомтеся</a:t>
            </a:r>
          </a:p>
          <a:p>
            <a:r>
              <a:rPr lang="uk-UA" sz="3200" b="1" dirty="0" smtClean="0">
                <a:solidFill>
                  <a:srgbClr val="006600"/>
                </a:solidFill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4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0648"/>
            <a:ext cx="1807194" cy="1746201"/>
          </a:xfrm>
          <a:prstGeom prst="rect">
            <a:avLst/>
          </a:prstGeom>
          <a:noFill/>
        </p:spPr>
      </p:pic>
      <p:pic>
        <p:nvPicPr>
          <p:cNvPr id="7170" name="Picture 2" descr="C:\Users\Ryslan\Desktop\0_1f5a1_cfc84cbc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0848"/>
            <a:ext cx="4032448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5877272"/>
            <a:ext cx="1800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полин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2204864"/>
            <a:ext cx="4320480" cy="353943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У народі його здавна вживали як жарознижувальну, кровоспинну, жовчогінну рослину. Відвар полину поліпшує апетит.</a:t>
            </a:r>
            <a:endParaRPr lang="ru-RU" sz="3200" dirty="0"/>
          </a:p>
        </p:txBody>
      </p:sp>
      <p:pic>
        <p:nvPicPr>
          <p:cNvPr id="7171" name="Picture 3" descr="C:\Users\Ryslan\Desktop\post-22703-12841062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9285" y="4253285"/>
            <a:ext cx="2604715" cy="260471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slan\Desktop\list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728192" cy="1836204"/>
          </a:xfrm>
          <a:prstGeom prst="rect">
            <a:avLst/>
          </a:prstGeom>
          <a:noFill/>
        </p:spPr>
      </p:pic>
      <p:pic>
        <p:nvPicPr>
          <p:cNvPr id="3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0648"/>
            <a:ext cx="1807194" cy="1746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uk-UA" sz="3200" dirty="0" smtClean="0">
                <a:solidFill>
                  <a:srgbClr val="006600"/>
                </a:solidFill>
              </a:rPr>
              <a:t>             </a:t>
            </a:r>
            <a:r>
              <a:rPr lang="uk-UA" sz="3200" b="1" dirty="0" smtClean="0">
                <a:solidFill>
                  <a:srgbClr val="006600"/>
                </a:solidFill>
              </a:rPr>
              <a:t>Познайомтеся</a:t>
            </a:r>
          </a:p>
          <a:p>
            <a:r>
              <a:rPr lang="uk-UA" sz="3200" b="1" dirty="0" smtClean="0">
                <a:solidFill>
                  <a:srgbClr val="006600"/>
                </a:solidFill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8194" name="Picture 2" descr="C:\Users\Ryslan\Desktop\72506989_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88840"/>
            <a:ext cx="439248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5805264"/>
            <a:ext cx="230425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чистотіл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2132856"/>
            <a:ext cx="432048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</a:t>
            </a:r>
            <a:r>
              <a:rPr lang="ru-RU" sz="3200" dirty="0" err="1" smtClean="0"/>
              <a:t>Використовують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загоєння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опіків</a:t>
            </a:r>
            <a:r>
              <a:rPr lang="ru-RU" sz="3200" dirty="0" smtClean="0"/>
              <a:t>, герпесу, </a:t>
            </a:r>
            <a:r>
              <a:rPr lang="ru-RU" sz="3200" dirty="0" err="1" smtClean="0"/>
              <a:t>грибкових</a:t>
            </a:r>
            <a:r>
              <a:rPr lang="ru-RU" sz="3200" dirty="0" smtClean="0"/>
              <a:t> хвороб </a:t>
            </a:r>
            <a:r>
              <a:rPr lang="ru-RU" sz="3200" dirty="0" err="1" smtClean="0"/>
              <a:t>шкірних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покривів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</a:p>
          <a:p>
            <a:r>
              <a:rPr lang="ru-RU" sz="3200" dirty="0" err="1" smtClean="0"/>
              <a:t>нігтьових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пластин та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безлічі</a:t>
            </a:r>
            <a:r>
              <a:rPr lang="ru-RU" sz="3200" dirty="0" smtClean="0"/>
              <a:t> </a:t>
            </a:r>
            <a:r>
              <a:rPr lang="ru-RU" sz="3200" dirty="0" err="1" smtClean="0"/>
              <a:t>інших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захворювань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195" name="Picture 3" descr="C:\Users\Ryslan\Desktop\imagick_0de7f94711a0ee33207b15eabc4a57befa54e48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9" y="3645024"/>
            <a:ext cx="1979712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slan\Desktop\list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728192" cy="1836204"/>
          </a:xfrm>
          <a:prstGeom prst="rect">
            <a:avLst/>
          </a:prstGeom>
          <a:noFill/>
        </p:spPr>
      </p:pic>
      <p:pic>
        <p:nvPicPr>
          <p:cNvPr id="3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0648"/>
            <a:ext cx="1807194" cy="1746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uk-UA" sz="3200" dirty="0" smtClean="0">
                <a:solidFill>
                  <a:srgbClr val="006600"/>
                </a:solidFill>
              </a:rPr>
              <a:t>             </a:t>
            </a:r>
            <a:r>
              <a:rPr lang="uk-UA" sz="3200" b="1" dirty="0" smtClean="0">
                <a:solidFill>
                  <a:srgbClr val="006600"/>
                </a:solidFill>
              </a:rPr>
              <a:t>Познайомтеся</a:t>
            </a:r>
          </a:p>
          <a:p>
            <a:r>
              <a:rPr lang="uk-UA" sz="3200" b="1" dirty="0" smtClean="0">
                <a:solidFill>
                  <a:srgbClr val="006600"/>
                </a:solidFill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1026" name="Picture 2" descr="C:\Users\Ryslan\Desktop\podoroj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060848"/>
            <a:ext cx="4176464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5805264"/>
            <a:ext cx="338437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подорожник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988840"/>
            <a:ext cx="4032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Подорожніковий</a:t>
            </a:r>
            <a:r>
              <a:rPr lang="ru-RU" sz="3200" dirty="0" smtClean="0"/>
              <a:t> </a:t>
            </a:r>
            <a:r>
              <a:rPr lang="ru-RU" sz="3200" dirty="0" err="1" smtClean="0"/>
              <a:t>сік</a:t>
            </a:r>
            <a:r>
              <a:rPr lang="ru-RU" sz="3200" dirty="0" smtClean="0"/>
              <a:t> </a:t>
            </a:r>
            <a:r>
              <a:rPr lang="ru-RU" sz="3200" dirty="0" err="1" smtClean="0"/>
              <a:t>знімає</a:t>
            </a:r>
            <a:r>
              <a:rPr lang="ru-RU" sz="3200" dirty="0" smtClean="0"/>
              <a:t> </a:t>
            </a:r>
            <a:r>
              <a:rPr lang="ru-RU" sz="3200" dirty="0" err="1" smtClean="0"/>
              <a:t>запальні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очищає</a:t>
            </a:r>
            <a:r>
              <a:rPr lang="ru-RU" sz="3200" dirty="0" smtClean="0"/>
              <a:t> </a:t>
            </a:r>
            <a:r>
              <a:rPr lang="ru-RU" sz="3200" dirty="0" err="1" smtClean="0"/>
              <a:t>поверхню</a:t>
            </a:r>
            <a:r>
              <a:rPr lang="ru-RU" sz="3200" dirty="0" smtClean="0"/>
              <a:t> рани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можливого</a:t>
            </a:r>
            <a:r>
              <a:rPr lang="ru-RU" sz="3200" dirty="0" smtClean="0"/>
              <a:t> гною.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437112"/>
            <a:ext cx="38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err="1" smtClean="0"/>
              <a:t>Сік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використовують</a:t>
            </a:r>
            <a:r>
              <a:rPr lang="ru-RU" sz="3200" dirty="0" smtClean="0"/>
              <a:t> при </a:t>
            </a:r>
            <a:r>
              <a:rPr lang="ru-RU" sz="3200" dirty="0" err="1" smtClean="0"/>
              <a:t>гострих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виразкових</a:t>
            </a:r>
            <a:r>
              <a:rPr lang="ru-RU" sz="3200" dirty="0" smtClean="0"/>
              <a:t> хворобах. </a:t>
            </a:r>
            <a:endParaRPr lang="ru-RU" sz="3200" dirty="0"/>
          </a:p>
        </p:txBody>
      </p:sp>
      <p:pic>
        <p:nvPicPr>
          <p:cNvPr id="1027" name="Picture 3" descr="C:\Users\Ryslan\Desktop\f1a79697c7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941168"/>
            <a:ext cx="2132856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uk-UA" sz="3200" dirty="0" smtClean="0">
                <a:solidFill>
                  <a:srgbClr val="006600"/>
                </a:solidFill>
              </a:rPr>
              <a:t>             </a:t>
            </a:r>
            <a:r>
              <a:rPr lang="uk-UA" sz="3200" b="1" dirty="0" smtClean="0">
                <a:solidFill>
                  <a:srgbClr val="006600"/>
                </a:solidFill>
              </a:rPr>
              <a:t>Познайомтеся</a:t>
            </a:r>
          </a:p>
          <a:p>
            <a:r>
              <a:rPr lang="uk-UA" sz="3200" b="1" dirty="0" smtClean="0">
                <a:solidFill>
                  <a:srgbClr val="006600"/>
                </a:solidFill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3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1807194" cy="1746201"/>
          </a:xfrm>
          <a:prstGeom prst="rect">
            <a:avLst/>
          </a:prstGeom>
          <a:noFill/>
        </p:spPr>
      </p:pic>
      <p:pic>
        <p:nvPicPr>
          <p:cNvPr id="4" name="Picture 2" descr="C:\Users\Ryslan\Desktop\listk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728192" cy="1836204"/>
          </a:xfrm>
          <a:prstGeom prst="rect">
            <a:avLst/>
          </a:prstGeom>
          <a:noFill/>
        </p:spPr>
      </p:pic>
      <p:pic>
        <p:nvPicPr>
          <p:cNvPr id="2050" name="Picture 2" descr="C:\Users\Ryslan\Desktop\32_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441649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Ryslan\Desktop\chai-na-trava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501008"/>
            <a:ext cx="3886926" cy="30917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23520" y="2060848"/>
            <a:ext cx="414096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Використовують як  болезаспокійливий, протизапальний засіб.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5877272"/>
            <a:ext cx="158417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м</a:t>
            </a:r>
            <a:r>
              <a:rPr lang="en-US" sz="4400" b="1" dirty="0" smtClean="0">
                <a:solidFill>
                  <a:srgbClr val="FF0000"/>
                </a:solidFill>
              </a:rPr>
              <a:t>’</a:t>
            </a:r>
            <a:r>
              <a:rPr lang="uk-UA" sz="4400" b="1" dirty="0" err="1" smtClean="0">
                <a:solidFill>
                  <a:srgbClr val="FF0000"/>
                </a:solidFill>
              </a:rPr>
              <a:t>ята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2348880"/>
            <a:ext cx="4032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Використовують</a:t>
            </a:r>
            <a:r>
              <a:rPr lang="ru-RU" sz="3200" dirty="0" smtClean="0"/>
              <a:t> як </a:t>
            </a:r>
            <a:r>
              <a:rPr lang="ru-RU" sz="3200" dirty="0" err="1" smtClean="0"/>
              <a:t>сечогінний</a:t>
            </a:r>
            <a:r>
              <a:rPr lang="ru-RU" sz="3200" dirty="0" smtClean="0"/>
              <a:t>, </a:t>
            </a:r>
            <a:r>
              <a:rPr lang="ru-RU" sz="3200" dirty="0" err="1" smtClean="0"/>
              <a:t>потогінний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вітамінний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засіб</a:t>
            </a:r>
            <a:endParaRPr lang="ru-RU" sz="3200" dirty="0"/>
          </a:p>
        </p:txBody>
      </p:sp>
      <p:pic>
        <p:nvPicPr>
          <p:cNvPr id="3074" name="Picture 2" descr="C:\Users\Ryslan\Desktop\Dzhem-iz-chernoy-smorodiny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1521" y="4120629"/>
            <a:ext cx="3302479" cy="2737371"/>
          </a:xfrm>
          <a:prstGeom prst="rect">
            <a:avLst/>
          </a:prstGeom>
          <a:noFill/>
        </p:spPr>
      </p:pic>
      <p:pic>
        <p:nvPicPr>
          <p:cNvPr id="3075" name="Picture 3" descr="C:\Users\Ryslan\Desktop\817670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4104456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Ryslan\Desktop\listk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728192" cy="1836204"/>
          </a:xfrm>
          <a:prstGeom prst="rect">
            <a:avLst/>
          </a:prstGeom>
          <a:noFill/>
        </p:spPr>
      </p:pic>
      <p:pic>
        <p:nvPicPr>
          <p:cNvPr id="6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60648"/>
            <a:ext cx="1807194" cy="17462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91680" y="-315416"/>
            <a:ext cx="5256584" cy="208823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uk-UA" sz="3200" dirty="0" smtClean="0">
                <a:solidFill>
                  <a:srgbClr val="006600"/>
                </a:solidFill>
              </a:rPr>
              <a:t>    </a:t>
            </a:r>
            <a:r>
              <a:rPr lang="uk-UA" sz="3200" dirty="0" smtClean="0">
                <a:solidFill>
                  <a:srgbClr val="FF0000"/>
                </a:solidFill>
              </a:rPr>
              <a:t>Як називається рослина?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бщее\школа\картинки\1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044" y="3140968"/>
            <a:ext cx="5470956" cy="3717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764704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 </a:t>
            </a:r>
            <a:r>
              <a:rPr lang="ru-RU" sz="3200" dirty="0" err="1" smtClean="0"/>
              <a:t>чудо-ліків</a:t>
            </a:r>
            <a:r>
              <a:rPr lang="ru-RU" sz="3200" dirty="0" smtClean="0"/>
              <a:t> в </a:t>
            </a:r>
            <a:r>
              <a:rPr lang="ru-RU" sz="3200" dirty="0" err="1" smtClean="0"/>
              <a:t>гості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вирушаймо</a:t>
            </a:r>
            <a:r>
              <a:rPr lang="ru-RU" sz="3200" dirty="0" smtClean="0"/>
              <a:t>,</a:t>
            </a:r>
          </a:p>
          <a:p>
            <a:r>
              <a:rPr lang="ru-RU" sz="3200" dirty="0" err="1" smtClean="0"/>
              <a:t>Дивинку</a:t>
            </a:r>
            <a:r>
              <a:rPr lang="ru-RU" sz="3200" dirty="0" smtClean="0"/>
              <a:t> </a:t>
            </a:r>
            <a:r>
              <a:rPr lang="ru-RU" sz="3200" dirty="0" err="1" smtClean="0"/>
              <a:t>щонайменшу</a:t>
            </a:r>
            <a:r>
              <a:rPr lang="ru-RU" sz="3200" dirty="0" smtClean="0"/>
              <a:t> </a:t>
            </a:r>
            <a:r>
              <a:rPr lang="ru-RU" sz="3200" dirty="0" err="1" smtClean="0"/>
              <a:t>помічаймо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Де </a:t>
            </a:r>
            <a:r>
              <a:rPr lang="ru-RU" sz="3200" dirty="0" err="1" smtClean="0"/>
              <a:t>материнка</a:t>
            </a:r>
            <a:r>
              <a:rPr lang="ru-RU" sz="3200" dirty="0" smtClean="0"/>
              <a:t>, подорожник, молочай,</a:t>
            </a:r>
          </a:p>
          <a:p>
            <a:r>
              <a:rPr lang="ru-RU" sz="3200" dirty="0" smtClean="0"/>
              <a:t>Повинен знати </a:t>
            </a:r>
            <a:r>
              <a:rPr lang="ru-RU" sz="3200" dirty="0" err="1" smtClean="0"/>
              <a:t>кожен</a:t>
            </a:r>
            <a:r>
              <a:rPr lang="ru-RU" sz="3200" dirty="0" smtClean="0"/>
              <a:t>  </a:t>
            </a:r>
            <a:r>
              <a:rPr lang="ru-RU" sz="3200" dirty="0" err="1" smtClean="0"/>
              <a:t>травознай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140968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Із </a:t>
            </a:r>
            <a:r>
              <a:rPr lang="uk-UA" sz="3200" dirty="0" err="1" smtClean="0"/>
              <a:t>вдічністю</a:t>
            </a:r>
            <a:r>
              <a:rPr lang="uk-UA" sz="3200" dirty="0" smtClean="0"/>
              <a:t>     </a:t>
            </a:r>
          </a:p>
          <a:p>
            <a:r>
              <a:rPr lang="uk-UA" sz="3200" dirty="0" smtClean="0"/>
              <a:t>        цілющі трави   </a:t>
            </a:r>
          </a:p>
          <a:p>
            <a:r>
              <a:rPr lang="uk-UA" sz="3200" dirty="0" smtClean="0"/>
              <a:t>                    пийте,</a:t>
            </a:r>
          </a:p>
          <a:p>
            <a:r>
              <a:rPr lang="uk-UA" sz="3200" dirty="0" smtClean="0"/>
              <a:t>Ростіть на славу, </a:t>
            </a:r>
          </a:p>
          <a:p>
            <a:r>
              <a:rPr lang="uk-UA" sz="3200" dirty="0" smtClean="0"/>
              <a:t>          здоровійте !</a:t>
            </a:r>
            <a:endParaRPr lang="ru-RU" sz="3200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49080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Використовувують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ягоди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гілки</a:t>
            </a:r>
            <a:r>
              <a:rPr lang="ru-RU" sz="3200" dirty="0" smtClean="0"/>
              <a:t> при </a:t>
            </a:r>
            <a:r>
              <a:rPr lang="ru-RU" sz="3200" dirty="0" err="1" smtClean="0"/>
              <a:t>застуді</a:t>
            </a:r>
            <a:r>
              <a:rPr lang="ru-RU" sz="3200" dirty="0" smtClean="0"/>
              <a:t>, </a:t>
            </a:r>
            <a:r>
              <a:rPr lang="ru-RU" sz="3200" dirty="0" err="1" smtClean="0"/>
              <a:t>грипі,знесиленні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тривалої</a:t>
            </a:r>
            <a:r>
              <a:rPr lang="ru-RU" sz="3200" dirty="0" smtClean="0"/>
              <a:t> </a:t>
            </a:r>
            <a:r>
              <a:rPr lang="ru-RU" sz="3200" dirty="0" err="1" smtClean="0"/>
              <a:t>хвороби</a:t>
            </a:r>
            <a:r>
              <a:rPr lang="ru-RU" sz="3200" dirty="0" smtClean="0"/>
              <a:t>, як </a:t>
            </a:r>
            <a:r>
              <a:rPr lang="ru-RU" sz="3200" dirty="0" err="1" smtClean="0"/>
              <a:t>жарознижувальний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засіб</a:t>
            </a:r>
            <a:r>
              <a:rPr lang="ru-RU" sz="3200" dirty="0" smtClean="0"/>
              <a:t>; листки — </a:t>
            </a:r>
            <a:r>
              <a:rPr lang="ru-RU" sz="3200" dirty="0" err="1" smtClean="0"/>
              <a:t>від</a:t>
            </a:r>
            <a:r>
              <a:rPr lang="ru-RU" sz="3200" dirty="0" smtClean="0"/>
              <a:t> кашлю, хвороб горла. Плоди </a:t>
            </a:r>
            <a:r>
              <a:rPr lang="ru-RU" sz="3200" dirty="0" err="1" smtClean="0"/>
              <a:t>малини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використовують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також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збудження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апетиту</a:t>
            </a:r>
            <a:r>
              <a:rPr lang="ru-RU" sz="3200" dirty="0" smtClean="0"/>
              <a:t> .</a:t>
            </a:r>
            <a:endParaRPr lang="ru-RU" sz="3200" dirty="0"/>
          </a:p>
        </p:txBody>
      </p:sp>
      <p:pic>
        <p:nvPicPr>
          <p:cNvPr id="3" name="Picture 2" descr="C:\Users\Ryslan\Desktop\list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728192" cy="1836204"/>
          </a:xfrm>
          <a:prstGeom prst="rect">
            <a:avLst/>
          </a:prstGeom>
          <a:noFill/>
        </p:spPr>
      </p:pic>
      <p:pic>
        <p:nvPicPr>
          <p:cNvPr id="4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0648"/>
            <a:ext cx="1807194" cy="1746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-315416"/>
            <a:ext cx="5256584" cy="2088232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uk-UA" sz="3200" dirty="0" smtClean="0">
                <a:solidFill>
                  <a:srgbClr val="006600"/>
                </a:solidFill>
              </a:rPr>
              <a:t>    </a:t>
            </a:r>
            <a:r>
              <a:rPr lang="uk-UA" sz="3200" dirty="0" smtClean="0">
                <a:solidFill>
                  <a:srgbClr val="FF0000"/>
                </a:solidFill>
              </a:rPr>
              <a:t>Як називається рослина?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Ryslan\Desktop\malinka2_jpg_127900476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717734"/>
            <a:ext cx="2808312" cy="2517796"/>
          </a:xfrm>
          <a:prstGeom prst="rect">
            <a:avLst/>
          </a:prstGeom>
          <a:noFill/>
        </p:spPr>
      </p:pic>
      <p:pic>
        <p:nvPicPr>
          <p:cNvPr id="4099" name="Picture 3" descr="C:\Users\Ryslan\Desktop\lechenie-malinoy-236x3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772816"/>
            <a:ext cx="2448271" cy="2563675"/>
          </a:xfrm>
          <a:prstGeom prst="rect">
            <a:avLst/>
          </a:prstGeom>
          <a:noFill/>
        </p:spPr>
      </p:pic>
      <p:pic>
        <p:nvPicPr>
          <p:cNvPr id="4101" name="Picture 5" descr="C:\Users\Ryslan\Desktop\malinka_chai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060848"/>
            <a:ext cx="3074904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4968552" cy="14401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Кросворд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Ryslan\Desktop\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08720"/>
            <a:ext cx="4444901" cy="331236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3608" y="4797152"/>
          <a:ext cx="590465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522"/>
                <a:gridCol w="843522"/>
                <a:gridCol w="823876"/>
                <a:gridCol w="767226"/>
                <a:gridCol w="836974"/>
                <a:gridCol w="925440"/>
                <a:gridCol w="864097"/>
              </a:tblGrid>
              <a:tr h="822959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3933056"/>
          <a:ext cx="5904656" cy="87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765044"/>
                <a:gridCol w="864096"/>
                <a:gridCol w="792088"/>
              </a:tblGrid>
              <a:tr h="8798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771800" y="3068960"/>
          <a:ext cx="6192690" cy="87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709912"/>
                <a:gridCol w="874264"/>
                <a:gridCol w="792088"/>
                <a:gridCol w="792088"/>
                <a:gridCol w="648072"/>
                <a:gridCol w="720080"/>
                <a:gridCol w="720082"/>
              </a:tblGrid>
              <a:tr h="879872"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427984" y="2204864"/>
          <a:ext cx="3096344" cy="87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792088"/>
                <a:gridCol w="648072"/>
              </a:tblGrid>
              <a:tr h="879872">
                <a:tc>
                  <a:txBody>
                    <a:bodyPr/>
                    <a:lstStyle/>
                    <a:p>
                      <a:endParaRPr lang="ru-RU" sz="4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C:\Users\Ryslan\Desktop\listk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872">
            <a:off x="5997052" y="363802"/>
            <a:ext cx="2820371" cy="22322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3568" y="5949280"/>
            <a:ext cx="511256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1. Дерево, що цвіте в липні.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2348880"/>
            <a:ext cx="504056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1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195736" y="3212976"/>
            <a:ext cx="504056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2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284984"/>
            <a:ext cx="504056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3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4941168"/>
            <a:ext cx="504056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4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156176" y="220486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п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393305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м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393305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7904" y="393305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ш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393305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</a:rPr>
              <a:t>к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393305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5616" y="472514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1720" y="472514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р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5816" y="472514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о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5896" y="472514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п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472514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</a:rPr>
              <a:t>и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64088" y="472514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в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396165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л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8184" y="472514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4088" y="30689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р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0" y="30689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</a:rPr>
              <a:t> і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07904" y="30689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в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5816" y="30689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з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528" y="393305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р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87624" y="393305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о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56176" y="30689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о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220486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</a:rPr>
              <a:t>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48264" y="220486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16416" y="30689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й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96336" y="30689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 і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76256" y="30689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б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64088" y="220486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5576" y="5949280"/>
            <a:ext cx="6552728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2. Рослина, яка лікує від 99 хвороб.</a:t>
            </a:r>
            <a:endParaRPr lang="ru-RU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79512" y="5780782"/>
            <a:ext cx="7884368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3. Квітка білого кольору, з жовтим очком у середині.</a:t>
            </a:r>
            <a:endParaRPr lang="ru-RU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59632" y="5780782"/>
            <a:ext cx="6336704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4. Рослина, з якою варять перший весняний борщ.</a:t>
            </a:r>
            <a:endParaRPr lang="ru-RU" sz="3200" b="1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yslan\Desktop\puzzle_af5a22f1aa92b7fe4113ef4aa7234d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912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836712"/>
            <a:ext cx="7776864" cy="3785652"/>
          </a:xfrm>
          <a:prstGeom prst="rect">
            <a:avLst/>
          </a:prstGeom>
          <a:solidFill>
            <a:srgbClr val="FDFD9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006600"/>
                </a:solidFill>
              </a:rPr>
              <a:t>             Природа</a:t>
            </a:r>
          </a:p>
          <a:p>
            <a:r>
              <a:rPr lang="uk-UA" sz="6000" dirty="0" smtClean="0">
                <a:solidFill>
                  <a:srgbClr val="006600"/>
                </a:solidFill>
              </a:rPr>
              <a:t>             дає нам найцінніше багатство –   </a:t>
            </a:r>
          </a:p>
          <a:p>
            <a:r>
              <a:rPr lang="uk-UA" sz="6000" b="1" dirty="0" smtClean="0">
                <a:solidFill>
                  <a:srgbClr val="C00000"/>
                </a:solidFill>
              </a:rPr>
              <a:t>             здоров</a:t>
            </a:r>
            <a:r>
              <a:rPr lang="en-US" sz="6000" b="1" dirty="0" smtClean="0">
                <a:solidFill>
                  <a:srgbClr val="C00000"/>
                </a:solidFill>
              </a:rPr>
              <a:t>’</a:t>
            </a:r>
            <a:r>
              <a:rPr lang="uk-UA" sz="6000" b="1" dirty="0" smtClean="0">
                <a:solidFill>
                  <a:srgbClr val="C00000"/>
                </a:solidFill>
              </a:rPr>
              <a:t>я            </a:t>
            </a:r>
            <a:endParaRPr lang="ru-RU" sz="6000" dirty="0">
              <a:solidFill>
                <a:srgbClr val="006600"/>
              </a:solidFill>
            </a:endParaRPr>
          </a:p>
        </p:txBody>
      </p:sp>
      <p:pic>
        <p:nvPicPr>
          <p:cNvPr id="1029" name="Picture 5" descr="C:\Users\Ryslan\Desktop\s001471_33059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89040"/>
            <a:ext cx="2286000" cy="277127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list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565551">
            <a:off x="5876541" y="4812925"/>
            <a:ext cx="1972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4"/>
              </a:rPr>
              <a:t>iohanga.r</a:t>
            </a:r>
            <a:r>
              <a:rPr lang="en-US" sz="3200" u="sng" dirty="0" smtClean="0">
                <a:hlinkClick r:id="rId4"/>
              </a:rPr>
              <a:t>u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484784"/>
            <a:ext cx="5040560" cy="1931491"/>
          </a:xfrm>
          <a:prstGeom prst="star7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ВИКОРИСТАНІ   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    ДЖЕРЕЛА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4664"/>
            <a:ext cx="4407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http://images.yandex.ua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078118">
            <a:off x="353711" y="3679265"/>
            <a:ext cx="1972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hlinkClick r:id="rId5"/>
              </a:rPr>
              <a:t>clubs.ya.ru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 rot="1911273">
            <a:off x="6955156" y="3245482"/>
            <a:ext cx="2200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hlinkClick r:id="rId6"/>
              </a:rPr>
              <a:t>magicbay.ru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6021288"/>
            <a:ext cx="2074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hlinkClick r:id="rId7"/>
              </a:rPr>
              <a:t>sibgreen.ru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 rot="4491446">
            <a:off x="4283968" y="4437112"/>
            <a:ext cx="1082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hlinkClick r:id="rId8"/>
              </a:rPr>
              <a:t>ros.lv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 rot="1975971">
            <a:off x="6713581" y="1173085"/>
            <a:ext cx="2469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hlinkClick r:id="rId9"/>
              </a:rPr>
              <a:t>kor.maglan.ru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 rot="18005958">
            <a:off x="2422647" y="4478182"/>
            <a:ext cx="2170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hlinkClick r:id="rId10"/>
              </a:rPr>
              <a:t>spletnitsa.r</a:t>
            </a:r>
            <a:r>
              <a:rPr lang="en-US" u="sng" dirty="0" smtClean="0">
                <a:hlinkClick r:id="rId10"/>
              </a:rPr>
              <a:t>u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9111716">
            <a:off x="152757" y="1535751"/>
            <a:ext cx="233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hlinkClick r:id="rId11"/>
              </a:rPr>
              <a:t>ru.123rf.com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5949280"/>
            <a:ext cx="293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hlinkClick r:id="rId12"/>
              </a:rPr>
              <a:t>doctornatural.ru</a:t>
            </a:r>
            <a:endParaRPr lang="ru-RU" sz="3200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slan\Desktop\8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Людина ще із самого початку свого існування шукала захисту від природи,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4522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намагалася зміцнити своє здоров</a:t>
            </a:r>
            <a:r>
              <a:rPr lang="en-US" sz="3200" b="1" dirty="0" smtClean="0">
                <a:solidFill>
                  <a:schemeClr val="bg1"/>
                </a:solidFill>
              </a:rPr>
              <a:t>’</a:t>
            </a:r>
            <a:r>
              <a:rPr lang="ru-RU" sz="3200" b="1" dirty="0" smtClean="0">
                <a:solidFill>
                  <a:schemeClr val="bg1"/>
                </a:solidFill>
              </a:rPr>
              <a:t>я, </a:t>
            </a:r>
            <a:r>
              <a:rPr lang="ru-RU" sz="3200" b="1" dirty="0" err="1" smtClean="0">
                <a:solidFill>
                  <a:schemeClr val="bg1"/>
                </a:solidFill>
              </a:rPr>
              <a:t>щоб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вижити</a:t>
            </a:r>
            <a:r>
              <a:rPr lang="ru-RU" sz="3200" b="1" dirty="0" smtClean="0">
                <a:solidFill>
                  <a:schemeClr val="bg1"/>
                </a:solidFill>
              </a:rPr>
              <a:t> у </a:t>
            </a:r>
            <a:r>
              <a:rPr lang="ru-RU" sz="3200" b="1" dirty="0" err="1" smtClean="0">
                <a:solidFill>
                  <a:schemeClr val="bg1"/>
                </a:solidFill>
              </a:rPr>
              <a:t>несприятливих</a:t>
            </a:r>
            <a:r>
              <a:rPr lang="ru-RU" sz="3200" b="1" dirty="0" smtClean="0">
                <a:solidFill>
                  <a:schemeClr val="bg1"/>
                </a:solidFill>
              </a:rPr>
              <a:t> , </a:t>
            </a:r>
            <a:r>
              <a:rPr lang="ru-RU" sz="3200" b="1" dirty="0" err="1" smtClean="0">
                <a:solidFill>
                  <a:schemeClr val="bg1"/>
                </a:solidFill>
              </a:rPr>
              <a:t>складних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умовах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yslan\Desktop\Izobrazhenie_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3" cy="6858000"/>
          </a:xfrm>
          <a:prstGeom prst="rect">
            <a:avLst/>
          </a:prstGeom>
          <a:noFill/>
        </p:spPr>
      </p:pic>
      <p:pic>
        <p:nvPicPr>
          <p:cNvPr id="4099" name="Picture 3" descr="C:\Users\Ryslan\Desktop\samolechenie-medadvisor.ru_-199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8533">
            <a:off x="6463182" y="3500854"/>
            <a:ext cx="189547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Ryslan\Desktop\IMG20129249515932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2309">
            <a:off x="755576" y="5085184"/>
            <a:ext cx="1760265" cy="12468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7704856" cy="255454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Людина </a:t>
            </a:r>
            <a:r>
              <a:rPr lang="ru-RU" sz="3200" b="1" dirty="0" err="1" smtClean="0">
                <a:solidFill>
                  <a:schemeClr val="bg1"/>
                </a:solidFill>
              </a:rPr>
              <a:t>змушена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була</a:t>
            </a:r>
            <a:r>
              <a:rPr lang="uk-UA" sz="3200" b="1" dirty="0" smtClean="0">
                <a:solidFill>
                  <a:schemeClr val="bg1"/>
                </a:solidFill>
              </a:rPr>
              <a:t> надавати собі лікарську допомогу при різних травмах та захворюваннях, і, цілком природно, засоби для цього шукала у навколишній природі та насамперед – у  світі рослин.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slan\Desktop\1324804307_0_6c1ad_afeb5cd5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18864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Так людина пізнавала цілющі властивості рослин та їх вплив на організм.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085184"/>
            <a:ext cx="7776864" cy="156966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 покоління в покоління накопичувалися відомості про лікувальне застосування дикорослих рослин.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slan\Desktop\172e2fe1c425fff5ac7cb8efaf309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085184"/>
            <a:ext cx="8460432" cy="156966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Народний досвід накопичувався недарма – від бабусь до дітей та онуків передавалися знання.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yslan\Desktop\magkrug-vp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7029400"/>
          </a:xfrm>
          <a:prstGeom prst="rect">
            <a:avLst/>
          </a:prstGeom>
          <a:noFill/>
        </p:spPr>
      </p:pic>
      <p:pic>
        <p:nvPicPr>
          <p:cNvPr id="1028" name="Picture 4" descr="C:\Users\Ryslan\Desktop\39519631.923675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4795897"/>
            <a:ext cx="7092280" cy="2062103"/>
          </a:xfrm>
          <a:prstGeom prst="rect">
            <a:avLst/>
          </a:prstGeom>
          <a:solidFill>
            <a:srgbClr val="0066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 народі таких людей називали знахарями і чаклунами, але саме завдяки їм створювалася народна медицина.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slan\Desktop\1324891411_petrushki.net_izmeneniya-v-zhizni.-eto-horosho-ili-plo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4005064"/>
            <a:ext cx="4644008" cy="2554545"/>
          </a:xfrm>
          <a:prstGeom prst="rect">
            <a:avLst/>
          </a:prstGeom>
          <a:solidFill>
            <a:srgbClr val="0066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Наша земля надзвичайно багата на рослинний світ. Майже кожна рослина має чудодійні властивості.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slan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198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373999">
            <a:off x="2335591" y="3011286"/>
            <a:ext cx="6552728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Природа </a:t>
            </a:r>
            <a:r>
              <a:rPr lang="ru-RU" sz="3200" b="1" dirty="0" err="1" smtClean="0">
                <a:solidFill>
                  <a:schemeClr val="bg1"/>
                </a:solidFill>
              </a:rPr>
              <a:t>дбає</a:t>
            </a:r>
            <a:r>
              <a:rPr lang="ru-RU" sz="3200" b="1" dirty="0" smtClean="0">
                <a:solidFill>
                  <a:schemeClr val="bg1"/>
                </a:solidFill>
              </a:rPr>
              <a:t> про нас, </a:t>
            </a:r>
            <a:r>
              <a:rPr lang="ru-RU" sz="3200" b="1" dirty="0" err="1" smtClean="0">
                <a:solidFill>
                  <a:schemeClr val="bg1"/>
                </a:solidFill>
              </a:rPr>
              <a:t>допомагає</a:t>
            </a:r>
            <a:r>
              <a:rPr lang="ru-RU" sz="3200" b="1" dirty="0" smtClean="0">
                <a:solidFill>
                  <a:schemeClr val="bg1"/>
                </a:solidFill>
              </a:rPr>
              <a:t> нам. </a:t>
            </a:r>
            <a:r>
              <a:rPr lang="ru-RU" sz="3200" b="1" dirty="0" err="1" smtClean="0">
                <a:solidFill>
                  <a:schemeClr val="bg1"/>
                </a:solidFill>
              </a:rPr>
              <a:t>Тільки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потрібно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розуміти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її</a:t>
            </a:r>
            <a:r>
              <a:rPr lang="ru-RU" sz="3200" b="1" dirty="0" smtClean="0">
                <a:solidFill>
                  <a:schemeClr val="bg1"/>
                </a:solidFill>
              </a:rPr>
              <a:t> , </a:t>
            </a:r>
            <a:r>
              <a:rPr lang="ru-RU" sz="3200" b="1" dirty="0" err="1" smtClean="0">
                <a:solidFill>
                  <a:schemeClr val="bg1"/>
                </a:solidFill>
              </a:rPr>
              <a:t>спостерігати</a:t>
            </a:r>
            <a:r>
              <a:rPr lang="ru-RU" sz="3200" b="1" dirty="0" smtClean="0">
                <a:solidFill>
                  <a:schemeClr val="bg1"/>
                </a:solidFill>
              </a:rPr>
              <a:t> за нею, </a:t>
            </a:r>
            <a:r>
              <a:rPr lang="ru-RU" sz="3200" b="1" dirty="0" err="1" smtClean="0">
                <a:solidFill>
                  <a:schemeClr val="bg1"/>
                </a:solidFill>
              </a:rPr>
              <a:t>вивчати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її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общее\школа\картинки\дюймовочка\дюймовочка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140968"/>
            <a:ext cx="2016224" cy="306077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589</Words>
  <Application>Microsoft Office PowerPoint</Application>
  <PresentationFormat>Экран (4:3)</PresentationFormat>
  <Paragraphs>133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Ryslan</dc:creator>
  <cp:lastModifiedBy>Ryslan</cp:lastModifiedBy>
  <cp:revision>72</cp:revision>
  <dcterms:created xsi:type="dcterms:W3CDTF">2013-03-02T09:27:46Z</dcterms:created>
  <dcterms:modified xsi:type="dcterms:W3CDTF">2013-03-04T18:32:35Z</dcterms:modified>
</cp:coreProperties>
</file>