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78" r:id="rId9"/>
    <p:sldId id="262" r:id="rId10"/>
    <p:sldId id="263" r:id="rId11"/>
    <p:sldId id="264" r:id="rId12"/>
    <p:sldId id="265" r:id="rId13"/>
    <p:sldId id="279" r:id="rId14"/>
    <p:sldId id="266" r:id="rId15"/>
    <p:sldId id="267" r:id="rId16"/>
    <p:sldId id="268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D60093"/>
    <a:srgbClr val="DA7A78"/>
    <a:srgbClr val="800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914A6-CB14-4E5B-A369-5E402618BCBF}" type="datetimeFigureOut">
              <a:rPr lang="uk-UA" smtClean="0"/>
              <a:t>16.10.2016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4CF52-6AE6-4D5C-8F30-484E97CAED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959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4CF52-6AE6-4D5C-8F30-484E97CAED1C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1640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287-0CDB-4783-AF17-00EA6C02B7E8}" type="datetimeFigureOut">
              <a:rPr lang="uk-UA" smtClean="0"/>
              <a:t>16.10.2016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4A10-DF48-42DD-A1C1-584FF73A1E0B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287-0CDB-4783-AF17-00EA6C02B7E8}" type="datetimeFigureOut">
              <a:rPr lang="uk-UA" smtClean="0"/>
              <a:t>16.10.2016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4A10-DF48-42DD-A1C1-584FF73A1E0B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287-0CDB-4783-AF17-00EA6C02B7E8}" type="datetimeFigureOut">
              <a:rPr lang="uk-UA" smtClean="0"/>
              <a:t>16.10.2016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4A10-DF48-42DD-A1C1-584FF73A1E0B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287-0CDB-4783-AF17-00EA6C02B7E8}" type="datetimeFigureOut">
              <a:rPr lang="uk-UA" smtClean="0"/>
              <a:t>16.10.2016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4A10-DF48-42DD-A1C1-584FF73A1E0B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287-0CDB-4783-AF17-00EA6C02B7E8}" type="datetimeFigureOut">
              <a:rPr lang="uk-UA" smtClean="0"/>
              <a:t>16.10.2016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4A10-DF48-42DD-A1C1-584FF73A1E0B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287-0CDB-4783-AF17-00EA6C02B7E8}" type="datetimeFigureOut">
              <a:rPr lang="uk-UA" smtClean="0"/>
              <a:t>16.10.2016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4A10-DF48-42DD-A1C1-584FF73A1E0B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287-0CDB-4783-AF17-00EA6C02B7E8}" type="datetimeFigureOut">
              <a:rPr lang="uk-UA" smtClean="0"/>
              <a:t>16.10.2016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4A10-DF48-42DD-A1C1-584FF73A1E0B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287-0CDB-4783-AF17-00EA6C02B7E8}" type="datetimeFigureOut">
              <a:rPr lang="uk-UA" smtClean="0"/>
              <a:t>16.10.2016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4A10-DF48-42DD-A1C1-584FF73A1E0B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287-0CDB-4783-AF17-00EA6C02B7E8}" type="datetimeFigureOut">
              <a:rPr lang="uk-UA" smtClean="0"/>
              <a:t>16.10.2016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4A10-DF48-42DD-A1C1-584FF73A1E0B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287-0CDB-4783-AF17-00EA6C02B7E8}" type="datetimeFigureOut">
              <a:rPr lang="uk-UA" smtClean="0"/>
              <a:t>16.10.2016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4A10-DF48-42DD-A1C1-584FF73A1E0B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287-0CDB-4783-AF17-00EA6C02B7E8}" type="datetimeFigureOut">
              <a:rPr lang="uk-UA" smtClean="0"/>
              <a:t>16.10.2016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4A10-DF48-42DD-A1C1-584FF73A1E0B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8A287-0CDB-4783-AF17-00EA6C02B7E8}" type="datetimeFigureOut">
              <a:rPr lang="uk-UA" smtClean="0"/>
              <a:t>16.10.2016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34A10-DF48-42DD-A1C1-584FF73A1E0B}" type="slidenum">
              <a:rPr lang="uk-UA" smtClean="0"/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785786" y="928670"/>
            <a:ext cx="7429552" cy="307183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Історично- мемуарна проза. Загальні відомості про козацькі літописи (Самовидця, Г.Грябянки, С.Виличка). “Історія русів” анонімного автора</a:t>
            </a:r>
            <a:endParaRPr lang="uk-UA" sz="2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57158" y="4643446"/>
            <a:ext cx="8358246" cy="15716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800" i="1" dirty="0">
              <a:latin typeface="Constant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48876" y="4169030"/>
            <a:ext cx="6807700" cy="2500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dirty="0" smtClean="0">
                <a:latin typeface="Mistral" pitchFamily="66" charset="0"/>
              </a:rPr>
              <a:t>     </a:t>
            </a:r>
            <a:r>
              <a:rPr lang="uk-UA" sz="4000" dirty="0" smtClean="0">
                <a:solidFill>
                  <a:schemeClr val="bg2">
                    <a:lumMod val="10000"/>
                  </a:schemeClr>
                </a:solidFill>
                <a:latin typeface="Mistral" pitchFamily="66" charset="0"/>
              </a:rPr>
              <a:t>Розмовляти з письменником інших віків – майже те саме, що подорожувати .</a:t>
            </a:r>
          </a:p>
          <a:p>
            <a:r>
              <a:rPr lang="uk-UA" sz="4000" dirty="0" smtClean="0">
                <a:solidFill>
                  <a:schemeClr val="bg2">
                    <a:lumMod val="10000"/>
                  </a:schemeClr>
                </a:solidFill>
                <a:latin typeface="Mistral" pitchFamily="66" charset="0"/>
              </a:rPr>
              <a:t>                               Р Декард</a:t>
            </a:r>
            <a:endParaRPr lang="uk-UA" sz="4000" dirty="0">
              <a:solidFill>
                <a:schemeClr val="bg2">
                  <a:lumMod val="10000"/>
                </a:schemeClr>
              </a:solidFill>
              <a:latin typeface="Mistral" pitchFamily="66" charset="0"/>
            </a:endParaRPr>
          </a:p>
        </p:txBody>
      </p:sp>
      <p:pic>
        <p:nvPicPr>
          <p:cNvPr id="1028" name="Picture 4" descr="D:\Кабінет\КАБІНЕТ1\КАБІНЕТ\110109_200811051245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256"/>
            <a:ext cx="3048000" cy="228600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928670"/>
            <a:ext cx="42195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Блок-схема: процесс 2"/>
          <p:cNvSpPr/>
          <p:nvPr/>
        </p:nvSpPr>
        <p:spPr>
          <a:xfrm>
            <a:off x="214282" y="500042"/>
            <a:ext cx="7429552" cy="3143272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/>
              <a:t>   </a:t>
            </a:r>
            <a:r>
              <a:rPr lang="ru-RU" b="1" dirty="0" smtClean="0"/>
              <a:t>        Г</a:t>
            </a:r>
            <a:r>
              <a:rPr lang="ru-RU" b="1" dirty="0"/>
              <a:t>. </a:t>
            </a:r>
            <a:r>
              <a:rPr lang="ru-RU" b="1" dirty="0" err="1"/>
              <a:t>Грабянка</a:t>
            </a:r>
            <a:r>
              <a:rPr lang="ru-RU" b="1" dirty="0"/>
              <a:t> походить з </a:t>
            </a:r>
            <a:r>
              <a:rPr lang="ru-RU" b="1" dirty="0" err="1"/>
              <a:t>козацького</a:t>
            </a:r>
            <a:r>
              <a:rPr lang="ru-RU" b="1" dirty="0"/>
              <a:t> роду, вчився у </a:t>
            </a:r>
            <a:r>
              <a:rPr lang="ru-RU" b="1" dirty="0" err="1"/>
              <a:t>Києво-Мо</a:t>
            </a:r>
            <a:r>
              <a:rPr lang="ru-RU" b="1" dirty="0"/>
              <a:t>-</a:t>
            </a:r>
          </a:p>
          <a:p>
            <a:pPr algn="just"/>
            <a:r>
              <a:rPr lang="ru-RU" b="1" dirty="0" err="1"/>
              <a:t>гилянській</a:t>
            </a:r>
            <a:r>
              <a:rPr lang="ru-RU" b="1" dirty="0"/>
              <a:t> </a:t>
            </a:r>
            <a:r>
              <a:rPr lang="ru-RU" b="1" dirty="0" err="1"/>
              <a:t>академії</a:t>
            </a:r>
            <a:r>
              <a:rPr lang="ru-RU" b="1" dirty="0"/>
              <a:t>. </a:t>
            </a:r>
            <a:r>
              <a:rPr lang="ru-RU" b="1" dirty="0" err="1"/>
              <a:t>Спочатку</a:t>
            </a:r>
            <a:r>
              <a:rPr lang="ru-RU" b="1" dirty="0"/>
              <a:t> був </a:t>
            </a:r>
            <a:r>
              <a:rPr lang="ru-RU" b="1" dirty="0" err="1"/>
              <a:t>гадяцьким</a:t>
            </a:r>
            <a:r>
              <a:rPr lang="ru-RU" b="1" dirty="0"/>
              <a:t> сотником, </a:t>
            </a:r>
            <a:r>
              <a:rPr lang="ru-RU" b="1" dirty="0" err="1" smtClean="0"/>
              <a:t>піз</a:t>
            </a:r>
            <a:r>
              <a:rPr lang="uk-UA" b="1" dirty="0" smtClean="0"/>
              <a:t>ніше </a:t>
            </a:r>
            <a:r>
              <a:rPr lang="uk-UA" b="1" dirty="0"/>
              <a:t>— полковником</a:t>
            </a:r>
            <a:r>
              <a:rPr lang="uk-UA" b="1" dirty="0" smtClean="0"/>
              <a:t>.</a:t>
            </a:r>
            <a:r>
              <a:rPr lang="ru-RU" b="1" dirty="0"/>
              <a:t> </a:t>
            </a:r>
            <a:r>
              <a:rPr lang="ru-RU" b="1" dirty="0" err="1"/>
              <a:t>Відомо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Г. </a:t>
            </a:r>
            <a:r>
              <a:rPr lang="ru-RU" b="1" dirty="0" err="1"/>
              <a:t>Грабянка</a:t>
            </a:r>
            <a:r>
              <a:rPr lang="ru-RU" b="1" dirty="0"/>
              <a:t> — </a:t>
            </a:r>
            <a:r>
              <a:rPr lang="ru-RU" b="1" dirty="0" err="1"/>
              <a:t>людина</a:t>
            </a:r>
            <a:r>
              <a:rPr lang="ru-RU" b="1" dirty="0"/>
              <a:t> </a:t>
            </a:r>
            <a:r>
              <a:rPr lang="ru-RU" b="1" dirty="0" err="1"/>
              <a:t>книжна</a:t>
            </a:r>
            <a:r>
              <a:rPr lang="ru-RU" b="1" dirty="0"/>
              <a:t>, добре </a:t>
            </a:r>
            <a:r>
              <a:rPr lang="ru-RU" b="1" dirty="0" err="1" smtClean="0"/>
              <a:t>обізнана</a:t>
            </a:r>
            <a:r>
              <a:rPr lang="ru-RU" b="1" dirty="0" smtClean="0"/>
              <a:t> з </a:t>
            </a:r>
            <a:r>
              <a:rPr lang="ru-RU" b="1" dirty="0" err="1"/>
              <a:t>літописами</a:t>
            </a:r>
            <a:r>
              <a:rPr lang="ru-RU" b="1" dirty="0"/>
              <a:t> </a:t>
            </a:r>
            <a:r>
              <a:rPr lang="ru-RU" b="1" dirty="0" err="1"/>
              <a:t>польськими</a:t>
            </a:r>
            <a:r>
              <a:rPr lang="ru-RU" b="1" dirty="0"/>
              <a:t> й </a:t>
            </a:r>
            <a:r>
              <a:rPr lang="ru-RU" b="1" dirty="0" err="1"/>
              <a:t>українськими</a:t>
            </a:r>
            <a:r>
              <a:rPr lang="ru-RU" b="1" dirty="0"/>
              <a:t>. </a:t>
            </a:r>
            <a:r>
              <a:rPr lang="ru-RU" b="1" dirty="0" err="1"/>
              <a:t>Головним</a:t>
            </a:r>
            <a:r>
              <a:rPr lang="ru-RU" b="1" dirty="0"/>
              <a:t> </a:t>
            </a:r>
            <a:r>
              <a:rPr lang="ru-RU" b="1" dirty="0" err="1" smtClean="0"/>
              <a:t>завданням</a:t>
            </a:r>
            <a:r>
              <a:rPr lang="ru-RU" b="1" dirty="0" smtClean="0"/>
              <a:t> твору </a:t>
            </a:r>
            <a:r>
              <a:rPr lang="ru-RU" b="1" dirty="0"/>
              <a:t>автор </a:t>
            </a:r>
            <a:r>
              <a:rPr lang="ru-RU" b="1" dirty="0" err="1"/>
              <a:t>вважає</a:t>
            </a:r>
            <a:r>
              <a:rPr lang="ru-RU" b="1" dirty="0"/>
              <a:t> </a:t>
            </a:r>
            <a:r>
              <a:rPr lang="ru-RU" b="1" dirty="0" err="1"/>
              <a:t>докладне</a:t>
            </a:r>
            <a:r>
              <a:rPr lang="ru-RU" b="1" dirty="0"/>
              <a:t> </a:t>
            </a:r>
            <a:r>
              <a:rPr lang="ru-RU" b="1" dirty="0" err="1"/>
              <a:t>висвітлення</a:t>
            </a:r>
            <a:r>
              <a:rPr lang="ru-RU" b="1" dirty="0"/>
              <a:t> </a:t>
            </a:r>
            <a:r>
              <a:rPr lang="ru-RU" b="1" dirty="0" err="1"/>
              <a:t>подій</a:t>
            </a:r>
            <a:r>
              <a:rPr lang="ru-RU" b="1" dirty="0"/>
              <a:t> </a:t>
            </a:r>
            <a:r>
              <a:rPr lang="ru-RU" b="1" dirty="0" err="1"/>
              <a:t>Визвольної</a:t>
            </a:r>
            <a:r>
              <a:rPr lang="ru-RU" b="1" dirty="0"/>
              <a:t> </a:t>
            </a:r>
            <a:r>
              <a:rPr lang="ru-RU" b="1" dirty="0" err="1" smtClean="0"/>
              <a:t>війни</a:t>
            </a:r>
            <a:r>
              <a:rPr lang="ru-RU" b="1" dirty="0"/>
              <a:t>, </a:t>
            </a:r>
            <a:r>
              <a:rPr lang="ru-RU" b="1" dirty="0" err="1"/>
              <a:t>зберегти</a:t>
            </a:r>
            <a:r>
              <a:rPr lang="ru-RU" b="1" dirty="0"/>
              <a:t> для </a:t>
            </a:r>
            <a:r>
              <a:rPr lang="ru-RU" b="1" dirty="0" err="1"/>
              <a:t>нащадків</a:t>
            </a:r>
            <a:r>
              <a:rPr lang="ru-RU" b="1" dirty="0"/>
              <a:t> опис </a:t>
            </a:r>
            <a:r>
              <a:rPr lang="ru-RU" b="1" dirty="0" err="1"/>
              <a:t>героїчних</a:t>
            </a:r>
            <a:r>
              <a:rPr lang="ru-RU" b="1" dirty="0"/>
              <a:t> справ </a:t>
            </a:r>
            <a:r>
              <a:rPr lang="ru-RU" b="1" dirty="0" err="1" smtClean="0"/>
              <a:t>українського</a:t>
            </a:r>
            <a:r>
              <a:rPr lang="ru-RU" b="1" dirty="0" smtClean="0"/>
              <a:t> </a:t>
            </a:r>
            <a:r>
              <a:rPr lang="uk-UA" b="1" dirty="0" smtClean="0"/>
              <a:t>козацтва</a:t>
            </a:r>
            <a:r>
              <a:rPr lang="uk-UA" b="1" dirty="0"/>
              <a:t>.</a:t>
            </a:r>
          </a:p>
          <a:p>
            <a:pPr algn="just"/>
            <a:r>
              <a:rPr lang="ru-RU" b="1" dirty="0" smtClean="0"/>
              <a:t>         У </a:t>
            </a:r>
            <a:r>
              <a:rPr lang="ru-RU" b="1" dirty="0" err="1"/>
              <a:t>творі</a:t>
            </a:r>
            <a:r>
              <a:rPr lang="ru-RU" b="1" dirty="0"/>
              <a:t> </a:t>
            </a:r>
            <a:r>
              <a:rPr lang="ru-RU" b="1" dirty="0" err="1"/>
              <a:t>наводяться</a:t>
            </a:r>
            <a:r>
              <a:rPr lang="ru-RU" b="1" dirty="0"/>
              <a:t> </a:t>
            </a:r>
            <a:r>
              <a:rPr lang="ru-RU" b="1" dirty="0" err="1"/>
              <a:t>тексти</a:t>
            </a:r>
            <a:r>
              <a:rPr lang="ru-RU" b="1" dirty="0"/>
              <a:t> </a:t>
            </a:r>
            <a:r>
              <a:rPr lang="ru-RU" b="1" dirty="0" err="1"/>
              <a:t>багатьох</a:t>
            </a:r>
            <a:r>
              <a:rPr lang="ru-RU" b="1" dirty="0"/>
              <a:t> </a:t>
            </a:r>
            <a:r>
              <a:rPr lang="ru-RU" b="1" dirty="0" err="1"/>
              <a:t>державних</a:t>
            </a:r>
            <a:r>
              <a:rPr lang="ru-RU" b="1" dirty="0"/>
              <a:t> </a:t>
            </a:r>
            <a:r>
              <a:rPr lang="ru-RU" b="1" dirty="0" err="1"/>
              <a:t>актів</a:t>
            </a:r>
            <a:r>
              <a:rPr lang="ru-RU" b="1" dirty="0"/>
              <a:t>, </a:t>
            </a:r>
            <a:r>
              <a:rPr lang="ru-RU" b="1" dirty="0" err="1" smtClean="0"/>
              <a:t>гетьман</a:t>
            </a:r>
            <a:r>
              <a:rPr lang="uk-UA" b="1" dirty="0" err="1" smtClean="0"/>
              <a:t>ських</a:t>
            </a:r>
            <a:r>
              <a:rPr lang="uk-UA" b="1" dirty="0" smtClean="0"/>
              <a:t> </a:t>
            </a:r>
            <a:r>
              <a:rPr lang="uk-UA" b="1" dirty="0"/>
              <a:t>універсалів, грамот, договорів.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500438"/>
            <a:ext cx="214314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1500174"/>
            <a:ext cx="60960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215885" cy="685799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" name="Скругленный прямоугольник 3"/>
          <p:cNvSpPr/>
          <p:nvPr/>
        </p:nvSpPr>
        <p:spPr>
          <a:xfrm>
            <a:off x="785786" y="1142984"/>
            <a:ext cx="7500990" cy="19288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latin typeface="Cambria" pitchFamily="18" charset="0"/>
              </a:rPr>
              <a:t>              За жанром літопис </a:t>
            </a:r>
            <a:r>
              <a:rPr lang="ru-RU" b="1" dirty="0" err="1">
                <a:latin typeface="Cambria" pitchFamily="18" charset="0"/>
              </a:rPr>
              <a:t>дуже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близький</a:t>
            </a:r>
            <a:r>
              <a:rPr lang="ru-RU" b="1" dirty="0">
                <a:latin typeface="Cambria" pitchFamily="18" charset="0"/>
              </a:rPr>
              <a:t> до жанру </a:t>
            </a:r>
            <a:r>
              <a:rPr lang="ru-RU" b="1" dirty="0" err="1">
                <a:latin typeface="Cambria" pitchFamily="18" charset="0"/>
              </a:rPr>
              <a:t>давньоруської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 smtClean="0">
                <a:latin typeface="Cambria" pitchFamily="18" charset="0"/>
              </a:rPr>
              <a:t>повісті</a:t>
            </a:r>
            <a:r>
              <a:rPr lang="ru-RU" b="1" dirty="0">
                <a:latin typeface="Cambria" pitchFamily="18" charset="0"/>
              </a:rPr>
              <a:t>, </a:t>
            </a:r>
            <a:r>
              <a:rPr lang="ru-RU" b="1" dirty="0" err="1">
                <a:latin typeface="Cambria" pitchFamily="18" charset="0"/>
              </a:rPr>
              <a:t>твір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сформований</a:t>
            </a:r>
            <a:r>
              <a:rPr lang="ru-RU" b="1" dirty="0">
                <a:latin typeface="Cambria" pitchFamily="18" charset="0"/>
              </a:rPr>
              <a:t> «</a:t>
            </a:r>
            <a:r>
              <a:rPr lang="ru-RU" b="1" dirty="0" err="1">
                <a:latin typeface="Cambria" pitchFamily="18" charset="0"/>
              </a:rPr>
              <a:t>сказаніями</a:t>
            </a:r>
            <a:r>
              <a:rPr lang="ru-RU" b="1" dirty="0">
                <a:latin typeface="Cambria" pitchFamily="18" charset="0"/>
              </a:rPr>
              <a:t>». </a:t>
            </a:r>
            <a:r>
              <a:rPr lang="ru-RU" b="1" dirty="0" err="1">
                <a:latin typeface="Cambria" pitchFamily="18" charset="0"/>
              </a:rPr>
              <a:t>Таке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звернення</a:t>
            </a:r>
            <a:r>
              <a:rPr lang="ru-RU" b="1" dirty="0">
                <a:latin typeface="Cambria" pitchFamily="18" charset="0"/>
              </a:rPr>
              <a:t> до </a:t>
            </a:r>
            <a:r>
              <a:rPr lang="ru-RU" b="1" dirty="0" err="1" smtClean="0">
                <a:latin typeface="Cambria" pitchFamily="18" charset="0"/>
              </a:rPr>
              <a:t>традиційних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жанрів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давньоукраїнської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літератури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викликано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 smtClean="0">
                <a:latin typeface="Cambria" pitchFamily="18" charset="0"/>
              </a:rPr>
              <a:t>бароковими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традиціями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літератури</a:t>
            </a:r>
            <a:r>
              <a:rPr lang="ru-RU" b="1" dirty="0">
                <a:latin typeface="Cambria" pitchFamily="18" charset="0"/>
              </a:rPr>
              <a:t> к. ХVІІ — </a:t>
            </a:r>
            <a:r>
              <a:rPr lang="ru-RU" b="1" dirty="0" err="1">
                <a:latin typeface="Cambria" pitchFamily="18" charset="0"/>
              </a:rPr>
              <a:t>поч</a:t>
            </a:r>
            <a:r>
              <a:rPr lang="ru-RU" b="1" dirty="0">
                <a:latin typeface="Cambria" pitchFamily="18" charset="0"/>
              </a:rPr>
              <a:t>. ХVІІІ ст.</a:t>
            </a:r>
            <a:endParaRPr lang="uk-UA" b="1" dirty="0"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496"/>
            <a:ext cx="506545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Овальная выноска 5"/>
          <p:cNvSpPr/>
          <p:nvPr/>
        </p:nvSpPr>
        <p:spPr>
          <a:xfrm>
            <a:off x="5000628" y="3286124"/>
            <a:ext cx="4000528" cy="3286148"/>
          </a:xfrm>
          <a:prstGeom prst="wedgeEllipseCallout">
            <a:avLst>
              <a:gd name="adj1" fmla="val -54208"/>
              <a:gd name="adj2" fmla="val 50121"/>
            </a:avLst>
          </a:prstGeom>
          <a:solidFill>
            <a:schemeClr val="bg2">
              <a:lumMod val="25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Важливою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сюжетною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лінією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літописі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опис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одностайної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підтримки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народом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Визвольної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ві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йни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розпочатої Хмельницьким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214282" y="0"/>
            <a:ext cx="4929222" cy="350046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Головними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героями літопису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поруч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Хмельницьким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простими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козаками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стають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хоробрі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ватажки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козацького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війська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І.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Богун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Кривоніс 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та ін.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14290"/>
            <a:ext cx="35718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357298"/>
            <a:ext cx="38100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Двойная волна 5"/>
          <p:cNvSpPr/>
          <p:nvPr/>
        </p:nvSpPr>
        <p:spPr>
          <a:xfrm>
            <a:off x="5500694" y="4857760"/>
            <a:ext cx="3071834" cy="785818"/>
          </a:xfrm>
          <a:prstGeom prst="double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Іван Богун</a:t>
            </a:r>
            <a:endParaRPr lang="uk-UA" dirty="0"/>
          </a:p>
        </p:txBody>
      </p:sp>
      <p:sp>
        <p:nvSpPr>
          <p:cNvPr id="7" name="Двойная волна 6"/>
          <p:cNvSpPr/>
          <p:nvPr/>
        </p:nvSpPr>
        <p:spPr>
          <a:xfrm>
            <a:off x="2214546" y="6072206"/>
            <a:ext cx="3286148" cy="785794"/>
          </a:xfrm>
          <a:prstGeom prst="double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Максим Кривоніс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6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000125" y="44624"/>
            <a:ext cx="7772400" cy="785812"/>
          </a:xfrm>
          <a:solidFill>
            <a:schemeClr val="lt1">
              <a:alpha val="63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altLang="ru-RU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3600" b="1" dirty="0" err="1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Літопис</a:t>
            </a:r>
            <a:r>
              <a:rPr lang="ru-RU" altLang="ru-RU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Григорія</a:t>
            </a:r>
            <a:r>
              <a:rPr lang="ru-RU" altLang="ru-RU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Граб’янки</a:t>
            </a:r>
            <a:r>
              <a:rPr lang="ru-RU" altLang="ru-RU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3600" b="1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Подзаголовок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23528" y="928688"/>
            <a:ext cx="8643937" cy="2928937"/>
          </a:xfrm>
          <a:solidFill>
            <a:schemeClr val="lt1">
              <a:alpha val="47000"/>
            </a:schemeClr>
          </a:solidFill>
        </p:spPr>
        <p:txBody>
          <a:bodyPr>
            <a:normAutofit lnSpcReduction="10000"/>
          </a:bodyPr>
          <a:lstStyle/>
          <a:p>
            <a:pPr algn="l"/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Визвольної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1648–1654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endParaRPr lang="ru-RU" alt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Ідея</a:t>
            </a: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уславлення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Богдана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Хмельницького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розумної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освіченої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обізнаної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військовій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справі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прагнень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народу;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засудження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Брюховецького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Тетері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нечесним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захопили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владу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розчленили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alt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думка: 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підтримує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висловлює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вдячність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пошану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тому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вождеві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уболіває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них і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відстоює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інтереси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не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навпаки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змушує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поневірятися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терпіти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гноблення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приниження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alt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Рисунок 3" descr="12-06 юрба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1113"/>
            <a:ext cx="9144000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51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Двойная волна 2"/>
          <p:cNvSpPr/>
          <p:nvPr/>
        </p:nvSpPr>
        <p:spPr>
          <a:xfrm>
            <a:off x="500034" y="500042"/>
            <a:ext cx="8072494" cy="1571636"/>
          </a:xfrm>
          <a:prstGeom prst="doubleWav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Літопис Самійла Величка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714488"/>
            <a:ext cx="31908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4429124" y="2000240"/>
            <a:ext cx="4357718" cy="35719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 smtClean="0"/>
              <a:t>       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Народився 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Семуїл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Васильович Величко,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га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дають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учені,близько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1670 р. 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Полтавщині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козацькій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родині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Закінчив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Києво-Могилянську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колегію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знав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старослов’янську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польську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латинську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німецьку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мови.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На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службу до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канцелярії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Величко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потрапив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уже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немолодим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сорокарічним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1000108"/>
            <a:ext cx="571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Блок-схема: процесс 3"/>
          <p:cNvSpPr/>
          <p:nvPr/>
        </p:nvSpPr>
        <p:spPr>
          <a:xfrm>
            <a:off x="0" y="357166"/>
            <a:ext cx="7929618" cy="1500198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«...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Твір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тяжіє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не до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оповідання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повісті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а до роману, бо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ж автор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постійно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прагне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універсальності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всеохопленості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до характерного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барокових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творів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комізму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» (В. Шевчук).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041842"/>
            <a:ext cx="3286116" cy="454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" name="Блок-схема: процесс 4"/>
          <p:cNvSpPr/>
          <p:nvPr/>
        </p:nvSpPr>
        <p:spPr>
          <a:xfrm>
            <a:off x="2571704" y="1714488"/>
            <a:ext cx="6572296" cy="128588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«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Літопис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подібний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енциклопедії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він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характер і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літопису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вченого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трактату» (Д.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Чижевський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lum bright="30000"/>
          </a:blip>
          <a:srcRect/>
          <a:stretch>
            <a:fillRect/>
          </a:stretch>
        </p:blipFill>
        <p:spPr bwMode="auto">
          <a:xfrm>
            <a:off x="3143240" y="2786058"/>
            <a:ext cx="521044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2"/>
            <a:ext cx="3929090" cy="640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3571868" y="142852"/>
            <a:ext cx="5286412" cy="30003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Літопис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починається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передмови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читальника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розповідається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автора. Цей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твір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складається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чотирьох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томів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Перший том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містить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відомості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Визвольну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1648–1654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другий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третій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розповідають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про провідні післявоєнні події й події після смерті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Хмельницького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четвертий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містить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додатки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43306" y="3357562"/>
            <a:ext cx="5143536" cy="32861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Перша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частина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літопису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вважають дослідники,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написана рукою самого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Величка. Друга частина рукопису відрізняється від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першої, її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написано різними почерками, бо автор утратив зір і далі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рукопис,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думку вчених, переписували учні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літописця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Було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четверо,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почерки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нерозбірливі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трапляється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чимало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помилок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правок.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343852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Блок-схема: процесс 3"/>
          <p:cNvSpPr/>
          <p:nvPr/>
        </p:nvSpPr>
        <p:spPr>
          <a:xfrm>
            <a:off x="285720" y="4929198"/>
            <a:ext cx="3571900" cy="1000132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Богдан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Хмельницький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козацького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літопису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С.Величка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285728"/>
            <a:ext cx="3810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286248" y="5072074"/>
            <a:ext cx="4357718" cy="9286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Портрет І.С. Мазепи з літопису С.Величка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357166"/>
            <a:ext cx="3579475" cy="449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571736" y="4786322"/>
            <a:ext cx="3786214" cy="10715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Іван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Мартинович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Брюховецький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 літопису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С.Величка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Двойная волна 2"/>
          <p:cNvSpPr/>
          <p:nvPr/>
        </p:nvSpPr>
        <p:spPr>
          <a:xfrm>
            <a:off x="428596" y="0"/>
            <a:ext cx="8429684" cy="1857364"/>
          </a:xfrm>
          <a:prstGeom prst="doubleWav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latin typeface="Times New Roman" pitchFamily="18" charset="0"/>
                <a:cs typeface="Times New Roman" pitchFamily="18" charset="0"/>
              </a:rPr>
              <a:t>“Історія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err="1" smtClean="0">
                <a:latin typeface="Times New Roman" pitchFamily="18" charset="0"/>
                <a:cs typeface="Times New Roman" pitchFamily="18" charset="0"/>
              </a:rPr>
              <a:t>русів”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 l="18348" t="2754" r="14220" b="30232"/>
          <a:stretch>
            <a:fillRect/>
          </a:stretch>
        </p:blipFill>
        <p:spPr bwMode="auto">
          <a:xfrm>
            <a:off x="500034" y="1357298"/>
            <a:ext cx="350046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2571744"/>
            <a:ext cx="28956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Блок-схема: подготовка 4"/>
          <p:cNvSpPr/>
          <p:nvPr/>
        </p:nvSpPr>
        <p:spPr>
          <a:xfrm>
            <a:off x="2928926" y="1928802"/>
            <a:ext cx="5429288" cy="2857520"/>
          </a:xfrm>
          <a:prstGeom prst="flowChartPreparati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   «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Історія </a:t>
            </a:r>
            <a:r>
              <a:rPr lang="ru-RU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русів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уперше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опублікована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в 1846 р. </a:t>
            </a:r>
            <a:r>
              <a:rPr lang="ru-RU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літопису </a:t>
            </a:r>
            <a:r>
              <a:rPr lang="ru-RU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спробою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всеосяжного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огляду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народу у </a:t>
            </a:r>
            <a:r>
              <a:rPr lang="ru-RU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національному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патріотичному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ключі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від </a:t>
            </a:r>
            <a:r>
              <a:rPr lang="ru-RU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найдавніших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подій 1769 р.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4572008"/>
            <a:ext cx="2677404" cy="212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Лента лицом вверх 3"/>
          <p:cNvSpPr/>
          <p:nvPr/>
        </p:nvSpPr>
        <p:spPr>
          <a:xfrm>
            <a:off x="785786" y="142852"/>
            <a:ext cx="7786742" cy="1071570"/>
          </a:xfrm>
          <a:prstGeom prst="ribbon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Авторство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24025"/>
            <a:ext cx="356235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" name="Блок-схема: процесс 4"/>
          <p:cNvSpPr/>
          <p:nvPr/>
        </p:nvSpPr>
        <p:spPr>
          <a:xfrm>
            <a:off x="1500166" y="1285860"/>
            <a:ext cx="7215238" cy="392909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Існує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припущень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автора твору.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Повна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назва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— «Історія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Русовъ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или малой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Росіи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сочиненіе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Георгія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Ко-</a:t>
            </a: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нискаго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Архієпископа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Белорускаго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Згодом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дослідники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зійшлися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думці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книга не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належить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перу.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Існувала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версія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що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написав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Григорій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Полетика —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виходець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шляхти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палкий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патріот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обіймав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значну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посаду 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правлячих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колах</a:t>
            </a:r>
          </a:p>
          <a:p>
            <a:pPr algn="just"/>
            <a:r>
              <a:rPr lang="uk-UA" b="1" dirty="0">
                <a:latin typeface="Times New Roman" pitchFamily="18" charset="0"/>
                <a:cs typeface="Times New Roman" pitchFamily="18" charset="0"/>
              </a:rPr>
              <a:t>тогочасної Росії. Інші дослідники твердять, що це праця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Григо-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рія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та Василя Полетик, про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свідчить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їхні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листи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зга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дується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про роботу батька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над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якоюсь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історією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Вірогідно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автором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був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Олександр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Безбородько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адже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твір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йдено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маєтку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та й у листах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згадка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історичну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працю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якою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він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займається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але він був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високим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сановником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Російської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dirty="0">
                <a:latin typeface="Times New Roman" pitchFamily="18" charset="0"/>
                <a:cs typeface="Times New Roman" pitchFamily="18" charset="0"/>
              </a:rPr>
              <a:t>держави (канцлером).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 l="11864" r="12500" b="84500"/>
          <a:stretch>
            <a:fillRect/>
          </a:stretch>
        </p:blipFill>
        <p:spPr bwMode="auto">
          <a:xfrm>
            <a:off x="3786182" y="5429264"/>
            <a:ext cx="5053694" cy="102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643042" y="2928934"/>
            <a:ext cx="6929486" cy="14287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передмові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до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Русів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В. Шевчук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висловлює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думку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 авторство Архипа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Худорби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адже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існують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свідчення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про те,</a:t>
            </a: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маєтку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якась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супроти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уряду написана».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Це припущення є одним із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найвірогідніших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1214414" y="2428868"/>
            <a:ext cx="7072362" cy="3000396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Таким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чином, автор жив у 2-й пол. ХVІІІ ст.,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навчався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 Ки-</a:t>
            </a: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ївській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академії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належав до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старшини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жив 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Чернігівщині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відзначався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вільнодумством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патріотизмом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широкий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полі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тичний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світогляд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негативно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ставився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російського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самодержав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О.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Пушкін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так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висловився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про автора літопису: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Шляхетне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серце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грудях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чернечою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рясою».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Волна 10"/>
          <p:cNvSpPr/>
          <p:nvPr/>
        </p:nvSpPr>
        <p:spPr>
          <a:xfrm>
            <a:off x="1643042" y="2285992"/>
            <a:ext cx="6000792" cy="2786082"/>
          </a:xfrm>
          <a:prstGeom prst="wav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Вперше твір </a:t>
            </a:r>
            <a:r>
              <a:rPr lang="uk-UA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опубліковав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1846 року Осип </a:t>
            </a:r>
            <a:r>
              <a:rPr lang="uk-UA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Бодянський</a:t>
            </a:r>
            <a:endParaRPr lang="uk-UA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1071546"/>
            <a:ext cx="4353675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2500306"/>
            <a:ext cx="307183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b="12999"/>
          <a:stretch>
            <a:fillRect/>
          </a:stretch>
        </p:blipFill>
        <p:spPr bwMode="auto">
          <a:xfrm>
            <a:off x="785786" y="2285992"/>
            <a:ext cx="2905125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" name="Лента лицом вверх 2"/>
          <p:cNvSpPr/>
          <p:nvPr/>
        </p:nvSpPr>
        <p:spPr>
          <a:xfrm>
            <a:off x="571472" y="928670"/>
            <a:ext cx="8358246" cy="3286148"/>
          </a:xfrm>
          <a:prstGeom prst="ribbon2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Козацькі літописи – історико-літературні твори кінця Х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V</a:t>
            </a: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ІІ –Х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V</a:t>
            </a: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ІІІ століття, що мають мемуарний характер, зображують історичні події в Україні.</a:t>
            </a:r>
            <a:endParaRPr lang="uk-UA" b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8596" y="1340768"/>
            <a:ext cx="8715404" cy="53029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      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Писалися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вони освіченими людьми,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вихідцями зі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старшинської верхівки. Основними джерелами були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спогади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самих </a:t>
            </a:r>
            <a:r>
              <a:rPr lang="uk-UA" sz="2400" b="1" i="1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авторів, свідчення сучасників подій, давньоруські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літо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писи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та хронографи, праці чужоземних історіографів,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літературні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пам’ятки</a:t>
            </a:r>
            <a:r>
              <a:rPr lang="uk-UA" sz="2400" b="1" i="1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, народні думи, історичні пісні, перекази. Історичні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від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омості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в козацьких літописах викладені в різних жанрових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формах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: публіцистичних нарисів, переказів та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художніх оповідань, розміщених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у хронологічному порядку без зазначених дат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або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стислих </a:t>
            </a:r>
            <a:r>
              <a:rPr lang="uk-UA" sz="2400" b="1" i="1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повідомлень за роками.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3713361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2571736" y="500042"/>
            <a:ext cx="6143668" cy="142876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Розповідь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історичний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від дав-</a:t>
            </a: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нини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другої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половини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ХVІІІ ст.,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центральної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події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твору —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національно-визвольної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1648–1654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3142684" y="1868023"/>
            <a:ext cx="5786478" cy="2561079"/>
          </a:xfrm>
          <a:prstGeom prst="flowChartPunchedTap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Твір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написаний 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традиціях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козацьких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літописів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зразок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історико-мемуарної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прози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балансує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межі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белетристичної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оповіді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історичного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літопису.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Припускають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«Історія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Русів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—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політичний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памфлет,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політичний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трак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тат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, промова.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 l="11864" r="12500" b="84500"/>
          <a:stretch>
            <a:fillRect/>
          </a:stretch>
        </p:blipFill>
        <p:spPr bwMode="auto">
          <a:xfrm>
            <a:off x="3714744" y="5643578"/>
            <a:ext cx="5053694" cy="102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3929066"/>
            <a:ext cx="2102214" cy="269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885" y="0"/>
            <a:ext cx="9215885" cy="685799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500042"/>
            <a:ext cx="3856033" cy="5944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Блок-схема: процесс 2"/>
          <p:cNvSpPr/>
          <p:nvPr/>
        </p:nvSpPr>
        <p:spPr>
          <a:xfrm>
            <a:off x="571472" y="357166"/>
            <a:ext cx="8072494" cy="1285884"/>
          </a:xfrm>
          <a:prstGeom prst="flowChartProcess">
            <a:avLst/>
          </a:prstGeom>
          <a:gradFill>
            <a:gsLst>
              <a:gs pos="0">
                <a:schemeClr val="accent2">
                  <a:lumMod val="75000"/>
                  <a:alpha val="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«Історія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Русів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предтечею «Кобзаря» (М. Драгоманов).</a:t>
            </a:r>
            <a:endParaRPr lang="uk-UA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571472" y="1857364"/>
            <a:ext cx="8143932" cy="1285884"/>
          </a:xfrm>
          <a:prstGeom prst="flowChartProcess">
            <a:avLst/>
          </a:prstGeom>
          <a:gradFill flip="none" rotWithShape="1">
            <a:gsLst>
              <a:gs pos="0">
                <a:schemeClr val="accent6">
                  <a:lumMod val="50000"/>
                  <a:alpha val="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«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книга для нас і про нас. Вона приходить до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українців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вирішальні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часи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І. Драч).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500034" y="3357562"/>
            <a:ext cx="8143932" cy="1143008"/>
          </a:xfrm>
          <a:prstGeom prst="flowChartProcess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  <a:alpha val="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Історія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русів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гострою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сокирою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темниці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народу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прорубувала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вікно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волі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світла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(В.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Шев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чук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571472" y="4857760"/>
            <a:ext cx="8143932" cy="1143008"/>
          </a:xfrm>
          <a:prstGeom prst="flowChartProcess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  <a:alpha val="5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/>
              <a:t>     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Історія </a:t>
            </a:r>
            <a:r>
              <a:rPr lang="uk-UA" sz="2000" b="1" i="1" dirty="0" err="1">
                <a:latin typeface="Times New Roman" pitchFamily="18" charset="0"/>
                <a:cs typeface="Times New Roman" pitchFamily="18" charset="0"/>
              </a:rPr>
              <a:t>русів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» — найліпший з усіх інших творів української</a:t>
            </a:r>
          </a:p>
          <a:p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літератури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ХVІІІ ст. (М. Драгоманов).</a:t>
            </a:r>
            <a:endParaRPr lang="uk-UA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885" y="0"/>
            <a:ext cx="9215885" cy="685799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3" name="Блок-схема: альтернативный процесс 2"/>
          <p:cNvSpPr/>
          <p:nvPr/>
        </p:nvSpPr>
        <p:spPr>
          <a:xfrm>
            <a:off x="1214414" y="1928802"/>
            <a:ext cx="7215238" cy="928694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Дякую за увагу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2571744"/>
            <a:ext cx="40744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Двойная волна 3"/>
          <p:cNvSpPr/>
          <p:nvPr/>
        </p:nvSpPr>
        <p:spPr>
          <a:xfrm>
            <a:off x="1428728" y="642918"/>
            <a:ext cx="6500858" cy="1714512"/>
          </a:xfrm>
          <a:prstGeom prst="doubleWav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atin typeface="Bookman Old Style" pitchFamily="18" charset="0"/>
              </a:rPr>
              <a:t>Літопис Самовидця</a:t>
            </a:r>
            <a:endParaRPr lang="uk-UA" sz="4000" b="1" dirty="0"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285992"/>
            <a:ext cx="3002037" cy="410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Блок-схема: процесс 5"/>
          <p:cNvSpPr/>
          <p:nvPr/>
        </p:nvSpPr>
        <p:spPr>
          <a:xfrm>
            <a:off x="3857620" y="2357430"/>
            <a:ext cx="4143404" cy="1143008"/>
          </a:xfrm>
          <a:prstGeom prst="flowChartProcess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Літопис Самовидця – твір, автора якого дотепер не встановлено.</a:t>
            </a:r>
            <a:endParaRPr lang="uk-UA" b="1" dirty="0"/>
          </a:p>
        </p:txBody>
      </p:sp>
      <p:sp>
        <p:nvSpPr>
          <p:cNvPr id="7" name="Блок-схема: процесс 6"/>
          <p:cNvSpPr/>
          <p:nvPr/>
        </p:nvSpPr>
        <p:spPr>
          <a:xfrm>
            <a:off x="3643306" y="3643314"/>
            <a:ext cx="5143536" cy="285752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Bookman Old Style" pitchFamily="18" charset="0"/>
              </a:rPr>
              <a:t>Існують припущення, що автором може бути :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latin typeface="Bookman Old Style" pitchFamily="18" charset="0"/>
              </a:rPr>
              <a:t>генеральний військовий підскарбій Роман Ракушка- Романовський (найбільш вірогідно);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latin typeface="Bookman Old Style" pitchFamily="18" charset="0"/>
              </a:rPr>
              <a:t>корсунський полковник Федір Кандиба;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latin typeface="Bookman Old Style" pitchFamily="18" charset="0"/>
              </a:rPr>
              <a:t>писар Іван Биховець.</a:t>
            </a:r>
            <a:endParaRPr lang="uk-UA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D:\Кабінет\КАБІНЕТ1\КАБІНЕТ\1240043995_sergiy_vasylkivskiy-_cossack_mort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857232"/>
            <a:ext cx="3838575" cy="57150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6" name="Выноска 2 5"/>
          <p:cNvSpPr/>
          <p:nvPr/>
        </p:nvSpPr>
        <p:spPr>
          <a:xfrm>
            <a:off x="4786314" y="1643049"/>
            <a:ext cx="3458094" cy="2357479"/>
          </a:xfrm>
          <a:prstGeom prst="borderCallout2">
            <a:avLst>
              <a:gd name="adj1" fmla="val 48254"/>
              <a:gd name="adj2" fmla="val 745"/>
              <a:gd name="adj3" fmla="val 48821"/>
              <a:gd name="adj4" fmla="val -14114"/>
              <a:gd name="adj5" fmla="val 101720"/>
              <a:gd name="adj6" fmla="val -40993"/>
            </a:avLst>
          </a:prstGeom>
          <a:ln w="381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Cambria" pitchFamily="18" charset="0"/>
              </a:rPr>
              <a:t>І частина об’єднує низку окремих оповідань і висвітлює окремі події до 1667 року</a:t>
            </a:r>
            <a:endParaRPr lang="uk-UA" sz="2400" b="1" dirty="0">
              <a:latin typeface="Cambria" pitchFamily="18" charset="0"/>
            </a:endParaRPr>
          </a:p>
        </p:txBody>
      </p:sp>
      <p:sp>
        <p:nvSpPr>
          <p:cNvPr id="7" name="Выноска 2 6"/>
          <p:cNvSpPr/>
          <p:nvPr/>
        </p:nvSpPr>
        <p:spPr>
          <a:xfrm>
            <a:off x="4786314" y="4293096"/>
            <a:ext cx="3458094" cy="1993424"/>
          </a:xfrm>
          <a:prstGeom prst="borderCallout2">
            <a:avLst>
              <a:gd name="adj1" fmla="val 48254"/>
              <a:gd name="adj2" fmla="val 745"/>
              <a:gd name="adj3" fmla="val 46551"/>
              <a:gd name="adj4" fmla="val -16667"/>
              <a:gd name="adj5" fmla="val -5514"/>
              <a:gd name="adj6" fmla="val -44964"/>
            </a:avLst>
          </a:prstGeom>
          <a:ln w="381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Cambria" pitchFamily="18" charset="0"/>
              </a:rPr>
              <a:t>ІІ частина – традиційна літописна  хроніка , яка докладно описує події до 1702 року</a:t>
            </a:r>
            <a:endParaRPr lang="uk-UA" sz="2400" b="1" dirty="0">
              <a:latin typeface="Cambria" pitchFamily="18" charset="0"/>
            </a:endParaRPr>
          </a:p>
        </p:txBody>
      </p:sp>
      <p:sp>
        <p:nvSpPr>
          <p:cNvPr id="3" name="Блок-схема: подготовка 2"/>
          <p:cNvSpPr/>
          <p:nvPr/>
        </p:nvSpPr>
        <p:spPr>
          <a:xfrm>
            <a:off x="0" y="2857496"/>
            <a:ext cx="3714744" cy="2214578"/>
          </a:xfrm>
          <a:prstGeom prst="flowChartPrepara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Bookman Old Style" pitchFamily="18" charset="0"/>
              </a:rPr>
              <a:t>Літопис має дві частини</a:t>
            </a:r>
            <a:endParaRPr lang="uk-UA" sz="28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885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500034" y="428604"/>
            <a:ext cx="8286808" cy="314327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b="1" dirty="0">
                <a:latin typeface="Cambria" pitchFamily="18" charset="0"/>
              </a:rPr>
              <a:t>У центрі розповіді — події війни та післявоєнної доби. Автор</a:t>
            </a:r>
          </a:p>
          <a:p>
            <a:pPr algn="just"/>
            <a:r>
              <a:rPr lang="ru-RU" b="1" dirty="0" err="1">
                <a:latin typeface="Cambria" pitchFamily="18" charset="0"/>
              </a:rPr>
              <a:t>описує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козацькі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бунти</a:t>
            </a:r>
            <a:r>
              <a:rPr lang="ru-RU" b="1" dirty="0">
                <a:latin typeface="Cambria" pitchFamily="18" charset="0"/>
              </a:rPr>
              <a:t> (полк І. Золотаренка), </a:t>
            </a:r>
            <a:r>
              <a:rPr lang="ru-RU" b="1" dirty="0" err="1">
                <a:latin typeface="Cambria" pitchFamily="18" charset="0"/>
              </a:rPr>
              <a:t>вбивство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 smtClean="0">
                <a:latin typeface="Cambria" pitchFamily="18" charset="0"/>
              </a:rPr>
              <a:t>гетьмана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b="1" dirty="0" err="1" smtClean="0">
                <a:latin typeface="Cambria" pitchFamily="18" charset="0"/>
              </a:rPr>
              <a:t>Брюховецького</a:t>
            </a:r>
            <a:r>
              <a:rPr lang="ru-RU" b="1" dirty="0">
                <a:latin typeface="Cambria" pitchFamily="18" charset="0"/>
              </a:rPr>
              <a:t>, </a:t>
            </a:r>
            <a:r>
              <a:rPr lang="ru-RU" b="1" dirty="0" err="1">
                <a:latin typeface="Cambria" pitchFamily="18" charset="0"/>
              </a:rPr>
              <a:t>події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Переяславської</a:t>
            </a:r>
            <a:r>
              <a:rPr lang="ru-RU" b="1" dirty="0">
                <a:latin typeface="Cambria" pitchFamily="18" charset="0"/>
              </a:rPr>
              <a:t> ради; </a:t>
            </a:r>
            <a:r>
              <a:rPr lang="ru-RU" b="1" dirty="0" err="1">
                <a:latin typeface="Cambria" pitchFamily="18" charset="0"/>
              </a:rPr>
              <a:t>правильну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 smtClean="0">
                <a:latin typeface="Cambria" pitchFamily="18" charset="0"/>
              </a:rPr>
              <a:t>політику</a:t>
            </a:r>
            <a:r>
              <a:rPr lang="ru-RU" b="1" dirty="0" smtClean="0">
                <a:latin typeface="Cambria" pitchFamily="18" charset="0"/>
              </a:rPr>
              <a:t>, </a:t>
            </a:r>
            <a:r>
              <a:rPr lang="ru-RU" b="1" dirty="0" err="1" smtClean="0">
                <a:latin typeface="Cambria" pitchFamily="18" charset="0"/>
              </a:rPr>
              <a:t>впроваджувану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Хмельницьким</a:t>
            </a:r>
            <a:r>
              <a:rPr lang="ru-RU" b="1" dirty="0">
                <a:latin typeface="Cambria" pitchFamily="18" charset="0"/>
              </a:rPr>
              <a:t> (союз </a:t>
            </a:r>
            <a:r>
              <a:rPr lang="ru-RU" b="1" dirty="0" smtClean="0">
                <a:latin typeface="Cambria" pitchFamily="18" charset="0"/>
              </a:rPr>
              <a:t>з </a:t>
            </a:r>
            <a:r>
              <a:rPr lang="ru-RU" b="1" dirty="0" err="1" smtClean="0">
                <a:latin typeface="Cambria" pitchFamily="18" charset="0"/>
              </a:rPr>
              <a:t>кримським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b="1" dirty="0">
                <a:latin typeface="Cambria" pitchFamily="18" charset="0"/>
              </a:rPr>
              <a:t>ханом </a:t>
            </a:r>
            <a:r>
              <a:rPr lang="ru-RU" b="1" dirty="0" err="1">
                <a:latin typeface="Cambria" pitchFamily="18" charset="0"/>
              </a:rPr>
              <a:t>проти</a:t>
            </a:r>
            <a:endParaRPr lang="ru-RU" b="1" dirty="0">
              <a:latin typeface="Cambria" pitchFamily="18" charset="0"/>
            </a:endParaRPr>
          </a:p>
          <a:p>
            <a:pPr algn="just"/>
            <a:r>
              <a:rPr lang="ru-RU" b="1" dirty="0" err="1">
                <a:latin typeface="Cambria" pitchFamily="18" charset="0"/>
              </a:rPr>
              <a:t>поляків</a:t>
            </a:r>
            <a:r>
              <a:rPr lang="ru-RU" b="1" dirty="0">
                <a:latin typeface="Cambria" pitchFamily="18" charset="0"/>
              </a:rPr>
              <a:t>); </a:t>
            </a:r>
            <a:r>
              <a:rPr lang="ru-RU" b="1" dirty="0" err="1">
                <a:latin typeface="Cambria" pitchFamily="18" charset="0"/>
              </a:rPr>
              <a:t>зраду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викупленого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Хмельницьким</a:t>
            </a:r>
            <a:r>
              <a:rPr lang="ru-RU" b="1" dirty="0">
                <a:latin typeface="Cambria" pitchFamily="18" charset="0"/>
              </a:rPr>
              <a:t> з </a:t>
            </a:r>
            <a:r>
              <a:rPr lang="ru-RU" b="1" dirty="0" err="1">
                <a:latin typeface="Cambria" pitchFamily="18" charset="0"/>
              </a:rPr>
              <a:t>неволі</a:t>
            </a:r>
            <a:r>
              <a:rPr lang="ru-RU" b="1" dirty="0">
                <a:latin typeface="Cambria" pitchFamily="18" charset="0"/>
              </a:rPr>
              <a:t> І. Вигов-</a:t>
            </a:r>
          </a:p>
          <a:p>
            <a:pPr algn="just"/>
            <a:r>
              <a:rPr lang="ru-RU" b="1" dirty="0" err="1">
                <a:latin typeface="Cambria" pitchFamily="18" charset="0"/>
              </a:rPr>
              <a:t>ського</a:t>
            </a:r>
            <a:r>
              <a:rPr lang="ru-RU" b="1" dirty="0">
                <a:latin typeface="Cambria" pitchFamily="18" charset="0"/>
              </a:rPr>
              <a:t> і благородного Д. </a:t>
            </a:r>
            <a:r>
              <a:rPr lang="ru-RU" b="1" dirty="0" err="1">
                <a:latin typeface="Cambria" pitchFamily="18" charset="0"/>
              </a:rPr>
              <a:t>Многогрішного</a:t>
            </a:r>
            <a:r>
              <a:rPr lang="ru-RU" b="1" dirty="0">
                <a:latin typeface="Cambria" pitchFamily="18" charset="0"/>
              </a:rPr>
              <a:t>, </a:t>
            </a:r>
            <a:r>
              <a:rPr lang="ru-RU" b="1" dirty="0" err="1">
                <a:latin typeface="Cambria" pitchFamily="18" charset="0"/>
              </a:rPr>
              <a:t>що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відмовився</a:t>
            </a:r>
            <a:r>
              <a:rPr lang="ru-RU" b="1" dirty="0">
                <a:latin typeface="Cambria" pitchFamily="18" charset="0"/>
              </a:rPr>
              <a:t> від </a:t>
            </a:r>
            <a:r>
              <a:rPr lang="ru-RU" b="1" dirty="0" err="1" smtClean="0">
                <a:latin typeface="Cambria" pitchFamily="18" charset="0"/>
              </a:rPr>
              <a:t>гетьманства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b="1" dirty="0">
                <a:latin typeface="Cambria" pitchFamily="18" charset="0"/>
              </a:rPr>
              <a:t>«як стара </a:t>
            </a:r>
            <a:r>
              <a:rPr lang="ru-RU" b="1" dirty="0" err="1">
                <a:latin typeface="Cambria" pitchFamily="18" charset="0"/>
              </a:rPr>
              <a:t>дівка</a:t>
            </a:r>
            <a:r>
              <a:rPr lang="ru-RU" b="1" dirty="0">
                <a:latin typeface="Cambria" pitchFamily="18" charset="0"/>
              </a:rPr>
              <a:t> від </a:t>
            </a:r>
            <a:r>
              <a:rPr lang="ru-RU" b="1" dirty="0" err="1">
                <a:latin typeface="Cambria" pitchFamily="18" charset="0"/>
              </a:rPr>
              <a:t>хорошого</a:t>
            </a:r>
            <a:r>
              <a:rPr lang="ru-RU" b="1" dirty="0">
                <a:latin typeface="Cambria" pitchFamily="18" charset="0"/>
              </a:rPr>
              <a:t> жениха». З </a:t>
            </a:r>
            <a:r>
              <a:rPr lang="ru-RU" b="1" dirty="0" err="1">
                <a:latin typeface="Cambria" pitchFamily="18" charset="0"/>
              </a:rPr>
              <a:t>жалем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 smtClean="0">
                <a:latin typeface="Cambria" pitchFamily="18" charset="0"/>
              </a:rPr>
              <a:t>розпо</a:t>
            </a:r>
            <a:r>
              <a:rPr lang="uk-UA" b="1" dirty="0" smtClean="0">
                <a:latin typeface="Cambria" pitchFamily="18" charset="0"/>
              </a:rPr>
              <a:t>відає </a:t>
            </a:r>
            <a:r>
              <a:rPr lang="uk-UA" b="1" dirty="0">
                <a:latin typeface="Cambria" pitchFamily="18" charset="0"/>
              </a:rPr>
              <a:t>Самовидець про міжусобні чвари старшини козацької </a:t>
            </a:r>
            <a:r>
              <a:rPr lang="uk-UA" b="1" dirty="0" smtClean="0">
                <a:latin typeface="Cambria" pitchFamily="18" charset="0"/>
              </a:rPr>
              <a:t>після </a:t>
            </a:r>
            <a:r>
              <a:rPr lang="ru-RU" b="1" dirty="0" err="1" smtClean="0">
                <a:latin typeface="Cambria" pitchFamily="18" charset="0"/>
              </a:rPr>
              <a:t>смерті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b="1" dirty="0">
                <a:latin typeface="Cambria" pitchFamily="18" charset="0"/>
              </a:rPr>
              <a:t>Б. </a:t>
            </a:r>
            <a:r>
              <a:rPr lang="ru-RU" b="1" dirty="0" err="1">
                <a:latin typeface="Cambria" pitchFamily="18" charset="0"/>
              </a:rPr>
              <a:t>Хмельницького</a:t>
            </a:r>
            <a:r>
              <a:rPr lang="ru-RU" b="1" dirty="0">
                <a:latin typeface="Cambria" pitchFamily="18" charset="0"/>
              </a:rPr>
              <a:t>, </a:t>
            </a:r>
            <a:r>
              <a:rPr lang="ru-RU" b="1" dirty="0" err="1">
                <a:latin typeface="Cambria" pitchFamily="18" charset="0"/>
              </a:rPr>
              <a:t>марні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намагання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якось</a:t>
            </a:r>
            <a:r>
              <a:rPr lang="ru-RU" b="1" dirty="0">
                <a:latin typeface="Cambria" pitchFamily="18" charset="0"/>
              </a:rPr>
              <a:t> </a:t>
            </a:r>
            <a:r>
              <a:rPr lang="ru-RU" b="1" dirty="0" err="1">
                <a:latin typeface="Cambria" pitchFamily="18" charset="0"/>
              </a:rPr>
              <a:t>вийти</a:t>
            </a:r>
            <a:r>
              <a:rPr lang="ru-RU" b="1" dirty="0">
                <a:latin typeface="Cambria" pitchFamily="18" charset="0"/>
              </a:rPr>
              <a:t> з </a:t>
            </a:r>
            <a:r>
              <a:rPr lang="ru-RU" b="1" dirty="0" smtClean="0">
                <a:latin typeface="Cambria" pitchFamily="18" charset="0"/>
              </a:rPr>
              <a:t>про</a:t>
            </a:r>
            <a:r>
              <a:rPr lang="uk-UA" b="1" dirty="0" err="1" smtClean="0">
                <a:latin typeface="Cambria" pitchFamily="18" charset="0"/>
              </a:rPr>
              <a:t>текторату</a:t>
            </a:r>
            <a:r>
              <a:rPr lang="uk-UA" b="1" dirty="0" smtClean="0">
                <a:latin typeface="Cambria" pitchFamily="18" charset="0"/>
              </a:rPr>
              <a:t> </a:t>
            </a:r>
            <a:r>
              <a:rPr lang="uk-UA" b="1" dirty="0">
                <a:latin typeface="Cambria" pitchFamily="18" charset="0"/>
              </a:rPr>
              <a:t>Росії.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/>
          <a:srcRect l="6618" t="8297" r="4043" b="10397"/>
          <a:stretch>
            <a:fillRect/>
          </a:stretch>
        </p:blipFill>
        <p:spPr bwMode="auto">
          <a:xfrm>
            <a:off x="1785918" y="3357538"/>
            <a:ext cx="578647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71546"/>
            <a:ext cx="3214710" cy="462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Двойная волна 6"/>
          <p:cNvSpPr/>
          <p:nvPr/>
        </p:nvSpPr>
        <p:spPr>
          <a:xfrm>
            <a:off x="3786182" y="1643050"/>
            <a:ext cx="4572032" cy="1428760"/>
          </a:xfrm>
          <a:prstGeom prst="double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 smtClean="0"/>
              <a:t>Богда́н Хмельни́цький (6 січня 1596 — 6 серпня 1657) — гетьман війська запорозького, полководець і державний діяч</a:t>
            </a:r>
            <a:r>
              <a:rPr lang="vi-VN" dirty="0" smtClean="0"/>
              <a:t>. </a:t>
            </a:r>
            <a:endParaRPr lang="uk-UA" dirty="0">
              <a:latin typeface="Bookman Old Style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143248"/>
            <a:ext cx="42862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642910" y="1142984"/>
            <a:ext cx="7643866" cy="264320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Cambria" pitchFamily="18" charset="0"/>
              </a:rPr>
              <a:t>Самовидцем автора назвав Пантелеймон Куліш, який не лише підготував літопис  до друку, а й написав на його основі свій знаменитий роман “Чорна рада”.</a:t>
            </a:r>
            <a:endParaRPr lang="uk-UA" sz="2400" b="1" dirty="0">
              <a:latin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42910" y="3214686"/>
            <a:ext cx="251819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Двойная волна 4"/>
          <p:cNvSpPr/>
          <p:nvPr/>
        </p:nvSpPr>
        <p:spPr>
          <a:xfrm>
            <a:off x="3000364" y="3857628"/>
            <a:ext cx="6000792" cy="2786082"/>
          </a:xfrm>
          <a:prstGeom prst="doubleWave">
            <a:avLst>
              <a:gd name="adj1" fmla="val 6250"/>
              <a:gd name="adj2" fmla="val 92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Cambria" pitchFamily="18" charset="0"/>
              </a:rPr>
              <a:t>Першою згадкою про Миколаївський собор було повідомлення «Літопису Самовидця» від 18 червня 1663 року, що говорить про події Чорної ради в Ніжині. Самовидець свідчить, що після свого обрання гетьман І. Брюховецький </a:t>
            </a:r>
          </a:p>
          <a:p>
            <a:pPr algn="ctr"/>
            <a:r>
              <a:rPr lang="uk-UA" b="1" dirty="0" smtClean="0">
                <a:latin typeface="Cambria" pitchFamily="18" charset="0"/>
              </a:rPr>
              <a:t>«... попровадил в соборную церковь святого Николая, где присягу виконал...зо всім войском».</a:t>
            </a:r>
            <a:endParaRPr lang="uk-UA" b="1" dirty="0">
              <a:latin typeface="Cambria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928670"/>
            <a:ext cx="432435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Двойная волна 6"/>
          <p:cNvSpPr/>
          <p:nvPr/>
        </p:nvSpPr>
        <p:spPr>
          <a:xfrm>
            <a:off x="3500430" y="5143512"/>
            <a:ext cx="4786346" cy="1143008"/>
          </a:xfrm>
          <a:prstGeom prst="double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Cambria" pitchFamily="18" charset="0"/>
              </a:rPr>
              <a:t>Пантелеймон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b="1" dirty="0" err="1" smtClean="0">
                <a:latin typeface="Cambria" pitchFamily="18" charset="0"/>
              </a:rPr>
              <a:t>Куліш</a:t>
            </a:r>
            <a:endParaRPr lang="uk-UA" b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921588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2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28688" y="214313"/>
            <a:ext cx="7772400" cy="500062"/>
          </a:xfrm>
          <a:solidFill>
            <a:schemeClr val="lt1">
              <a:alpha val="61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altLang="ru-RU" sz="32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3200" b="1" dirty="0" err="1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Літопис</a:t>
            </a:r>
            <a:r>
              <a:rPr lang="ru-RU" altLang="ru-RU" sz="32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Самовидця</a:t>
            </a:r>
            <a:r>
              <a:rPr lang="ru-RU" altLang="ru-RU" sz="32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3200" b="1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Подзаголовок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13866" y="928688"/>
            <a:ext cx="4643438" cy="5500687"/>
          </a:xfrm>
          <a:solidFill>
            <a:schemeClr val="lt1">
              <a:alpha val="46000"/>
            </a:schemeClr>
          </a:solidFill>
        </p:spPr>
        <p:txBody>
          <a:bodyPr>
            <a:normAutofit lnSpcReduction="10000"/>
          </a:bodyPr>
          <a:lstStyle/>
          <a:p>
            <a:pPr algn="l"/>
            <a:r>
              <a:rPr lang="ru-RU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altLang="ru-RU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твору</a:t>
            </a:r>
            <a:r>
              <a:rPr lang="ru-RU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Визвольної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1648–1654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головуванням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Б.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Хмельницького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післявоєнної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доби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altLang="ru-RU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Ідея</a:t>
            </a:r>
            <a:r>
              <a:rPr lang="ru-RU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возвеличення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Б.Хмельницького</a:t>
            </a:r>
            <a:r>
              <a:rPr lang="uk-UA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засудження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тих,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намагався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підступним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зрадницьким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заволодіти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гетьманського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булавою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видатного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народного ватажка.</a:t>
            </a:r>
          </a:p>
          <a:p>
            <a:pPr algn="l"/>
            <a:r>
              <a:rPr lang="ru-RU" altLang="ru-RU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думка: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героїчні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сторінки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історичного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свідченням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 повинен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ушановувати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видатних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оборонців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рідної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зневажливо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ставитися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ворогів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як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alt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</a:t>
            </a:r>
            <a:endParaRPr lang="ru-RU" alt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Рисунок 4" descr="36158456_dymk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85813"/>
            <a:ext cx="4214812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1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885" cy="6857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500306"/>
            <a:ext cx="301379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357158" y="5857868"/>
            <a:ext cx="3571900" cy="10001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Герб </a:t>
            </a:r>
            <a:r>
              <a:rPr lang="ru-RU" dirty="0" err="1" smtClean="0"/>
              <a:t>Війська</a:t>
            </a:r>
            <a:r>
              <a:rPr lang="ru-RU" dirty="0" smtClean="0"/>
              <a:t> </a:t>
            </a:r>
            <a:r>
              <a:rPr lang="ru-RU" dirty="0" err="1" smtClean="0"/>
              <a:t>Запорозького</a:t>
            </a:r>
            <a:r>
              <a:rPr lang="ru-RU" dirty="0" smtClean="0"/>
              <a:t> з літопису </a:t>
            </a:r>
            <a:r>
              <a:rPr lang="ru-RU" dirty="0" err="1" smtClean="0"/>
              <a:t>Григорія</a:t>
            </a:r>
            <a:r>
              <a:rPr lang="ru-RU" dirty="0" smtClean="0"/>
              <a:t> </a:t>
            </a:r>
            <a:r>
              <a:rPr lang="ru-RU" dirty="0" err="1" smtClean="0"/>
              <a:t>Грабянки</a:t>
            </a:r>
            <a:endParaRPr lang="uk-UA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567334"/>
            <a:ext cx="3286128" cy="529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Двойная волна 3"/>
          <p:cNvSpPr/>
          <p:nvPr/>
        </p:nvSpPr>
        <p:spPr>
          <a:xfrm>
            <a:off x="857224" y="214290"/>
            <a:ext cx="7929618" cy="1928826"/>
          </a:xfrm>
          <a:prstGeom prst="doubleWav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atin typeface="Cambria" pitchFamily="18" charset="0"/>
              </a:rPr>
              <a:t>Літопис Григорія </a:t>
            </a:r>
            <a:r>
              <a:rPr lang="uk-UA" sz="4000" b="1" dirty="0" err="1" smtClean="0">
                <a:latin typeface="Cambria" pitchFamily="18" charset="0"/>
              </a:rPr>
              <a:t>Грабянки</a:t>
            </a:r>
            <a:endParaRPr lang="uk-UA" sz="4000" b="1" dirty="0">
              <a:latin typeface="Cambria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14546" y="3000372"/>
            <a:ext cx="5000660" cy="2500330"/>
          </a:xfrm>
          <a:prstGeom prst="roundRect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Cambria" pitchFamily="18" charset="0"/>
              </a:rPr>
              <a:t>     Цей </a:t>
            </a:r>
            <a:r>
              <a:rPr lang="ru-RU" sz="2400" b="1" dirty="0">
                <a:latin typeface="Cambria" pitchFamily="18" charset="0"/>
              </a:rPr>
              <a:t>літопис </a:t>
            </a:r>
            <a:r>
              <a:rPr lang="ru-RU" sz="2400" b="1" dirty="0" err="1">
                <a:latin typeface="Cambria" pitchFamily="18" charset="0"/>
              </a:rPr>
              <a:t>присвячений</a:t>
            </a:r>
            <a:r>
              <a:rPr lang="ru-RU" sz="2400" b="1" dirty="0">
                <a:latin typeface="Cambria" pitchFamily="18" charset="0"/>
              </a:rPr>
              <a:t> </a:t>
            </a:r>
            <a:r>
              <a:rPr lang="ru-RU" sz="2400" b="1" dirty="0" err="1">
                <a:latin typeface="Cambria" pitchFamily="18" charset="0"/>
              </a:rPr>
              <a:t>воєнним</a:t>
            </a:r>
            <a:r>
              <a:rPr lang="ru-RU" sz="2400" b="1" dirty="0">
                <a:latin typeface="Cambria" pitchFamily="18" charset="0"/>
              </a:rPr>
              <a:t> </a:t>
            </a:r>
            <a:r>
              <a:rPr lang="ru-RU" sz="2400" b="1" dirty="0" err="1">
                <a:latin typeface="Cambria" pitchFamily="18" charset="0"/>
              </a:rPr>
              <a:t>діям</a:t>
            </a:r>
            <a:r>
              <a:rPr lang="ru-RU" sz="2400" b="1" dirty="0">
                <a:latin typeface="Cambria" pitchFamily="18" charset="0"/>
              </a:rPr>
              <a:t>, </a:t>
            </a:r>
            <a:r>
              <a:rPr lang="ru-RU" sz="2400" b="1" dirty="0" err="1" smtClean="0">
                <a:latin typeface="Cambria" pitchFamily="18" charset="0"/>
              </a:rPr>
              <a:t>що</a:t>
            </a:r>
            <a:r>
              <a:rPr lang="ru-RU" sz="2400" b="1" dirty="0" smtClean="0">
                <a:latin typeface="Cambria" pitchFamily="18" charset="0"/>
              </a:rPr>
              <a:t> </a:t>
            </a:r>
            <a:r>
              <a:rPr lang="ru-RU" sz="2400" b="1" dirty="0" err="1" smtClean="0">
                <a:latin typeface="Cambria" pitchFamily="18" charset="0"/>
              </a:rPr>
              <a:t>відбувалися</a:t>
            </a:r>
            <a:r>
              <a:rPr lang="ru-RU" sz="2400" b="1" dirty="0" smtClean="0">
                <a:latin typeface="Cambria" pitchFamily="18" charset="0"/>
              </a:rPr>
              <a:t> у </a:t>
            </a:r>
            <a:r>
              <a:rPr lang="ru-RU" sz="2400" b="1" dirty="0">
                <a:latin typeface="Cambria" pitchFamily="18" charset="0"/>
              </a:rPr>
              <a:t>1648–1654 </a:t>
            </a:r>
            <a:r>
              <a:rPr lang="ru-RU" sz="2400" b="1" dirty="0" err="1">
                <a:latin typeface="Cambria" pitchFamily="18" charset="0"/>
              </a:rPr>
              <a:t>рр</a:t>
            </a:r>
            <a:r>
              <a:rPr lang="ru-RU" sz="2400" b="1" dirty="0">
                <a:latin typeface="Cambria" pitchFamily="18" charset="0"/>
              </a:rPr>
              <a:t>. </a:t>
            </a:r>
            <a:r>
              <a:rPr lang="ru-RU" sz="2400" b="1" dirty="0" smtClean="0">
                <a:latin typeface="Cambria" pitchFamily="18" charset="0"/>
              </a:rPr>
              <a:t>  </a:t>
            </a:r>
            <a:r>
              <a:rPr lang="ru-RU" sz="2400" b="1" dirty="0" err="1" smtClean="0">
                <a:latin typeface="Cambria" pitchFamily="18" charset="0"/>
              </a:rPr>
              <a:t>Уперше</a:t>
            </a:r>
            <a:r>
              <a:rPr lang="ru-RU" sz="2400" b="1" dirty="0" smtClean="0">
                <a:latin typeface="Cambria" pitchFamily="18" charset="0"/>
              </a:rPr>
              <a:t> </a:t>
            </a:r>
            <a:r>
              <a:rPr lang="ru-RU" sz="2400" b="1" dirty="0">
                <a:latin typeface="Cambria" pitchFamily="18" charset="0"/>
              </a:rPr>
              <a:t>він був </a:t>
            </a:r>
            <a:r>
              <a:rPr lang="ru-RU" sz="2400" b="1" dirty="0" err="1">
                <a:latin typeface="Cambria" pitchFamily="18" charset="0"/>
              </a:rPr>
              <a:t>надрукований</a:t>
            </a:r>
            <a:r>
              <a:rPr lang="ru-RU" sz="2400" b="1" dirty="0">
                <a:latin typeface="Cambria" pitchFamily="18" charset="0"/>
              </a:rPr>
              <a:t> у </a:t>
            </a:r>
            <a:r>
              <a:rPr lang="ru-RU" sz="2400" b="1" dirty="0" err="1">
                <a:latin typeface="Cambria" pitchFamily="18" charset="0"/>
              </a:rPr>
              <a:t>Києві</a:t>
            </a:r>
            <a:r>
              <a:rPr lang="ru-RU" sz="2400" b="1" dirty="0">
                <a:latin typeface="Cambria" pitchFamily="18" charset="0"/>
              </a:rPr>
              <a:t> 1854 р</a:t>
            </a:r>
            <a:r>
              <a:rPr lang="ru-RU" b="1" dirty="0"/>
              <a:t>.</a:t>
            </a:r>
            <a:endParaRPr 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62021561SlideId2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62021569SlideId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620215630SlideId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620215639SlideId26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1444</Words>
  <Application>Microsoft Office PowerPoint</Application>
  <PresentationFormat>Экран (4:3)</PresentationFormat>
  <Paragraphs>97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 Unicode MS</vt:lpstr>
      <vt:lpstr>Arial</vt:lpstr>
      <vt:lpstr>Bookman Old Style</vt:lpstr>
      <vt:lpstr>Calibri</vt:lpstr>
      <vt:lpstr>Cambria</vt:lpstr>
      <vt:lpstr>Constantia</vt:lpstr>
      <vt:lpstr>Mistral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«Літопис Самовидця»</vt:lpstr>
      <vt:lpstr>Презентация PowerPoint</vt:lpstr>
      <vt:lpstr>Презентация PowerPoint</vt:lpstr>
      <vt:lpstr>Презентация PowerPoint</vt:lpstr>
      <vt:lpstr>Презентация PowerPoint</vt:lpstr>
      <vt:lpstr>«Літопис Григорія Граб’янки»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root</cp:lastModifiedBy>
  <cp:revision>35</cp:revision>
  <dcterms:created xsi:type="dcterms:W3CDTF">2011-10-11T15:00:58Z</dcterms:created>
  <dcterms:modified xsi:type="dcterms:W3CDTF">2016-10-16T21:29:23Z</dcterms:modified>
</cp:coreProperties>
</file>